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0"/>
  </p:notesMasterIdLst>
  <p:handoutMasterIdLst>
    <p:handoutMasterId r:id="rId91"/>
  </p:handoutMasterIdLst>
  <p:sldIdLst>
    <p:sldId id="2073" r:id="rId2"/>
    <p:sldId id="1641" r:id="rId3"/>
    <p:sldId id="1969" r:id="rId4"/>
    <p:sldId id="2625" r:id="rId5"/>
    <p:sldId id="2626" r:id="rId6"/>
    <p:sldId id="2074" r:id="rId7"/>
    <p:sldId id="2632" r:id="rId8"/>
    <p:sldId id="2633" r:id="rId9"/>
    <p:sldId id="2634" r:id="rId10"/>
    <p:sldId id="2643" r:id="rId11"/>
    <p:sldId id="2636" r:id="rId12"/>
    <p:sldId id="2637" r:id="rId13"/>
    <p:sldId id="2638" r:id="rId14"/>
    <p:sldId id="2639" r:id="rId15"/>
    <p:sldId id="2642" r:id="rId16"/>
    <p:sldId id="2538" r:id="rId17"/>
    <p:sldId id="2539" r:id="rId18"/>
    <p:sldId id="2313" r:id="rId19"/>
    <p:sldId id="2314" r:id="rId20"/>
    <p:sldId id="2338" r:id="rId21"/>
    <p:sldId id="2317" r:id="rId22"/>
    <p:sldId id="2497" r:id="rId23"/>
    <p:sldId id="2541" r:id="rId24"/>
    <p:sldId id="2542" r:id="rId25"/>
    <p:sldId id="2480" r:id="rId26"/>
    <p:sldId id="2318" r:id="rId27"/>
    <p:sldId id="2322" r:id="rId28"/>
    <p:sldId id="2324" r:id="rId29"/>
    <p:sldId id="2335" r:id="rId30"/>
    <p:sldId id="2336" r:id="rId31"/>
    <p:sldId id="2531" r:id="rId32"/>
    <p:sldId id="2532" r:id="rId33"/>
    <p:sldId id="2525" r:id="rId34"/>
    <p:sldId id="2526" r:id="rId35"/>
    <p:sldId id="2527" r:id="rId36"/>
    <p:sldId id="2528" r:id="rId37"/>
    <p:sldId id="2529" r:id="rId38"/>
    <p:sldId id="2530" r:id="rId39"/>
    <p:sldId id="2620" r:id="rId40"/>
    <p:sldId id="2623" r:id="rId41"/>
    <p:sldId id="2624" r:id="rId42"/>
    <p:sldId id="2645" r:id="rId43"/>
    <p:sldId id="2587" r:id="rId44"/>
    <p:sldId id="2339" r:id="rId45"/>
    <p:sldId id="2482" r:id="rId46"/>
    <p:sldId id="2613" r:id="rId47"/>
    <p:sldId id="2614" r:id="rId48"/>
    <p:sldId id="2615" r:id="rId49"/>
    <p:sldId id="2483" r:id="rId50"/>
    <p:sldId id="2484" r:id="rId51"/>
    <p:sldId id="2417" r:id="rId52"/>
    <p:sldId id="2418" r:id="rId53"/>
    <p:sldId id="2464" r:id="rId54"/>
    <p:sldId id="2421" r:id="rId55"/>
    <p:sldId id="2489" r:id="rId56"/>
    <p:sldId id="2487" r:id="rId57"/>
    <p:sldId id="2488" r:id="rId58"/>
    <p:sldId id="2422" r:id="rId59"/>
    <p:sldId id="2424" r:id="rId60"/>
    <p:sldId id="2426" r:id="rId61"/>
    <p:sldId id="2616" r:id="rId62"/>
    <p:sldId id="2428" r:id="rId63"/>
    <p:sldId id="2543" r:id="rId64"/>
    <p:sldId id="2431" r:id="rId65"/>
    <p:sldId id="2570" r:id="rId66"/>
    <p:sldId id="2571" r:id="rId67"/>
    <p:sldId id="2572" r:id="rId68"/>
    <p:sldId id="2432" r:id="rId69"/>
    <p:sldId id="2434" r:id="rId70"/>
    <p:sldId id="2435" r:id="rId71"/>
    <p:sldId id="2436" r:id="rId72"/>
    <p:sldId id="2437" r:id="rId73"/>
    <p:sldId id="2481" r:id="rId74"/>
    <p:sldId id="2573" r:id="rId75"/>
    <p:sldId id="2574" r:id="rId76"/>
    <p:sldId id="2575" r:id="rId77"/>
    <p:sldId id="2577" r:id="rId78"/>
    <p:sldId id="2619" r:id="rId79"/>
    <p:sldId id="2580" r:id="rId80"/>
    <p:sldId id="2617" r:id="rId81"/>
    <p:sldId id="2618" r:id="rId82"/>
    <p:sldId id="2581" r:id="rId83"/>
    <p:sldId id="2582" r:id="rId84"/>
    <p:sldId id="2583" r:id="rId85"/>
    <p:sldId id="2584" r:id="rId86"/>
    <p:sldId id="2585" r:id="rId87"/>
    <p:sldId id="2586" r:id="rId88"/>
    <p:sldId id="2559" r:id="rId89"/>
  </p:sldIdLst>
  <p:sldSz cx="9144000" cy="6858000" type="screen4x3"/>
  <p:notesSz cx="6797675" cy="9926638"/>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박진주" initials="박"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FF"/>
    <a:srgbClr val="D60093"/>
    <a:srgbClr val="FF3300"/>
    <a:srgbClr val="FFFFCC"/>
    <a:srgbClr val="DBEEF4"/>
    <a:srgbClr val="339966"/>
    <a:srgbClr val="003300"/>
    <a:srgbClr val="FC5AAB"/>
    <a:srgbClr val="0066FF"/>
    <a:srgbClr val="CCEC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3271" autoAdjust="0"/>
    <p:restoredTop sz="89655" autoAdjust="0"/>
  </p:normalViewPr>
  <p:slideViewPr>
    <p:cSldViewPr>
      <p:cViewPr varScale="1">
        <p:scale>
          <a:sx n="100" d="100"/>
          <a:sy n="100" d="100"/>
        </p:scale>
        <p:origin x="-205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6614"/>
    </p:cViewPr>
  </p:sorterViewPr>
  <p:notesViewPr>
    <p:cSldViewPr>
      <p:cViewPr varScale="1">
        <p:scale>
          <a:sx n="81" d="100"/>
          <a:sy n="81" d="100"/>
        </p:scale>
        <p:origin x="3996" y="114"/>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notesMaster" Target="notesMasters/notesMaster1.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1"/>
            <a:ext cx="2945659" cy="496331"/>
          </a:xfrm>
          <a:prstGeom prst="rect">
            <a:avLst/>
          </a:prstGeom>
        </p:spPr>
        <p:txBody>
          <a:bodyPr vert="horz" lIns="91495" tIns="45747" rIns="91495" bIns="45747" rtlCol="0"/>
          <a:lstStyle>
            <a:lvl1pPr algn="l">
              <a:defRPr sz="1200"/>
            </a:lvl1pPr>
          </a:lstStyle>
          <a:p>
            <a:r>
              <a:rPr lang="ko-KR" altLang="en-US" b="1" dirty="0" smtClean="0"/>
              <a:t>공인노무사 박진주</a:t>
            </a:r>
            <a:endParaRPr lang="ko-KR" altLang="en-US" b="1" dirty="0"/>
          </a:p>
        </p:txBody>
      </p:sp>
      <p:sp>
        <p:nvSpPr>
          <p:cNvPr id="3" name="날짜 개체 틀 2"/>
          <p:cNvSpPr>
            <a:spLocks noGrp="1"/>
          </p:cNvSpPr>
          <p:nvPr>
            <p:ph type="dt" sz="quarter" idx="1"/>
          </p:nvPr>
        </p:nvSpPr>
        <p:spPr>
          <a:xfrm>
            <a:off x="3850443" y="1"/>
            <a:ext cx="2945659" cy="496331"/>
          </a:xfrm>
          <a:prstGeom prst="rect">
            <a:avLst/>
          </a:prstGeom>
        </p:spPr>
        <p:txBody>
          <a:bodyPr vert="horz" lIns="91495" tIns="45747" rIns="91495" bIns="45747" rtlCol="0"/>
          <a:lstStyle>
            <a:lvl1pPr algn="r">
              <a:defRPr sz="1200"/>
            </a:lvl1pPr>
          </a:lstStyle>
          <a:p>
            <a:fld id="{7852AE4E-6CA3-4001-91F7-E21779294C4C}" type="datetimeFigureOut">
              <a:rPr lang="ko-KR" altLang="en-US" smtClean="0"/>
              <a:pPr/>
              <a:t>2018-07-13</a:t>
            </a:fld>
            <a:endParaRPr lang="ko-KR" altLang="en-US"/>
          </a:p>
        </p:txBody>
      </p:sp>
      <p:sp>
        <p:nvSpPr>
          <p:cNvPr id="4" name="바닥글 개체 틀 3"/>
          <p:cNvSpPr>
            <a:spLocks noGrp="1"/>
          </p:cNvSpPr>
          <p:nvPr>
            <p:ph type="ftr" sz="quarter" idx="2"/>
          </p:nvPr>
        </p:nvSpPr>
        <p:spPr>
          <a:xfrm>
            <a:off x="0" y="9428585"/>
            <a:ext cx="2945659" cy="496331"/>
          </a:xfrm>
          <a:prstGeom prst="rect">
            <a:avLst/>
          </a:prstGeom>
        </p:spPr>
        <p:txBody>
          <a:bodyPr vert="horz" lIns="91495" tIns="45747" rIns="91495" bIns="45747"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50443" y="9428585"/>
            <a:ext cx="2945659" cy="496331"/>
          </a:xfrm>
          <a:prstGeom prst="rect">
            <a:avLst/>
          </a:prstGeom>
        </p:spPr>
        <p:txBody>
          <a:bodyPr vert="horz" lIns="91495" tIns="45747" rIns="91495" bIns="45747" rtlCol="0" anchor="b"/>
          <a:lstStyle>
            <a:lvl1pPr algn="r">
              <a:defRPr sz="1200"/>
            </a:lvl1pPr>
          </a:lstStyle>
          <a:p>
            <a:fld id="{7106072C-C39D-4083-B6EB-7FED5E13F567}" type="slidenum">
              <a:rPr lang="ko-KR" altLang="en-US" smtClean="0"/>
              <a:pPr/>
              <a:t>‹#›</a:t>
            </a:fld>
            <a:endParaRPr lang="ko-KR" altLang="en-US"/>
          </a:p>
        </p:txBody>
      </p:sp>
    </p:spTree>
    <p:extLst>
      <p:ext uri="{BB962C8B-B14F-4D97-AF65-F5344CB8AC3E}">
        <p14:creationId xmlns:p14="http://schemas.microsoft.com/office/powerpoint/2010/main" xmlns="" val="386494994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1"/>
            <a:ext cx="2945659" cy="496331"/>
          </a:xfrm>
          <a:prstGeom prst="rect">
            <a:avLst/>
          </a:prstGeom>
        </p:spPr>
        <p:txBody>
          <a:bodyPr vert="horz" lIns="91495" tIns="45747" rIns="91495" bIns="45747" rtlCol="0"/>
          <a:lstStyle>
            <a:lvl1pPr algn="l">
              <a:defRPr sz="1200"/>
            </a:lvl1pPr>
          </a:lstStyle>
          <a:p>
            <a:endParaRPr lang="ko-KR" altLang="en-US"/>
          </a:p>
        </p:txBody>
      </p:sp>
      <p:sp>
        <p:nvSpPr>
          <p:cNvPr id="3" name="날짜 개체 틀 2"/>
          <p:cNvSpPr>
            <a:spLocks noGrp="1"/>
          </p:cNvSpPr>
          <p:nvPr>
            <p:ph type="dt" idx="1"/>
          </p:nvPr>
        </p:nvSpPr>
        <p:spPr>
          <a:xfrm>
            <a:off x="3850443" y="1"/>
            <a:ext cx="2945659" cy="496331"/>
          </a:xfrm>
          <a:prstGeom prst="rect">
            <a:avLst/>
          </a:prstGeom>
        </p:spPr>
        <p:txBody>
          <a:bodyPr vert="horz" lIns="91495" tIns="45747" rIns="91495" bIns="45747" rtlCol="0"/>
          <a:lstStyle>
            <a:lvl1pPr algn="r">
              <a:defRPr sz="1200"/>
            </a:lvl1pPr>
          </a:lstStyle>
          <a:p>
            <a:fld id="{ED3A1E54-559C-4BFF-8D17-F3F3DECE59C0}" type="datetimeFigureOut">
              <a:rPr lang="ko-KR" altLang="en-US" smtClean="0"/>
              <a:pPr/>
              <a:t>2018-07-13</a:t>
            </a:fld>
            <a:endParaRPr lang="ko-KR" altLang="en-US"/>
          </a:p>
        </p:txBody>
      </p:sp>
      <p:sp>
        <p:nvSpPr>
          <p:cNvPr id="4" name="슬라이드 이미지 개체 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95" tIns="45747" rIns="91495" bIns="45747" rtlCol="0" anchor="ctr"/>
          <a:lstStyle/>
          <a:p>
            <a:endParaRPr lang="ko-KR" altLang="en-US"/>
          </a:p>
        </p:txBody>
      </p:sp>
      <p:sp>
        <p:nvSpPr>
          <p:cNvPr id="5" name="슬라이드 노트 개체 틀 4"/>
          <p:cNvSpPr>
            <a:spLocks noGrp="1"/>
          </p:cNvSpPr>
          <p:nvPr>
            <p:ph type="body" sz="quarter" idx="3"/>
          </p:nvPr>
        </p:nvSpPr>
        <p:spPr>
          <a:xfrm>
            <a:off x="679768" y="4715156"/>
            <a:ext cx="5438140" cy="4466986"/>
          </a:xfrm>
          <a:prstGeom prst="rect">
            <a:avLst/>
          </a:prstGeom>
        </p:spPr>
        <p:txBody>
          <a:bodyPr vert="horz" lIns="91495" tIns="45747" rIns="91495" bIns="45747"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9428585"/>
            <a:ext cx="2945659" cy="496331"/>
          </a:xfrm>
          <a:prstGeom prst="rect">
            <a:avLst/>
          </a:prstGeom>
        </p:spPr>
        <p:txBody>
          <a:bodyPr vert="horz" lIns="91495" tIns="45747" rIns="91495" bIns="45747"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50443" y="9428585"/>
            <a:ext cx="2945659" cy="496331"/>
          </a:xfrm>
          <a:prstGeom prst="rect">
            <a:avLst/>
          </a:prstGeom>
        </p:spPr>
        <p:txBody>
          <a:bodyPr vert="horz" lIns="91495" tIns="45747" rIns="91495" bIns="45747" rtlCol="0" anchor="b"/>
          <a:lstStyle>
            <a:lvl1pPr algn="r">
              <a:defRPr sz="1200"/>
            </a:lvl1pPr>
          </a:lstStyle>
          <a:p>
            <a:fld id="{907BEFF2-70F7-48B5-AFC2-34B09A559829}" type="slidenum">
              <a:rPr lang="ko-KR" altLang="en-US" smtClean="0"/>
              <a:pPr/>
              <a:t>‹#›</a:t>
            </a:fld>
            <a:endParaRPr lang="ko-KR" altLang="en-US"/>
          </a:p>
        </p:txBody>
      </p:sp>
    </p:spTree>
    <p:extLst>
      <p:ext uri="{BB962C8B-B14F-4D97-AF65-F5344CB8AC3E}">
        <p14:creationId xmlns:p14="http://schemas.microsoft.com/office/powerpoint/2010/main" xmlns="" val="1123884679"/>
      </p:ext>
    </p:extLst>
  </p:cSld>
  <p:clrMap bg1="lt1" tx1="dk1" bg2="lt2" tx2="dk2" accent1="accent1" accent2="accent2" accent3="accent3" accent4="accent4" accent5="accent5" accent6="accent6" hlink="hlink" folHlink="folHlink"/>
  <p:hf sldNum="0" hdr="0" ftr="0" dt="0"/>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슬라이드 이미지 개체 틀 1"/>
          <p:cNvSpPr>
            <a:spLocks noGrp="1" noRot="1" noChangeAspect="1"/>
          </p:cNvSpPr>
          <p:nvPr>
            <p:ph type="sldImg"/>
          </p:nvPr>
        </p:nvSpPr>
        <p:spPr bwMode="auto">
          <a:xfrm>
            <a:off x="919163" y="744538"/>
            <a:ext cx="4960937" cy="3722687"/>
          </a:xfrm>
          <a:prstGeom prst="rect">
            <a:avLst/>
          </a:prstGeom>
          <a:noFill/>
          <a:ln>
            <a:miter lim="800000"/>
            <a:headEnd/>
            <a:tailEnd/>
          </a:ln>
        </p:spPr>
      </p:sp>
      <p:sp>
        <p:nvSpPr>
          <p:cNvPr id="19459" name="슬라이드 노트 개체 틀 2"/>
          <p:cNvSpPr>
            <a:spLocks noGrp="1"/>
          </p:cNvSpPr>
          <p:nvPr>
            <p:ph type="body" idx="1"/>
          </p:nvPr>
        </p:nvSpPr>
        <p:spPr>
          <a:noFill/>
          <a:ln/>
        </p:spPr>
        <p:txBody>
          <a:bodyPr/>
          <a:lstStyle/>
          <a:p>
            <a:endParaRPr lang="ko-KR" altLang="en-US" dirty="0" smtClean="0"/>
          </a:p>
        </p:txBody>
      </p:sp>
    </p:spTree>
    <p:extLst>
      <p:ext uri="{BB962C8B-B14F-4D97-AF65-F5344CB8AC3E}">
        <p14:creationId xmlns:p14="http://schemas.microsoft.com/office/powerpoint/2010/main" xmlns="" val="3469554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Tree>
    <p:extLst>
      <p:ext uri="{BB962C8B-B14F-4D97-AF65-F5344CB8AC3E}">
        <p14:creationId xmlns:p14="http://schemas.microsoft.com/office/powerpoint/2010/main" xmlns="" val="3403608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Tree>
    <p:extLst>
      <p:ext uri="{BB962C8B-B14F-4D97-AF65-F5344CB8AC3E}">
        <p14:creationId xmlns:p14="http://schemas.microsoft.com/office/powerpoint/2010/main" xmlns="" val="8937205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Tree>
    <p:extLst>
      <p:ext uri="{BB962C8B-B14F-4D97-AF65-F5344CB8AC3E}">
        <p14:creationId xmlns:p14="http://schemas.microsoft.com/office/powerpoint/2010/main" xmlns="" val="2606710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10396DCA-F10B-4AAC-982D-6CD4AD6E1515}" type="slidenum">
              <a:rPr lang="ko-KR" altLang="en-US" smtClean="0"/>
              <a:pPr/>
              <a:t>43</a:t>
            </a:fld>
            <a:endParaRPr lang="ko-KR" altLang="en-US"/>
          </a:p>
        </p:txBody>
      </p:sp>
    </p:spTree>
    <p:extLst>
      <p:ext uri="{BB962C8B-B14F-4D97-AF65-F5344CB8AC3E}">
        <p14:creationId xmlns:p14="http://schemas.microsoft.com/office/powerpoint/2010/main" xmlns="" val="18066034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슬라이드 이미지 개체 틀 1"/>
          <p:cNvSpPr>
            <a:spLocks noGrp="1" noRot="1" noChangeAspect="1" noTextEdit="1"/>
          </p:cNvSpPr>
          <p:nvPr>
            <p:ph type="sldImg"/>
          </p:nvPr>
        </p:nvSpPr>
        <p:spPr bwMode="auto">
          <a:xfrm>
            <a:off x="3263900" y="509588"/>
            <a:ext cx="3398838" cy="2549525"/>
          </a:xfrm>
          <a:prstGeom prst="rect">
            <a:avLst/>
          </a:prstGeo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0723" name="슬라이드 노트 개체 틀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ko-KR" altLang="en-US" smtClean="0"/>
          </a:p>
        </p:txBody>
      </p:sp>
      <p:sp>
        <p:nvSpPr>
          <p:cNvPr id="30724" name="슬라이드 번호 개체 틀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7575">
              <a:defRPr kumimoji="1" sz="1600">
                <a:solidFill>
                  <a:schemeClr val="tx1"/>
                </a:solidFill>
                <a:latin typeface="HY헤드라인M" panose="02030600000101010101" pitchFamily="18" charset="-127"/>
                <a:ea typeface="굴림" panose="020B0600000101010101" pitchFamily="50" charset="-127"/>
              </a:defRPr>
            </a:lvl1pPr>
            <a:lvl2pPr marL="742950" indent="-285750" defTabSz="917575">
              <a:defRPr kumimoji="1" sz="1600">
                <a:solidFill>
                  <a:schemeClr val="tx1"/>
                </a:solidFill>
                <a:latin typeface="HY헤드라인M" panose="02030600000101010101" pitchFamily="18" charset="-127"/>
                <a:ea typeface="굴림" panose="020B0600000101010101" pitchFamily="50" charset="-127"/>
              </a:defRPr>
            </a:lvl2pPr>
            <a:lvl3pPr marL="1143000" indent="-228600" defTabSz="917575">
              <a:defRPr kumimoji="1" sz="1600">
                <a:solidFill>
                  <a:schemeClr val="tx1"/>
                </a:solidFill>
                <a:latin typeface="HY헤드라인M" panose="02030600000101010101" pitchFamily="18" charset="-127"/>
                <a:ea typeface="굴림" panose="020B0600000101010101" pitchFamily="50" charset="-127"/>
              </a:defRPr>
            </a:lvl3pPr>
            <a:lvl4pPr marL="1600200" indent="-228600" defTabSz="917575">
              <a:defRPr kumimoji="1" sz="1600">
                <a:solidFill>
                  <a:schemeClr val="tx1"/>
                </a:solidFill>
                <a:latin typeface="HY헤드라인M" panose="02030600000101010101" pitchFamily="18" charset="-127"/>
                <a:ea typeface="굴림" panose="020B0600000101010101" pitchFamily="50" charset="-127"/>
              </a:defRPr>
            </a:lvl4pPr>
            <a:lvl5pPr marL="2057400" indent="-228600" defTabSz="917575">
              <a:defRPr kumimoji="1" sz="1600">
                <a:solidFill>
                  <a:schemeClr val="tx1"/>
                </a:solidFill>
                <a:latin typeface="HY헤드라인M" panose="02030600000101010101" pitchFamily="18" charset="-127"/>
                <a:ea typeface="굴림" panose="020B0600000101010101" pitchFamily="50" charset="-127"/>
              </a:defRPr>
            </a:lvl5pPr>
            <a:lvl6pPr marL="2514600" indent="-228600" defTabSz="917575"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defTabSz="917575"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defTabSz="917575"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defTabSz="917575"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fld id="{DB99BF1A-5210-432F-B90A-88C1D1809E7D}" type="slidenum">
              <a:rPr lang="ko-KR" altLang="en-US" sz="1200">
                <a:latin typeface="굴림" panose="020B0600000101010101" pitchFamily="50" charset="-127"/>
              </a:rPr>
              <a:pPr/>
              <a:t>44</a:t>
            </a:fld>
            <a:endParaRPr lang="en-US" altLang="ko-KR" sz="1200">
              <a:latin typeface="굴림" panose="020B0600000101010101" pitchFamily="50" charset="-127"/>
            </a:endParaRPr>
          </a:p>
        </p:txBody>
      </p:sp>
    </p:spTree>
    <p:extLst>
      <p:ext uri="{BB962C8B-B14F-4D97-AF65-F5344CB8AC3E}">
        <p14:creationId xmlns:p14="http://schemas.microsoft.com/office/powerpoint/2010/main" xmlns="" val="7535044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Tree>
    <p:extLst>
      <p:ext uri="{BB962C8B-B14F-4D97-AF65-F5344CB8AC3E}">
        <p14:creationId xmlns:p14="http://schemas.microsoft.com/office/powerpoint/2010/main" xmlns="" val="19631519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Tree>
    <p:extLst>
      <p:ext uri="{BB962C8B-B14F-4D97-AF65-F5344CB8AC3E}">
        <p14:creationId xmlns:p14="http://schemas.microsoft.com/office/powerpoint/2010/main" xmlns="" val="13194350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Tree>
    <p:extLst>
      <p:ext uri="{BB962C8B-B14F-4D97-AF65-F5344CB8AC3E}">
        <p14:creationId xmlns:p14="http://schemas.microsoft.com/office/powerpoint/2010/main" xmlns="" val="3651884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Tree>
    <p:extLst>
      <p:ext uri="{BB962C8B-B14F-4D97-AF65-F5344CB8AC3E}">
        <p14:creationId xmlns:p14="http://schemas.microsoft.com/office/powerpoint/2010/main" xmlns="" val="7202455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Tree>
    <p:extLst>
      <p:ext uri="{BB962C8B-B14F-4D97-AF65-F5344CB8AC3E}">
        <p14:creationId xmlns:p14="http://schemas.microsoft.com/office/powerpoint/2010/main" xmlns="" val="759563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Tree>
    <p:extLst>
      <p:ext uri="{BB962C8B-B14F-4D97-AF65-F5344CB8AC3E}">
        <p14:creationId xmlns:p14="http://schemas.microsoft.com/office/powerpoint/2010/main" xmlns="" val="35075762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21507" name="슬라이드 노트 개체 틀 2"/>
          <p:cNvSpPr>
            <a:spLocks noGrp="1"/>
          </p:cNvSpPr>
          <p:nvPr>
            <p:ph type="body" idx="1"/>
          </p:nvPr>
        </p:nvSpPr>
        <p:spPr bwMode="auto">
          <a:noFill/>
        </p:spPr>
        <p:txBody>
          <a:bodyPr wrap="square" numCol="1" anchor="t" anchorCtr="0" compatLnSpc="1">
            <a:prstTxWarp prst="textNoShape">
              <a:avLst/>
            </a:prstTxWarp>
          </a:bodyPr>
          <a:lstStyle/>
          <a:p>
            <a:endParaRPr lang="ko-KR" altLang="en-US" dirty="0" smtClean="0"/>
          </a:p>
        </p:txBody>
      </p:sp>
      <p:sp>
        <p:nvSpPr>
          <p:cNvPr id="21508" name="슬라이드 번호 개체 틀 3"/>
          <p:cNvSpPr>
            <a:spLocks noGrp="1"/>
          </p:cNvSpPr>
          <p:nvPr>
            <p:ph type="sldNum" sz="quarter" idx="5"/>
          </p:nvPr>
        </p:nvSpPr>
        <p:spPr bwMode="auto">
          <a:noFill/>
          <a:ln>
            <a:miter lim="800000"/>
            <a:headEnd/>
            <a:tailEnd/>
          </a:ln>
        </p:spPr>
        <p:txBody>
          <a:bodyPr/>
          <a:lstStyle/>
          <a:p>
            <a:fld id="{6527AD27-665A-4A23-BBA6-F5D015BEAEF4}" type="slidenum">
              <a:rPr lang="ko-KR" altLang="en-US"/>
              <a:pPr/>
              <a:t>3</a:t>
            </a:fld>
            <a:endParaRPr lang="ko-KR" altLang="en-US"/>
          </a:p>
        </p:txBody>
      </p:sp>
    </p:spTree>
    <p:extLst>
      <p:ext uri="{BB962C8B-B14F-4D97-AF65-F5344CB8AC3E}">
        <p14:creationId xmlns:p14="http://schemas.microsoft.com/office/powerpoint/2010/main" xmlns="" val="1202357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A68746D6-EFF8-4F9A-AF95-82517A772B24}" type="slidenum">
              <a:rPr lang="en-US" altLang="ko-KR" smtClean="0"/>
              <a:pPr/>
              <a:t>4</a:t>
            </a:fld>
            <a:endParaRPr lang="en-US" altLang="ko-KR" smtClean="0"/>
          </a:p>
        </p:txBody>
      </p:sp>
      <p:sp>
        <p:nvSpPr>
          <p:cNvPr id="155651" name="Rectangle 7"/>
          <p:cNvSpPr txBox="1">
            <a:spLocks noGrp="1" noChangeArrowheads="1"/>
          </p:cNvSpPr>
          <p:nvPr/>
        </p:nvSpPr>
        <p:spPr bwMode="auto">
          <a:xfrm>
            <a:off x="3849057" y="9428800"/>
            <a:ext cx="2947034" cy="496252"/>
          </a:xfrm>
          <a:prstGeom prst="rect">
            <a:avLst/>
          </a:prstGeom>
          <a:noFill/>
          <a:ln w="9525">
            <a:noFill/>
            <a:miter lim="800000"/>
            <a:headEnd/>
            <a:tailEnd/>
          </a:ln>
        </p:spPr>
        <p:txBody>
          <a:bodyPr lIns="91879" tIns="45939" rIns="91879" bIns="45939" anchor="b"/>
          <a:lstStyle/>
          <a:p>
            <a:pPr algn="r" defTabSz="919461">
              <a:buClr>
                <a:schemeClr val="hlink"/>
              </a:buClr>
              <a:buFont typeface="Wingdings" pitchFamily="2" charset="2"/>
              <a:buChar char="§"/>
            </a:pPr>
            <a:fld id="{2F3B1F8C-C111-4A78-9685-779CA6FB933E}" type="slidenum">
              <a:rPr lang="en-US" altLang="ko-KR" sz="1200">
                <a:ea typeface="HY헤드라인M" pitchFamily="18" charset="-127"/>
              </a:rPr>
              <a:pPr algn="r" defTabSz="919461">
                <a:buClr>
                  <a:schemeClr val="hlink"/>
                </a:buClr>
                <a:buFont typeface="Wingdings" pitchFamily="2" charset="2"/>
                <a:buChar char="§"/>
              </a:pPr>
              <a:t>4</a:t>
            </a:fld>
            <a:endParaRPr lang="en-US" altLang="ko-KR" sz="1200" dirty="0">
              <a:ea typeface="HY헤드라인M" pitchFamily="18" charset="-127"/>
            </a:endParaRPr>
          </a:p>
        </p:txBody>
      </p:sp>
      <p:sp>
        <p:nvSpPr>
          <p:cNvPr id="155652" name="Rectangle 2"/>
          <p:cNvSpPr>
            <a:spLocks noGrp="1" noRot="1" noChangeAspect="1" noChangeArrowheads="1" noTextEdit="1"/>
          </p:cNvSpPr>
          <p:nvPr>
            <p:ph type="sldImg"/>
          </p:nvPr>
        </p:nvSpPr>
        <p:spPr>
          <a:xfrm>
            <a:off x="-47625" y="195263"/>
            <a:ext cx="3752850" cy="2814637"/>
          </a:xfrm>
          <a:ln/>
        </p:spPr>
      </p:sp>
      <p:sp>
        <p:nvSpPr>
          <p:cNvPr id="155653" name="Rectangle 3"/>
          <p:cNvSpPr>
            <a:spLocks noGrp="1" noChangeArrowheads="1"/>
          </p:cNvSpPr>
          <p:nvPr>
            <p:ph type="body" idx="1"/>
          </p:nvPr>
        </p:nvSpPr>
        <p:spPr>
          <a:xfrm>
            <a:off x="1358585" y="3243875"/>
            <a:ext cx="5252028" cy="6487750"/>
          </a:xfrm>
          <a:noFill/>
          <a:ln/>
        </p:spPr>
        <p:txBody>
          <a:bodyPr lIns="91879" tIns="45939" rIns="91879" bIns="45939"/>
          <a:lstStyle/>
          <a:p>
            <a:pPr eaLnBrk="1" hangingPunct="1">
              <a:spcBef>
                <a:spcPct val="0"/>
              </a:spcBef>
            </a:pPr>
            <a:endParaRPr lang="ko-KR" altLang="ko-KR" dirty="0" smtClean="0"/>
          </a:p>
        </p:txBody>
      </p:sp>
      <p:sp>
        <p:nvSpPr>
          <p:cNvPr id="155654" name="Rectangle 4"/>
          <p:cNvSpPr>
            <a:spLocks noChangeArrowheads="1"/>
          </p:cNvSpPr>
          <p:nvPr/>
        </p:nvSpPr>
        <p:spPr bwMode="auto">
          <a:xfrm>
            <a:off x="4754251" y="195013"/>
            <a:ext cx="1856361" cy="2814212"/>
          </a:xfrm>
          <a:prstGeom prst="rect">
            <a:avLst/>
          </a:prstGeom>
          <a:noFill/>
          <a:ln w="9525">
            <a:noFill/>
            <a:miter lim="800000"/>
            <a:headEnd/>
            <a:tailEnd/>
          </a:ln>
        </p:spPr>
        <p:txBody>
          <a:bodyPr wrap="none" lIns="91879" tIns="45939" rIns="91879" bIns="45939"/>
          <a:lstStyle/>
          <a:p>
            <a:pPr algn="ctr" defTabSz="919461">
              <a:buClr>
                <a:schemeClr val="hlink"/>
              </a:buClr>
              <a:buFont typeface="Wingdings" pitchFamily="2" charset="2"/>
              <a:buChar char="§"/>
            </a:pPr>
            <a:endParaRPr lang="ko-KR" altLang="ko-KR" sz="1400" dirty="0">
              <a:latin typeface="Verdana" pitchFamily="34" charset="0"/>
              <a:ea typeface="산돌고딕 M" pitchFamily="18" charset="-127"/>
            </a:endParaRPr>
          </a:p>
        </p:txBody>
      </p:sp>
    </p:spTree>
    <p:extLst>
      <p:ext uri="{BB962C8B-B14F-4D97-AF65-F5344CB8AC3E}">
        <p14:creationId xmlns="" xmlns:p14="http://schemas.microsoft.com/office/powerpoint/2010/main" val="867481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txBox="1">
            <a:spLocks noGrp="1" noChangeArrowheads="1"/>
          </p:cNvSpPr>
          <p:nvPr/>
        </p:nvSpPr>
        <p:spPr bwMode="auto">
          <a:xfrm>
            <a:off x="3849057" y="9428800"/>
            <a:ext cx="2947034" cy="496252"/>
          </a:xfrm>
          <a:prstGeom prst="rect">
            <a:avLst/>
          </a:prstGeom>
          <a:noFill/>
          <a:ln w="9525">
            <a:noFill/>
            <a:miter lim="800000"/>
            <a:headEnd/>
            <a:tailEnd/>
          </a:ln>
        </p:spPr>
        <p:txBody>
          <a:bodyPr lIns="91998" tIns="45999" rIns="91998" bIns="45999" anchor="b"/>
          <a:lstStyle/>
          <a:p>
            <a:pPr algn="r" defTabSz="914706"/>
            <a:fld id="{6829F1C6-5262-446E-8DE0-137855B4AC40}" type="slidenum">
              <a:rPr lang="en-US" altLang="ko-KR" sz="1200">
                <a:latin typeface="굴림" pitchFamily="50" charset="-127"/>
              </a:rPr>
              <a:pPr algn="r" defTabSz="914706"/>
              <a:t>5</a:t>
            </a:fld>
            <a:endParaRPr lang="en-US" altLang="ko-KR" sz="1200" dirty="0">
              <a:latin typeface="굴림" pitchFamily="50" charset="-127"/>
            </a:endParaRPr>
          </a:p>
        </p:txBody>
      </p:sp>
      <p:sp>
        <p:nvSpPr>
          <p:cNvPr id="156675" name="Rectangle 2"/>
          <p:cNvSpPr>
            <a:spLocks noGrp="1" noRot="1" noChangeAspect="1" noChangeArrowheads="1" noTextEdit="1"/>
          </p:cNvSpPr>
          <p:nvPr>
            <p:ph type="sldImg"/>
          </p:nvPr>
        </p:nvSpPr>
        <p:spPr>
          <a:xfrm>
            <a:off x="-47625" y="195263"/>
            <a:ext cx="3749675" cy="2813050"/>
          </a:xfrm>
          <a:ln/>
        </p:spPr>
      </p:sp>
      <p:sp>
        <p:nvSpPr>
          <p:cNvPr id="156676" name="Rectangle 3"/>
          <p:cNvSpPr>
            <a:spLocks noGrp="1" noChangeArrowheads="1"/>
          </p:cNvSpPr>
          <p:nvPr>
            <p:ph type="body" idx="1"/>
          </p:nvPr>
        </p:nvSpPr>
        <p:spPr>
          <a:xfrm>
            <a:off x="1356999" y="3243875"/>
            <a:ext cx="5253614" cy="6487750"/>
          </a:xfrm>
          <a:noFill/>
          <a:ln/>
        </p:spPr>
        <p:txBody>
          <a:bodyPr lIns="91998" tIns="45999" rIns="91998" bIns="45999"/>
          <a:lstStyle/>
          <a:p>
            <a:pPr eaLnBrk="1" hangingPunct="1">
              <a:spcBef>
                <a:spcPct val="0"/>
              </a:spcBef>
            </a:pPr>
            <a:endParaRPr lang="ko-KR" altLang="ko-KR" smtClean="0"/>
          </a:p>
        </p:txBody>
      </p:sp>
      <p:sp>
        <p:nvSpPr>
          <p:cNvPr id="156677" name="Rectangle 4"/>
          <p:cNvSpPr>
            <a:spLocks noChangeArrowheads="1"/>
          </p:cNvSpPr>
          <p:nvPr/>
        </p:nvSpPr>
        <p:spPr bwMode="auto">
          <a:xfrm>
            <a:off x="4752665" y="195014"/>
            <a:ext cx="1857947" cy="2812627"/>
          </a:xfrm>
          <a:prstGeom prst="rect">
            <a:avLst/>
          </a:prstGeom>
          <a:noFill/>
          <a:ln w="9525">
            <a:noFill/>
            <a:miter lim="800000"/>
            <a:headEnd/>
            <a:tailEnd/>
          </a:ln>
        </p:spPr>
        <p:txBody>
          <a:bodyPr wrap="none" lIns="91998" tIns="45999" rIns="91998" bIns="45999"/>
          <a:lstStyle/>
          <a:p>
            <a:pPr algn="ctr" defTabSz="919461"/>
            <a:endParaRPr lang="ko-KR" altLang="ko-KR" sz="1400" dirty="0">
              <a:latin typeface="Verdana" pitchFamily="34" charset="0"/>
              <a:ea typeface="산돌고딕 M" pitchFamily="18" charset="-127"/>
            </a:endParaRPr>
          </a:p>
        </p:txBody>
      </p:sp>
    </p:spTree>
    <p:extLst>
      <p:ext uri="{BB962C8B-B14F-4D97-AF65-F5344CB8AC3E}">
        <p14:creationId xmlns="" xmlns:p14="http://schemas.microsoft.com/office/powerpoint/2010/main" val="2841790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슬라이드 이미지 개체 틀 1"/>
          <p:cNvSpPr>
            <a:spLocks noGrp="1" noRot="1" noChangeAspect="1" noTextEdit="1"/>
          </p:cNvSpPr>
          <p:nvPr>
            <p:ph type="sldImg"/>
          </p:nvPr>
        </p:nvSpPr>
        <p:spPr>
          <a:ln/>
        </p:spPr>
      </p:sp>
      <p:sp>
        <p:nvSpPr>
          <p:cNvPr id="56323" name="슬라이드 노트 개체 틀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ko-KR" altLang="en-US" dirty="0" smtClean="0"/>
          </a:p>
        </p:txBody>
      </p:sp>
      <p:sp>
        <p:nvSpPr>
          <p:cNvPr id="56324" name="슬라이드 번호 개체 틀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17877">
              <a:defRPr kumimoji="1" sz="1600">
                <a:solidFill>
                  <a:schemeClr val="tx1"/>
                </a:solidFill>
                <a:latin typeface="HY헤드라인M" panose="02030600000101010101" pitchFamily="18" charset="-127"/>
                <a:ea typeface="굴림" panose="020B0600000101010101" pitchFamily="50" charset="-127"/>
              </a:defRPr>
            </a:lvl1pPr>
            <a:lvl2pPr marL="748374" indent="-287836" defTabSz="917877">
              <a:defRPr kumimoji="1" sz="1600">
                <a:solidFill>
                  <a:schemeClr val="tx1"/>
                </a:solidFill>
                <a:latin typeface="HY헤드라인M" panose="02030600000101010101" pitchFamily="18" charset="-127"/>
                <a:ea typeface="굴림" panose="020B0600000101010101" pitchFamily="50" charset="-127"/>
              </a:defRPr>
            </a:lvl2pPr>
            <a:lvl3pPr marL="1151344" indent="-230269" defTabSz="917877">
              <a:defRPr kumimoji="1" sz="1600">
                <a:solidFill>
                  <a:schemeClr val="tx1"/>
                </a:solidFill>
                <a:latin typeface="HY헤드라인M" panose="02030600000101010101" pitchFamily="18" charset="-127"/>
                <a:ea typeface="굴림" panose="020B0600000101010101" pitchFamily="50" charset="-127"/>
              </a:defRPr>
            </a:lvl3pPr>
            <a:lvl4pPr marL="1611881" indent="-230269" defTabSz="917877">
              <a:defRPr kumimoji="1" sz="1600">
                <a:solidFill>
                  <a:schemeClr val="tx1"/>
                </a:solidFill>
                <a:latin typeface="HY헤드라인M" panose="02030600000101010101" pitchFamily="18" charset="-127"/>
                <a:ea typeface="굴림" panose="020B0600000101010101" pitchFamily="50" charset="-127"/>
              </a:defRPr>
            </a:lvl4pPr>
            <a:lvl5pPr marL="2072419" indent="-230269" defTabSz="917877">
              <a:defRPr kumimoji="1" sz="1600">
                <a:solidFill>
                  <a:schemeClr val="tx1"/>
                </a:solidFill>
                <a:latin typeface="HY헤드라인M" panose="02030600000101010101" pitchFamily="18" charset="-127"/>
                <a:ea typeface="굴림" panose="020B0600000101010101" pitchFamily="50" charset="-127"/>
              </a:defRPr>
            </a:lvl5pPr>
            <a:lvl6pPr marL="2532957" indent="-230269" defTabSz="917877"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93494" indent="-230269" defTabSz="917877"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54032" indent="-230269" defTabSz="917877"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914569" indent="-230269" defTabSz="917877"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fld id="{16241FC4-F24D-4FFF-A96B-AB518618FC2A}" type="slidenum">
              <a:rPr lang="ko-KR" altLang="en-US" sz="1200">
                <a:latin typeface="굴림" panose="020B0600000101010101" pitchFamily="50" charset="-127"/>
              </a:rPr>
              <a:pPr/>
              <a:t>6</a:t>
            </a:fld>
            <a:endParaRPr lang="en-US" altLang="ko-KR" sz="1200">
              <a:latin typeface="굴림" panose="020B0600000101010101" pitchFamily="50" charset="-127"/>
            </a:endParaRPr>
          </a:p>
        </p:txBody>
      </p:sp>
    </p:spTree>
    <p:extLst>
      <p:ext uri="{BB962C8B-B14F-4D97-AF65-F5344CB8AC3E}">
        <p14:creationId xmlns:p14="http://schemas.microsoft.com/office/powerpoint/2010/main" xmlns="" val="440765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Tree>
    <p:extLst>
      <p:ext uri="{BB962C8B-B14F-4D97-AF65-F5344CB8AC3E}">
        <p14:creationId xmlns:p14="http://schemas.microsoft.com/office/powerpoint/2010/main" xmlns="" val="211988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Tree>
    <p:extLst>
      <p:ext uri="{BB962C8B-B14F-4D97-AF65-F5344CB8AC3E}">
        <p14:creationId xmlns="" xmlns:p14="http://schemas.microsoft.com/office/powerpoint/2010/main" val="440346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ko-KR" altLang="en-US" dirty="0"/>
          </a:p>
        </p:txBody>
      </p:sp>
    </p:spTree>
    <p:extLst>
      <p:ext uri="{BB962C8B-B14F-4D97-AF65-F5344CB8AC3E}">
        <p14:creationId xmlns:p14="http://schemas.microsoft.com/office/powerpoint/2010/main" xmlns="" val="4021194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사용자 지정 레이아웃">
    <p:spTree>
      <p:nvGrpSpPr>
        <p:cNvPr id="1" name=""/>
        <p:cNvGrpSpPr/>
        <p:nvPr/>
      </p:nvGrpSpPr>
      <p:grpSpPr>
        <a:xfrm>
          <a:off x="0" y="0"/>
          <a:ext cx="0" cy="0"/>
          <a:chOff x="0" y="0"/>
          <a:chExt cx="0" cy="0"/>
        </a:xfrm>
      </p:grpSpPr>
      <p:sp>
        <p:nvSpPr>
          <p:cNvPr id="3" name="슬라이드 번호 개체 틀 2"/>
          <p:cNvSpPr>
            <a:spLocks noGrp="1"/>
          </p:cNvSpPr>
          <p:nvPr>
            <p:ph type="sldNum" sz="quarter" idx="10"/>
          </p:nvPr>
        </p:nvSpPr>
        <p:spPr/>
        <p:txBody>
          <a:bodyPr/>
          <a:lstStyle/>
          <a:p>
            <a:fld id="{5AA28E66-120B-484F-92DB-562B1AF73FA6}" type="slidenum">
              <a:rPr lang="ko-KR" altLang="en-US" smtClean="0"/>
              <a:pPr/>
              <a:t>‹#›</a:t>
            </a:fld>
            <a:endParaRPr lang="ko-KR" altLang="en-US" dirty="0"/>
          </a:p>
        </p:txBody>
      </p:sp>
      <p:cxnSp>
        <p:nvCxnSpPr>
          <p:cNvPr id="4" name="직선 연결선 3"/>
          <p:cNvCxnSpPr/>
          <p:nvPr userDrawn="1"/>
        </p:nvCxnSpPr>
        <p:spPr>
          <a:xfrm>
            <a:off x="84264" y="683695"/>
            <a:ext cx="8961530" cy="0"/>
          </a:xfrm>
          <a:prstGeom prst="line">
            <a:avLst/>
          </a:prstGeom>
          <a:ln w="63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직선 연결선 4"/>
          <p:cNvCxnSpPr/>
          <p:nvPr userDrawn="1"/>
        </p:nvCxnSpPr>
        <p:spPr>
          <a:xfrm>
            <a:off x="0" y="714375"/>
            <a:ext cx="9144000" cy="1588"/>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6_제목 및 내용">
    <p:spTree>
      <p:nvGrpSpPr>
        <p:cNvPr id="1" name=""/>
        <p:cNvGrpSpPr/>
        <p:nvPr/>
      </p:nvGrpSpPr>
      <p:grpSpPr>
        <a:xfrm>
          <a:off x="0" y="0"/>
          <a:ext cx="0" cy="0"/>
          <a:chOff x="0" y="0"/>
          <a:chExt cx="0" cy="0"/>
        </a:xfrm>
      </p:grpSpPr>
      <p:sp>
        <p:nvSpPr>
          <p:cNvPr id="3" name="직사각형 2"/>
          <p:cNvSpPr/>
          <p:nvPr userDrawn="1"/>
        </p:nvSpPr>
        <p:spPr>
          <a:xfrm>
            <a:off x="0" y="642939"/>
            <a:ext cx="9144000" cy="460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ko-KR" altLang="en-US" sz="1662"/>
          </a:p>
        </p:txBody>
      </p:sp>
      <p:pic>
        <p:nvPicPr>
          <p:cNvPr id="4" name="_x100928184" descr="EMB000007081819"/>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529754" y="6524625"/>
            <a:ext cx="332643" cy="287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10"/>
          <p:cNvSpPr>
            <a:spLocks noChangeArrowheads="1"/>
          </p:cNvSpPr>
          <p:nvPr userDrawn="1"/>
        </p:nvSpPr>
        <p:spPr bwMode="auto">
          <a:xfrm>
            <a:off x="6862397" y="6546851"/>
            <a:ext cx="2259623" cy="230319"/>
          </a:xfrm>
          <a:prstGeom prst="rect">
            <a:avLst/>
          </a:prstGeom>
          <a:noFill/>
          <a:ln w="12700">
            <a:noFill/>
            <a:miter lim="800000"/>
            <a:headEnd/>
            <a:tailEnd/>
          </a:ln>
          <a:effectLst/>
        </p:spPr>
        <p:txBody>
          <a:bodyPr lIns="83527" tIns="41031" rIns="83527" bIns="41031">
            <a:spAutoFit/>
          </a:bodyPr>
          <a:lstStyle/>
          <a:p>
            <a:pPr fontAlgn="auto">
              <a:lnSpc>
                <a:spcPct val="90000"/>
              </a:lnSpc>
              <a:spcBef>
                <a:spcPct val="50000"/>
              </a:spcBef>
              <a:spcAft>
                <a:spcPts val="0"/>
              </a:spcAft>
              <a:defRPr/>
            </a:pPr>
            <a:r>
              <a:rPr kumimoji="0" lang="en-US" altLang="ko-KR" sz="1015" b="1" i="1" dirty="0">
                <a:solidFill>
                  <a:srgbClr val="FF9900"/>
                </a:solidFill>
                <a:latin typeface="Book Antiqua" pitchFamily="18" charset="0"/>
              </a:rPr>
              <a:t> ⓒ 2005, </a:t>
            </a:r>
            <a:r>
              <a:rPr kumimoji="0" lang="en-US" altLang="ko-KR" sz="1015" b="1" i="1" dirty="0" err="1">
                <a:solidFill>
                  <a:srgbClr val="FF9900"/>
                </a:solidFill>
                <a:latin typeface="Book Antiqua" pitchFamily="18" charset="0"/>
              </a:rPr>
              <a:t>ylabor</a:t>
            </a:r>
            <a:r>
              <a:rPr kumimoji="0" lang="en-US" altLang="ko-KR" sz="1015" b="1" i="1" dirty="0">
                <a:solidFill>
                  <a:srgbClr val="FF9900"/>
                </a:solidFill>
                <a:latin typeface="Book Antiqua" pitchFamily="18" charset="0"/>
              </a:rPr>
              <a:t>  All rights reserved.</a:t>
            </a:r>
          </a:p>
        </p:txBody>
      </p:sp>
      <p:sp>
        <p:nvSpPr>
          <p:cNvPr id="7" name="제목 6"/>
          <p:cNvSpPr>
            <a:spLocks noGrp="1"/>
          </p:cNvSpPr>
          <p:nvPr>
            <p:ph type="title"/>
          </p:nvPr>
        </p:nvSpPr>
        <p:spPr>
          <a:xfrm>
            <a:off x="21949" y="71414"/>
            <a:ext cx="8229600" cy="511156"/>
          </a:xfrm>
          <a:prstGeom prst="rect">
            <a:avLst/>
          </a:prstGeom>
        </p:spPr>
        <p:txBody>
          <a:bodyPr rtlCol="0">
            <a:noAutofit/>
          </a:bodyPr>
          <a:lstStyle>
            <a:lvl1pPr>
              <a:defRPr sz="2308">
                <a:effectLst/>
                <a:latin typeface="HY헤드라인M" pitchFamily="18" charset="-127"/>
                <a:ea typeface="HY헤드라인M" pitchFamily="18" charset="-127"/>
              </a:defRPr>
            </a:lvl1pPr>
            <a:extLst/>
          </a:lstStyle>
          <a:p>
            <a:r>
              <a:rPr lang="ko-KR" altLang="en-US" dirty="0" smtClean="0"/>
              <a:t>마스터 제목 스타일 편집</a:t>
            </a:r>
            <a:endParaRPr lang="en-US" dirty="0"/>
          </a:p>
        </p:txBody>
      </p:sp>
      <p:sp>
        <p:nvSpPr>
          <p:cNvPr id="6" name="슬라이드 번호 개체 틀 5"/>
          <p:cNvSpPr>
            <a:spLocks noGrp="1"/>
          </p:cNvSpPr>
          <p:nvPr>
            <p:ph type="sldNum" sz="quarter" idx="10"/>
          </p:nvPr>
        </p:nvSpPr>
        <p:spPr>
          <a:xfrm>
            <a:off x="4308231" y="6492876"/>
            <a:ext cx="1055077" cy="365125"/>
          </a:xfrm>
        </p:spPr>
        <p:txBody>
          <a:bodyPr/>
          <a:lstStyle>
            <a:lvl1pPr algn="ctr">
              <a:defRPr b="1"/>
            </a:lvl1pPr>
          </a:lstStyle>
          <a:p>
            <a:r>
              <a:rPr lang="en-US" altLang="ko-KR"/>
              <a:t>-</a:t>
            </a:r>
            <a:fld id="{F7563E6E-986A-40CA-ACFE-4356FAD20B84}" type="slidenum">
              <a:rPr lang="ko-KR" altLang="en-US"/>
              <a:pPr/>
              <a:t>‹#›</a:t>
            </a:fld>
            <a:r>
              <a:rPr lang="en-US" altLang="ko-KR"/>
              <a:t>-</a:t>
            </a:r>
            <a:endParaRPr lang="ko-KR" altLang="en-US"/>
          </a:p>
        </p:txBody>
      </p:sp>
    </p:spTree>
    <p:extLst>
      <p:ext uri="{BB962C8B-B14F-4D97-AF65-F5344CB8AC3E}">
        <p14:creationId xmlns:p14="http://schemas.microsoft.com/office/powerpoint/2010/main" xmlns="" val="1510821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2_제목 및 내용">
    <p:spTree>
      <p:nvGrpSpPr>
        <p:cNvPr id="1" name=""/>
        <p:cNvGrpSpPr/>
        <p:nvPr/>
      </p:nvGrpSpPr>
      <p:grpSpPr>
        <a:xfrm>
          <a:off x="0" y="0"/>
          <a:ext cx="0" cy="0"/>
          <a:chOff x="0" y="0"/>
          <a:chExt cx="0" cy="0"/>
        </a:xfrm>
      </p:grpSpPr>
      <p:sp>
        <p:nvSpPr>
          <p:cNvPr id="3" name="직사각형 2"/>
          <p:cNvSpPr/>
          <p:nvPr userDrawn="1"/>
        </p:nvSpPr>
        <p:spPr>
          <a:xfrm>
            <a:off x="0" y="642939"/>
            <a:ext cx="9144000" cy="460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ko-KR" altLang="en-US" sz="1662"/>
          </a:p>
        </p:txBody>
      </p:sp>
      <p:pic>
        <p:nvPicPr>
          <p:cNvPr id="4" name="_x100928184" descr="EMB000007081819"/>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529754" y="6524625"/>
            <a:ext cx="332643" cy="287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10"/>
          <p:cNvSpPr>
            <a:spLocks noChangeArrowheads="1"/>
          </p:cNvSpPr>
          <p:nvPr userDrawn="1"/>
        </p:nvSpPr>
        <p:spPr bwMode="auto">
          <a:xfrm>
            <a:off x="6862397" y="6546851"/>
            <a:ext cx="2259623" cy="230319"/>
          </a:xfrm>
          <a:prstGeom prst="rect">
            <a:avLst/>
          </a:prstGeom>
          <a:noFill/>
          <a:ln w="12700">
            <a:noFill/>
            <a:miter lim="800000"/>
            <a:headEnd/>
            <a:tailEnd/>
          </a:ln>
          <a:effectLst/>
        </p:spPr>
        <p:txBody>
          <a:bodyPr lIns="83527" tIns="41031" rIns="83527" bIns="41031">
            <a:spAutoFit/>
          </a:bodyPr>
          <a:lstStyle/>
          <a:p>
            <a:pPr fontAlgn="auto">
              <a:lnSpc>
                <a:spcPct val="90000"/>
              </a:lnSpc>
              <a:spcBef>
                <a:spcPct val="50000"/>
              </a:spcBef>
              <a:spcAft>
                <a:spcPts val="0"/>
              </a:spcAft>
              <a:defRPr/>
            </a:pPr>
            <a:r>
              <a:rPr kumimoji="0" lang="en-US" altLang="ko-KR" sz="1015" b="1" i="1" dirty="0">
                <a:solidFill>
                  <a:srgbClr val="FF9900"/>
                </a:solidFill>
                <a:latin typeface="Book Antiqua" pitchFamily="18" charset="0"/>
              </a:rPr>
              <a:t> ⓒ 2005, </a:t>
            </a:r>
            <a:r>
              <a:rPr kumimoji="0" lang="en-US" altLang="ko-KR" sz="1015" b="1" i="1" dirty="0" err="1">
                <a:solidFill>
                  <a:srgbClr val="FF9900"/>
                </a:solidFill>
                <a:latin typeface="Book Antiqua" pitchFamily="18" charset="0"/>
              </a:rPr>
              <a:t>ylabor</a:t>
            </a:r>
            <a:r>
              <a:rPr kumimoji="0" lang="en-US" altLang="ko-KR" sz="1015" b="1" i="1" dirty="0">
                <a:solidFill>
                  <a:srgbClr val="FF9900"/>
                </a:solidFill>
                <a:latin typeface="Book Antiqua" pitchFamily="18" charset="0"/>
              </a:rPr>
              <a:t>  All rights reserved.</a:t>
            </a:r>
          </a:p>
        </p:txBody>
      </p:sp>
      <p:sp>
        <p:nvSpPr>
          <p:cNvPr id="7" name="제목 6"/>
          <p:cNvSpPr>
            <a:spLocks noGrp="1"/>
          </p:cNvSpPr>
          <p:nvPr>
            <p:ph type="title"/>
          </p:nvPr>
        </p:nvSpPr>
        <p:spPr>
          <a:xfrm>
            <a:off x="21949" y="71414"/>
            <a:ext cx="8229600" cy="511156"/>
          </a:xfrm>
          <a:prstGeom prst="rect">
            <a:avLst/>
          </a:prstGeom>
        </p:spPr>
        <p:txBody>
          <a:bodyPr rtlCol="0">
            <a:noAutofit/>
          </a:bodyPr>
          <a:lstStyle>
            <a:lvl1pPr>
              <a:defRPr sz="2308">
                <a:effectLst/>
                <a:latin typeface="HY헤드라인M" pitchFamily="18" charset="-127"/>
                <a:ea typeface="HY헤드라인M" pitchFamily="18" charset="-127"/>
              </a:defRPr>
            </a:lvl1pPr>
            <a:extLst/>
          </a:lstStyle>
          <a:p>
            <a:r>
              <a:rPr lang="ko-KR" altLang="en-US" dirty="0" smtClean="0"/>
              <a:t>마스터 제목 스타일 편집</a:t>
            </a:r>
            <a:endParaRPr lang="en-US" dirty="0"/>
          </a:p>
        </p:txBody>
      </p:sp>
      <p:sp>
        <p:nvSpPr>
          <p:cNvPr id="6" name="슬라이드 번호 개체 틀 5"/>
          <p:cNvSpPr>
            <a:spLocks noGrp="1"/>
          </p:cNvSpPr>
          <p:nvPr>
            <p:ph type="sldNum" sz="quarter" idx="10"/>
          </p:nvPr>
        </p:nvSpPr>
        <p:spPr>
          <a:xfrm>
            <a:off x="4308231" y="6492876"/>
            <a:ext cx="1055077" cy="365125"/>
          </a:xfrm>
        </p:spPr>
        <p:txBody>
          <a:bodyPr/>
          <a:lstStyle>
            <a:lvl1pPr algn="ctr">
              <a:defRPr b="1"/>
            </a:lvl1pPr>
          </a:lstStyle>
          <a:p>
            <a:r>
              <a:rPr lang="en-US" altLang="ko-KR"/>
              <a:t>-</a:t>
            </a:r>
            <a:fld id="{F7563E6E-986A-40CA-ACFE-4356FAD20B84}" type="slidenum">
              <a:rPr lang="ko-KR" altLang="en-US"/>
              <a:pPr/>
              <a:t>‹#›</a:t>
            </a:fld>
            <a:r>
              <a:rPr lang="en-US" altLang="ko-KR"/>
              <a:t>-</a:t>
            </a:r>
            <a:endParaRPr lang="ko-KR" altLang="en-US"/>
          </a:p>
        </p:txBody>
      </p:sp>
    </p:spTree>
    <p:extLst>
      <p:ext uri="{BB962C8B-B14F-4D97-AF65-F5344CB8AC3E}">
        <p14:creationId xmlns:p14="http://schemas.microsoft.com/office/powerpoint/2010/main" xmlns="" val="449624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3_제목 및 내용">
    <p:spTree>
      <p:nvGrpSpPr>
        <p:cNvPr id="1" name=""/>
        <p:cNvGrpSpPr/>
        <p:nvPr/>
      </p:nvGrpSpPr>
      <p:grpSpPr>
        <a:xfrm>
          <a:off x="0" y="0"/>
          <a:ext cx="0" cy="0"/>
          <a:chOff x="0" y="0"/>
          <a:chExt cx="0" cy="0"/>
        </a:xfrm>
      </p:grpSpPr>
      <p:sp>
        <p:nvSpPr>
          <p:cNvPr id="3" name="직사각형 2"/>
          <p:cNvSpPr/>
          <p:nvPr userDrawn="1"/>
        </p:nvSpPr>
        <p:spPr>
          <a:xfrm>
            <a:off x="0" y="642939"/>
            <a:ext cx="9144000" cy="460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ko-KR" altLang="en-US" sz="1662"/>
          </a:p>
        </p:txBody>
      </p:sp>
      <p:pic>
        <p:nvPicPr>
          <p:cNvPr id="4" name="_x100928184" descr="EMB000007081819"/>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529754" y="6524625"/>
            <a:ext cx="332643" cy="287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10"/>
          <p:cNvSpPr>
            <a:spLocks noChangeArrowheads="1"/>
          </p:cNvSpPr>
          <p:nvPr userDrawn="1"/>
        </p:nvSpPr>
        <p:spPr bwMode="auto">
          <a:xfrm>
            <a:off x="6862397" y="6546851"/>
            <a:ext cx="2259623" cy="230319"/>
          </a:xfrm>
          <a:prstGeom prst="rect">
            <a:avLst/>
          </a:prstGeom>
          <a:noFill/>
          <a:ln w="12700">
            <a:noFill/>
            <a:miter lim="800000"/>
            <a:headEnd/>
            <a:tailEnd/>
          </a:ln>
          <a:effectLst/>
        </p:spPr>
        <p:txBody>
          <a:bodyPr lIns="83527" tIns="41031" rIns="83527" bIns="41031">
            <a:spAutoFit/>
          </a:bodyPr>
          <a:lstStyle/>
          <a:p>
            <a:pPr fontAlgn="auto">
              <a:lnSpc>
                <a:spcPct val="90000"/>
              </a:lnSpc>
              <a:spcBef>
                <a:spcPct val="50000"/>
              </a:spcBef>
              <a:spcAft>
                <a:spcPts val="0"/>
              </a:spcAft>
              <a:defRPr/>
            </a:pPr>
            <a:r>
              <a:rPr kumimoji="0" lang="en-US" altLang="ko-KR" sz="1015" b="1" i="1" dirty="0">
                <a:solidFill>
                  <a:srgbClr val="FF9900"/>
                </a:solidFill>
                <a:latin typeface="Book Antiqua" pitchFamily="18" charset="0"/>
              </a:rPr>
              <a:t> ⓒ 2005, </a:t>
            </a:r>
            <a:r>
              <a:rPr kumimoji="0" lang="en-US" altLang="ko-KR" sz="1015" b="1" i="1" dirty="0" err="1">
                <a:solidFill>
                  <a:srgbClr val="FF9900"/>
                </a:solidFill>
                <a:latin typeface="Book Antiqua" pitchFamily="18" charset="0"/>
              </a:rPr>
              <a:t>ylabor</a:t>
            </a:r>
            <a:r>
              <a:rPr kumimoji="0" lang="en-US" altLang="ko-KR" sz="1015" b="1" i="1" dirty="0">
                <a:solidFill>
                  <a:srgbClr val="FF9900"/>
                </a:solidFill>
                <a:latin typeface="Book Antiqua" pitchFamily="18" charset="0"/>
              </a:rPr>
              <a:t>  All rights reserved.</a:t>
            </a:r>
          </a:p>
        </p:txBody>
      </p:sp>
      <p:sp>
        <p:nvSpPr>
          <p:cNvPr id="7" name="제목 6"/>
          <p:cNvSpPr>
            <a:spLocks noGrp="1"/>
          </p:cNvSpPr>
          <p:nvPr>
            <p:ph type="title"/>
          </p:nvPr>
        </p:nvSpPr>
        <p:spPr>
          <a:xfrm>
            <a:off x="21949" y="71414"/>
            <a:ext cx="8229600" cy="511156"/>
          </a:xfrm>
          <a:prstGeom prst="rect">
            <a:avLst/>
          </a:prstGeom>
        </p:spPr>
        <p:txBody>
          <a:bodyPr rtlCol="0">
            <a:noAutofit/>
          </a:bodyPr>
          <a:lstStyle>
            <a:lvl1pPr>
              <a:defRPr sz="2308">
                <a:effectLst/>
                <a:latin typeface="HY헤드라인M" pitchFamily="18" charset="-127"/>
                <a:ea typeface="HY헤드라인M" pitchFamily="18" charset="-127"/>
              </a:defRPr>
            </a:lvl1pPr>
            <a:extLst/>
          </a:lstStyle>
          <a:p>
            <a:r>
              <a:rPr lang="ko-KR" altLang="en-US" dirty="0" smtClean="0"/>
              <a:t>마스터 제목 스타일 편집</a:t>
            </a:r>
            <a:endParaRPr lang="en-US" dirty="0"/>
          </a:p>
        </p:txBody>
      </p:sp>
      <p:sp>
        <p:nvSpPr>
          <p:cNvPr id="6" name="슬라이드 번호 개체 틀 5"/>
          <p:cNvSpPr>
            <a:spLocks noGrp="1"/>
          </p:cNvSpPr>
          <p:nvPr>
            <p:ph type="sldNum" sz="quarter" idx="10"/>
          </p:nvPr>
        </p:nvSpPr>
        <p:spPr>
          <a:xfrm>
            <a:off x="4308231" y="6492876"/>
            <a:ext cx="1055077" cy="365125"/>
          </a:xfrm>
        </p:spPr>
        <p:txBody>
          <a:bodyPr/>
          <a:lstStyle>
            <a:lvl1pPr algn="ctr">
              <a:defRPr b="1"/>
            </a:lvl1pPr>
          </a:lstStyle>
          <a:p>
            <a:r>
              <a:rPr lang="en-US" altLang="ko-KR"/>
              <a:t>-</a:t>
            </a:r>
            <a:fld id="{F7563E6E-986A-40CA-ACFE-4356FAD20B84}" type="slidenum">
              <a:rPr lang="ko-KR" altLang="en-US"/>
              <a:pPr/>
              <a:t>‹#›</a:t>
            </a:fld>
            <a:r>
              <a:rPr lang="en-US" altLang="ko-KR"/>
              <a:t>-</a:t>
            </a:r>
            <a:endParaRPr lang="ko-KR" altLang="en-US"/>
          </a:p>
        </p:txBody>
      </p:sp>
    </p:spTree>
    <p:extLst>
      <p:ext uri="{BB962C8B-B14F-4D97-AF65-F5344CB8AC3E}">
        <p14:creationId xmlns:p14="http://schemas.microsoft.com/office/powerpoint/2010/main" xmlns="" val="25361292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4_제목 및 내용">
    <p:spTree>
      <p:nvGrpSpPr>
        <p:cNvPr id="1" name=""/>
        <p:cNvGrpSpPr/>
        <p:nvPr/>
      </p:nvGrpSpPr>
      <p:grpSpPr>
        <a:xfrm>
          <a:off x="0" y="0"/>
          <a:ext cx="0" cy="0"/>
          <a:chOff x="0" y="0"/>
          <a:chExt cx="0" cy="0"/>
        </a:xfrm>
      </p:grpSpPr>
      <p:sp>
        <p:nvSpPr>
          <p:cNvPr id="3" name="직사각형 2"/>
          <p:cNvSpPr/>
          <p:nvPr userDrawn="1"/>
        </p:nvSpPr>
        <p:spPr>
          <a:xfrm>
            <a:off x="0" y="642939"/>
            <a:ext cx="9144000" cy="460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ko-KR" altLang="en-US" sz="1662"/>
          </a:p>
        </p:txBody>
      </p:sp>
      <p:pic>
        <p:nvPicPr>
          <p:cNvPr id="4" name="_x100928184" descr="EMB000007081819"/>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529754" y="6524625"/>
            <a:ext cx="332643" cy="287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10"/>
          <p:cNvSpPr>
            <a:spLocks noChangeArrowheads="1"/>
          </p:cNvSpPr>
          <p:nvPr userDrawn="1"/>
        </p:nvSpPr>
        <p:spPr bwMode="auto">
          <a:xfrm>
            <a:off x="6862397" y="6546851"/>
            <a:ext cx="2259623" cy="230319"/>
          </a:xfrm>
          <a:prstGeom prst="rect">
            <a:avLst/>
          </a:prstGeom>
          <a:noFill/>
          <a:ln w="12700">
            <a:noFill/>
            <a:miter lim="800000"/>
            <a:headEnd/>
            <a:tailEnd/>
          </a:ln>
          <a:effectLst/>
        </p:spPr>
        <p:txBody>
          <a:bodyPr lIns="83527" tIns="41031" rIns="83527" bIns="41031">
            <a:spAutoFit/>
          </a:bodyPr>
          <a:lstStyle/>
          <a:p>
            <a:pPr fontAlgn="auto">
              <a:lnSpc>
                <a:spcPct val="90000"/>
              </a:lnSpc>
              <a:spcBef>
                <a:spcPct val="50000"/>
              </a:spcBef>
              <a:spcAft>
                <a:spcPts val="0"/>
              </a:spcAft>
              <a:defRPr/>
            </a:pPr>
            <a:r>
              <a:rPr kumimoji="0" lang="en-US" altLang="ko-KR" sz="1015" b="1" i="1" dirty="0">
                <a:solidFill>
                  <a:srgbClr val="FF9900"/>
                </a:solidFill>
                <a:latin typeface="Book Antiqua" pitchFamily="18" charset="0"/>
              </a:rPr>
              <a:t> ⓒ 2005, </a:t>
            </a:r>
            <a:r>
              <a:rPr kumimoji="0" lang="en-US" altLang="ko-KR" sz="1015" b="1" i="1" dirty="0" err="1">
                <a:solidFill>
                  <a:srgbClr val="FF9900"/>
                </a:solidFill>
                <a:latin typeface="Book Antiqua" pitchFamily="18" charset="0"/>
              </a:rPr>
              <a:t>ylabor</a:t>
            </a:r>
            <a:r>
              <a:rPr kumimoji="0" lang="en-US" altLang="ko-KR" sz="1015" b="1" i="1" dirty="0">
                <a:solidFill>
                  <a:srgbClr val="FF9900"/>
                </a:solidFill>
                <a:latin typeface="Book Antiqua" pitchFamily="18" charset="0"/>
              </a:rPr>
              <a:t>  All rights reserved.</a:t>
            </a:r>
          </a:p>
        </p:txBody>
      </p:sp>
      <p:sp>
        <p:nvSpPr>
          <p:cNvPr id="7" name="제목 6"/>
          <p:cNvSpPr>
            <a:spLocks noGrp="1"/>
          </p:cNvSpPr>
          <p:nvPr>
            <p:ph type="title"/>
          </p:nvPr>
        </p:nvSpPr>
        <p:spPr>
          <a:xfrm>
            <a:off x="21949" y="71414"/>
            <a:ext cx="8229600" cy="511156"/>
          </a:xfrm>
          <a:prstGeom prst="rect">
            <a:avLst/>
          </a:prstGeom>
        </p:spPr>
        <p:txBody>
          <a:bodyPr rtlCol="0">
            <a:noAutofit/>
          </a:bodyPr>
          <a:lstStyle>
            <a:lvl1pPr>
              <a:defRPr sz="2308">
                <a:effectLst/>
                <a:latin typeface="HY헤드라인M" pitchFamily="18" charset="-127"/>
                <a:ea typeface="HY헤드라인M" pitchFamily="18" charset="-127"/>
              </a:defRPr>
            </a:lvl1pPr>
            <a:extLst/>
          </a:lstStyle>
          <a:p>
            <a:r>
              <a:rPr lang="ko-KR" altLang="en-US" dirty="0" smtClean="0"/>
              <a:t>마스터 제목 스타일 편집</a:t>
            </a:r>
            <a:endParaRPr lang="en-US" dirty="0"/>
          </a:p>
        </p:txBody>
      </p:sp>
      <p:sp>
        <p:nvSpPr>
          <p:cNvPr id="6" name="슬라이드 번호 개체 틀 5"/>
          <p:cNvSpPr>
            <a:spLocks noGrp="1"/>
          </p:cNvSpPr>
          <p:nvPr>
            <p:ph type="sldNum" sz="quarter" idx="10"/>
          </p:nvPr>
        </p:nvSpPr>
        <p:spPr>
          <a:xfrm>
            <a:off x="4308231" y="6492876"/>
            <a:ext cx="1055077" cy="365125"/>
          </a:xfrm>
        </p:spPr>
        <p:txBody>
          <a:bodyPr/>
          <a:lstStyle>
            <a:lvl1pPr algn="ctr">
              <a:defRPr b="1"/>
            </a:lvl1pPr>
          </a:lstStyle>
          <a:p>
            <a:r>
              <a:rPr lang="en-US" altLang="ko-KR"/>
              <a:t>-</a:t>
            </a:r>
            <a:fld id="{F7563E6E-986A-40CA-ACFE-4356FAD20B84}" type="slidenum">
              <a:rPr lang="ko-KR" altLang="en-US"/>
              <a:pPr/>
              <a:t>‹#›</a:t>
            </a:fld>
            <a:r>
              <a:rPr lang="en-US" altLang="ko-KR"/>
              <a:t>-</a:t>
            </a:r>
            <a:endParaRPr lang="ko-KR" altLang="en-US"/>
          </a:p>
        </p:txBody>
      </p:sp>
    </p:spTree>
    <p:extLst>
      <p:ext uri="{BB962C8B-B14F-4D97-AF65-F5344CB8AC3E}">
        <p14:creationId xmlns:p14="http://schemas.microsoft.com/office/powerpoint/2010/main" xmlns="" val="2616113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5_제목 및 내용">
    <p:spTree>
      <p:nvGrpSpPr>
        <p:cNvPr id="1" name=""/>
        <p:cNvGrpSpPr/>
        <p:nvPr/>
      </p:nvGrpSpPr>
      <p:grpSpPr>
        <a:xfrm>
          <a:off x="0" y="0"/>
          <a:ext cx="0" cy="0"/>
          <a:chOff x="0" y="0"/>
          <a:chExt cx="0" cy="0"/>
        </a:xfrm>
      </p:grpSpPr>
      <p:sp>
        <p:nvSpPr>
          <p:cNvPr id="3" name="직사각형 2"/>
          <p:cNvSpPr/>
          <p:nvPr userDrawn="1"/>
        </p:nvSpPr>
        <p:spPr>
          <a:xfrm>
            <a:off x="0" y="642939"/>
            <a:ext cx="9144000" cy="460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ko-KR" altLang="en-US" sz="1662"/>
          </a:p>
        </p:txBody>
      </p:sp>
      <p:pic>
        <p:nvPicPr>
          <p:cNvPr id="4" name="_x100928184" descr="EMB000007081819"/>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529754" y="6524625"/>
            <a:ext cx="332643" cy="287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10"/>
          <p:cNvSpPr>
            <a:spLocks noChangeArrowheads="1"/>
          </p:cNvSpPr>
          <p:nvPr userDrawn="1"/>
        </p:nvSpPr>
        <p:spPr bwMode="auto">
          <a:xfrm>
            <a:off x="6862397" y="6546851"/>
            <a:ext cx="2259623" cy="230319"/>
          </a:xfrm>
          <a:prstGeom prst="rect">
            <a:avLst/>
          </a:prstGeom>
          <a:noFill/>
          <a:ln w="12700">
            <a:noFill/>
            <a:miter lim="800000"/>
            <a:headEnd/>
            <a:tailEnd/>
          </a:ln>
          <a:effectLst/>
        </p:spPr>
        <p:txBody>
          <a:bodyPr lIns="83527" tIns="41031" rIns="83527" bIns="41031">
            <a:spAutoFit/>
          </a:bodyPr>
          <a:lstStyle/>
          <a:p>
            <a:pPr fontAlgn="auto">
              <a:lnSpc>
                <a:spcPct val="90000"/>
              </a:lnSpc>
              <a:spcBef>
                <a:spcPct val="50000"/>
              </a:spcBef>
              <a:spcAft>
                <a:spcPts val="0"/>
              </a:spcAft>
              <a:defRPr/>
            </a:pPr>
            <a:r>
              <a:rPr kumimoji="0" lang="en-US" altLang="ko-KR" sz="1015" b="1" i="1" dirty="0">
                <a:solidFill>
                  <a:srgbClr val="FF9900"/>
                </a:solidFill>
                <a:latin typeface="Book Antiqua" pitchFamily="18" charset="0"/>
              </a:rPr>
              <a:t> ⓒ 2005, </a:t>
            </a:r>
            <a:r>
              <a:rPr kumimoji="0" lang="en-US" altLang="ko-KR" sz="1015" b="1" i="1" dirty="0" err="1">
                <a:solidFill>
                  <a:srgbClr val="FF9900"/>
                </a:solidFill>
                <a:latin typeface="Book Antiqua" pitchFamily="18" charset="0"/>
              </a:rPr>
              <a:t>ylabor</a:t>
            </a:r>
            <a:r>
              <a:rPr kumimoji="0" lang="en-US" altLang="ko-KR" sz="1015" b="1" i="1" dirty="0">
                <a:solidFill>
                  <a:srgbClr val="FF9900"/>
                </a:solidFill>
                <a:latin typeface="Book Antiqua" pitchFamily="18" charset="0"/>
              </a:rPr>
              <a:t>  All rights reserved.</a:t>
            </a:r>
          </a:p>
        </p:txBody>
      </p:sp>
      <p:sp>
        <p:nvSpPr>
          <p:cNvPr id="7" name="제목 6"/>
          <p:cNvSpPr>
            <a:spLocks noGrp="1"/>
          </p:cNvSpPr>
          <p:nvPr>
            <p:ph type="title"/>
          </p:nvPr>
        </p:nvSpPr>
        <p:spPr>
          <a:xfrm>
            <a:off x="21949" y="71414"/>
            <a:ext cx="8229600" cy="511156"/>
          </a:xfrm>
          <a:prstGeom prst="rect">
            <a:avLst/>
          </a:prstGeom>
        </p:spPr>
        <p:txBody>
          <a:bodyPr rtlCol="0">
            <a:noAutofit/>
          </a:bodyPr>
          <a:lstStyle>
            <a:lvl1pPr>
              <a:defRPr sz="2308">
                <a:effectLst/>
                <a:latin typeface="HY헤드라인M" pitchFamily="18" charset="-127"/>
                <a:ea typeface="HY헤드라인M" pitchFamily="18" charset="-127"/>
              </a:defRPr>
            </a:lvl1pPr>
            <a:extLst/>
          </a:lstStyle>
          <a:p>
            <a:r>
              <a:rPr lang="ko-KR" altLang="en-US" dirty="0" smtClean="0"/>
              <a:t>마스터 제목 스타일 편집</a:t>
            </a:r>
            <a:endParaRPr lang="en-US" dirty="0"/>
          </a:p>
        </p:txBody>
      </p:sp>
      <p:sp>
        <p:nvSpPr>
          <p:cNvPr id="6" name="슬라이드 번호 개체 틀 5"/>
          <p:cNvSpPr>
            <a:spLocks noGrp="1"/>
          </p:cNvSpPr>
          <p:nvPr>
            <p:ph type="sldNum" sz="quarter" idx="10"/>
          </p:nvPr>
        </p:nvSpPr>
        <p:spPr>
          <a:xfrm>
            <a:off x="4308231" y="6492876"/>
            <a:ext cx="1055077" cy="365125"/>
          </a:xfrm>
        </p:spPr>
        <p:txBody>
          <a:bodyPr/>
          <a:lstStyle>
            <a:lvl1pPr algn="ctr">
              <a:defRPr b="1"/>
            </a:lvl1pPr>
          </a:lstStyle>
          <a:p>
            <a:r>
              <a:rPr lang="en-US" altLang="ko-KR"/>
              <a:t>-</a:t>
            </a:r>
            <a:fld id="{F7563E6E-986A-40CA-ACFE-4356FAD20B84}" type="slidenum">
              <a:rPr lang="ko-KR" altLang="en-US"/>
              <a:pPr/>
              <a:t>‹#›</a:t>
            </a:fld>
            <a:r>
              <a:rPr lang="en-US" altLang="ko-KR"/>
              <a:t>-</a:t>
            </a:r>
            <a:endParaRPr lang="ko-KR" altLang="en-US"/>
          </a:p>
        </p:txBody>
      </p:sp>
    </p:spTree>
    <p:extLst>
      <p:ext uri="{BB962C8B-B14F-4D97-AF65-F5344CB8AC3E}">
        <p14:creationId xmlns:p14="http://schemas.microsoft.com/office/powerpoint/2010/main" xmlns="" val="24091230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6_제목 및 내용">
    <p:spTree>
      <p:nvGrpSpPr>
        <p:cNvPr id="1" name=""/>
        <p:cNvGrpSpPr/>
        <p:nvPr/>
      </p:nvGrpSpPr>
      <p:grpSpPr>
        <a:xfrm>
          <a:off x="0" y="0"/>
          <a:ext cx="0" cy="0"/>
          <a:chOff x="0" y="0"/>
          <a:chExt cx="0" cy="0"/>
        </a:xfrm>
      </p:grpSpPr>
      <p:sp>
        <p:nvSpPr>
          <p:cNvPr id="3" name="직사각형 2"/>
          <p:cNvSpPr/>
          <p:nvPr userDrawn="1"/>
        </p:nvSpPr>
        <p:spPr>
          <a:xfrm>
            <a:off x="0" y="642939"/>
            <a:ext cx="9144000" cy="460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ko-KR" altLang="en-US" sz="1662"/>
          </a:p>
        </p:txBody>
      </p:sp>
      <p:pic>
        <p:nvPicPr>
          <p:cNvPr id="4" name="_x100928184" descr="EMB000007081819"/>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529754" y="6524625"/>
            <a:ext cx="332643" cy="287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10"/>
          <p:cNvSpPr>
            <a:spLocks noChangeArrowheads="1"/>
          </p:cNvSpPr>
          <p:nvPr userDrawn="1"/>
        </p:nvSpPr>
        <p:spPr bwMode="auto">
          <a:xfrm>
            <a:off x="6862397" y="6546851"/>
            <a:ext cx="2259623" cy="230319"/>
          </a:xfrm>
          <a:prstGeom prst="rect">
            <a:avLst/>
          </a:prstGeom>
          <a:noFill/>
          <a:ln w="12700">
            <a:noFill/>
            <a:miter lim="800000"/>
            <a:headEnd/>
            <a:tailEnd/>
          </a:ln>
          <a:effectLst/>
        </p:spPr>
        <p:txBody>
          <a:bodyPr lIns="83527" tIns="41031" rIns="83527" bIns="41031">
            <a:spAutoFit/>
          </a:bodyPr>
          <a:lstStyle/>
          <a:p>
            <a:pPr fontAlgn="auto">
              <a:lnSpc>
                <a:spcPct val="90000"/>
              </a:lnSpc>
              <a:spcBef>
                <a:spcPct val="50000"/>
              </a:spcBef>
              <a:spcAft>
                <a:spcPts val="0"/>
              </a:spcAft>
              <a:defRPr/>
            </a:pPr>
            <a:r>
              <a:rPr kumimoji="0" lang="en-US" altLang="ko-KR" sz="1015" b="1" i="1" dirty="0">
                <a:solidFill>
                  <a:srgbClr val="FF9900"/>
                </a:solidFill>
                <a:latin typeface="Book Antiqua" pitchFamily="18" charset="0"/>
              </a:rPr>
              <a:t> ⓒ 2005, </a:t>
            </a:r>
            <a:r>
              <a:rPr kumimoji="0" lang="en-US" altLang="ko-KR" sz="1015" b="1" i="1" dirty="0" err="1">
                <a:solidFill>
                  <a:srgbClr val="FF9900"/>
                </a:solidFill>
                <a:latin typeface="Book Antiqua" pitchFamily="18" charset="0"/>
              </a:rPr>
              <a:t>ylabor</a:t>
            </a:r>
            <a:r>
              <a:rPr kumimoji="0" lang="en-US" altLang="ko-KR" sz="1015" b="1" i="1" dirty="0">
                <a:solidFill>
                  <a:srgbClr val="FF9900"/>
                </a:solidFill>
                <a:latin typeface="Book Antiqua" pitchFamily="18" charset="0"/>
              </a:rPr>
              <a:t>  All rights reserved.</a:t>
            </a:r>
          </a:p>
        </p:txBody>
      </p:sp>
      <p:sp>
        <p:nvSpPr>
          <p:cNvPr id="7" name="제목 6"/>
          <p:cNvSpPr>
            <a:spLocks noGrp="1"/>
          </p:cNvSpPr>
          <p:nvPr>
            <p:ph type="title"/>
          </p:nvPr>
        </p:nvSpPr>
        <p:spPr>
          <a:xfrm>
            <a:off x="21949" y="71414"/>
            <a:ext cx="8229600" cy="511156"/>
          </a:xfrm>
          <a:prstGeom prst="rect">
            <a:avLst/>
          </a:prstGeom>
        </p:spPr>
        <p:txBody>
          <a:bodyPr rtlCol="0">
            <a:noAutofit/>
          </a:bodyPr>
          <a:lstStyle>
            <a:lvl1pPr>
              <a:defRPr sz="2308">
                <a:effectLst/>
                <a:latin typeface="HY헤드라인M" pitchFamily="18" charset="-127"/>
                <a:ea typeface="HY헤드라인M" pitchFamily="18" charset="-127"/>
              </a:defRPr>
            </a:lvl1pPr>
            <a:extLst/>
          </a:lstStyle>
          <a:p>
            <a:r>
              <a:rPr lang="ko-KR" altLang="en-US" dirty="0" smtClean="0"/>
              <a:t>마스터 제목 스타일 편집</a:t>
            </a:r>
            <a:endParaRPr lang="en-US" dirty="0"/>
          </a:p>
        </p:txBody>
      </p:sp>
      <p:sp>
        <p:nvSpPr>
          <p:cNvPr id="6" name="슬라이드 번호 개체 틀 5"/>
          <p:cNvSpPr>
            <a:spLocks noGrp="1"/>
          </p:cNvSpPr>
          <p:nvPr>
            <p:ph type="sldNum" sz="quarter" idx="10"/>
          </p:nvPr>
        </p:nvSpPr>
        <p:spPr>
          <a:xfrm>
            <a:off x="4308231" y="6492876"/>
            <a:ext cx="1055077" cy="365125"/>
          </a:xfrm>
        </p:spPr>
        <p:txBody>
          <a:bodyPr/>
          <a:lstStyle>
            <a:lvl1pPr algn="ctr">
              <a:defRPr b="1"/>
            </a:lvl1pPr>
          </a:lstStyle>
          <a:p>
            <a:r>
              <a:rPr lang="en-US" altLang="ko-KR"/>
              <a:t>-</a:t>
            </a:r>
            <a:fld id="{F7563E6E-986A-40CA-ACFE-4356FAD20B84}" type="slidenum">
              <a:rPr lang="ko-KR" altLang="en-US"/>
              <a:pPr/>
              <a:t>‹#›</a:t>
            </a:fld>
            <a:r>
              <a:rPr lang="en-US" altLang="ko-KR"/>
              <a:t>-</a:t>
            </a:r>
            <a:endParaRPr lang="ko-KR" altLang="en-US"/>
          </a:p>
        </p:txBody>
      </p:sp>
    </p:spTree>
    <p:extLst>
      <p:ext uri="{BB962C8B-B14F-4D97-AF65-F5344CB8AC3E}">
        <p14:creationId xmlns:p14="http://schemas.microsoft.com/office/powerpoint/2010/main" xmlns="" val="39260631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7_제목 및 내용">
    <p:spTree>
      <p:nvGrpSpPr>
        <p:cNvPr id="1" name=""/>
        <p:cNvGrpSpPr/>
        <p:nvPr/>
      </p:nvGrpSpPr>
      <p:grpSpPr>
        <a:xfrm>
          <a:off x="0" y="0"/>
          <a:ext cx="0" cy="0"/>
          <a:chOff x="0" y="0"/>
          <a:chExt cx="0" cy="0"/>
        </a:xfrm>
      </p:grpSpPr>
      <p:sp>
        <p:nvSpPr>
          <p:cNvPr id="3" name="직사각형 2"/>
          <p:cNvSpPr/>
          <p:nvPr userDrawn="1"/>
        </p:nvSpPr>
        <p:spPr>
          <a:xfrm>
            <a:off x="0" y="642939"/>
            <a:ext cx="9144000" cy="460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ko-KR" altLang="en-US" sz="1662"/>
          </a:p>
        </p:txBody>
      </p:sp>
      <p:pic>
        <p:nvPicPr>
          <p:cNvPr id="4" name="_x100928184" descr="EMB000007081819"/>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529754" y="6524625"/>
            <a:ext cx="332643" cy="287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10"/>
          <p:cNvSpPr>
            <a:spLocks noChangeArrowheads="1"/>
          </p:cNvSpPr>
          <p:nvPr userDrawn="1"/>
        </p:nvSpPr>
        <p:spPr bwMode="auto">
          <a:xfrm>
            <a:off x="6862397" y="6546851"/>
            <a:ext cx="2259623" cy="230319"/>
          </a:xfrm>
          <a:prstGeom prst="rect">
            <a:avLst/>
          </a:prstGeom>
          <a:noFill/>
          <a:ln w="12700">
            <a:noFill/>
            <a:miter lim="800000"/>
            <a:headEnd/>
            <a:tailEnd/>
          </a:ln>
          <a:effectLst/>
        </p:spPr>
        <p:txBody>
          <a:bodyPr lIns="83527" tIns="41031" rIns="83527" bIns="41031">
            <a:spAutoFit/>
          </a:bodyPr>
          <a:lstStyle/>
          <a:p>
            <a:pPr fontAlgn="auto">
              <a:lnSpc>
                <a:spcPct val="90000"/>
              </a:lnSpc>
              <a:spcBef>
                <a:spcPct val="50000"/>
              </a:spcBef>
              <a:spcAft>
                <a:spcPts val="0"/>
              </a:spcAft>
              <a:defRPr/>
            </a:pPr>
            <a:r>
              <a:rPr kumimoji="0" lang="en-US" altLang="ko-KR" sz="1015" b="1" i="1" dirty="0">
                <a:solidFill>
                  <a:srgbClr val="FF9900"/>
                </a:solidFill>
                <a:latin typeface="Book Antiqua" pitchFamily="18" charset="0"/>
              </a:rPr>
              <a:t> ⓒ 2005, </a:t>
            </a:r>
            <a:r>
              <a:rPr kumimoji="0" lang="en-US" altLang="ko-KR" sz="1015" b="1" i="1" dirty="0" err="1">
                <a:solidFill>
                  <a:srgbClr val="FF9900"/>
                </a:solidFill>
                <a:latin typeface="Book Antiqua" pitchFamily="18" charset="0"/>
              </a:rPr>
              <a:t>ylabor</a:t>
            </a:r>
            <a:r>
              <a:rPr kumimoji="0" lang="en-US" altLang="ko-KR" sz="1015" b="1" i="1" dirty="0">
                <a:solidFill>
                  <a:srgbClr val="FF9900"/>
                </a:solidFill>
                <a:latin typeface="Book Antiqua" pitchFamily="18" charset="0"/>
              </a:rPr>
              <a:t>  All rights reserved.</a:t>
            </a:r>
          </a:p>
        </p:txBody>
      </p:sp>
      <p:sp>
        <p:nvSpPr>
          <p:cNvPr id="7" name="제목 6"/>
          <p:cNvSpPr>
            <a:spLocks noGrp="1"/>
          </p:cNvSpPr>
          <p:nvPr>
            <p:ph type="title"/>
          </p:nvPr>
        </p:nvSpPr>
        <p:spPr>
          <a:xfrm>
            <a:off x="21949" y="71414"/>
            <a:ext cx="8229600" cy="511156"/>
          </a:xfrm>
          <a:prstGeom prst="rect">
            <a:avLst/>
          </a:prstGeom>
        </p:spPr>
        <p:txBody>
          <a:bodyPr rtlCol="0">
            <a:noAutofit/>
          </a:bodyPr>
          <a:lstStyle>
            <a:lvl1pPr>
              <a:defRPr sz="2308">
                <a:effectLst/>
                <a:latin typeface="HY헤드라인M" pitchFamily="18" charset="-127"/>
                <a:ea typeface="HY헤드라인M" pitchFamily="18" charset="-127"/>
              </a:defRPr>
            </a:lvl1pPr>
            <a:extLst/>
          </a:lstStyle>
          <a:p>
            <a:r>
              <a:rPr lang="ko-KR" altLang="en-US" dirty="0" smtClean="0"/>
              <a:t>마스터 제목 스타일 편집</a:t>
            </a:r>
            <a:endParaRPr lang="en-US" dirty="0"/>
          </a:p>
        </p:txBody>
      </p:sp>
      <p:sp>
        <p:nvSpPr>
          <p:cNvPr id="6" name="슬라이드 번호 개체 틀 5"/>
          <p:cNvSpPr>
            <a:spLocks noGrp="1"/>
          </p:cNvSpPr>
          <p:nvPr>
            <p:ph type="sldNum" sz="quarter" idx="10"/>
          </p:nvPr>
        </p:nvSpPr>
        <p:spPr>
          <a:xfrm>
            <a:off x="4308231" y="6492876"/>
            <a:ext cx="1055077" cy="365125"/>
          </a:xfrm>
        </p:spPr>
        <p:txBody>
          <a:bodyPr/>
          <a:lstStyle>
            <a:lvl1pPr algn="ctr">
              <a:defRPr b="1"/>
            </a:lvl1pPr>
          </a:lstStyle>
          <a:p>
            <a:r>
              <a:rPr lang="en-US" altLang="ko-KR"/>
              <a:t>-</a:t>
            </a:r>
            <a:fld id="{F7563E6E-986A-40CA-ACFE-4356FAD20B84}" type="slidenum">
              <a:rPr lang="ko-KR" altLang="en-US"/>
              <a:pPr/>
              <a:t>‹#›</a:t>
            </a:fld>
            <a:r>
              <a:rPr lang="en-US" altLang="ko-KR"/>
              <a:t>-</a:t>
            </a:r>
            <a:endParaRPr lang="ko-KR" altLang="en-US"/>
          </a:p>
        </p:txBody>
      </p:sp>
    </p:spTree>
    <p:extLst>
      <p:ext uri="{BB962C8B-B14F-4D97-AF65-F5344CB8AC3E}">
        <p14:creationId xmlns:p14="http://schemas.microsoft.com/office/powerpoint/2010/main" xmlns="" val="35011256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8_제목 및 내용">
    <p:spTree>
      <p:nvGrpSpPr>
        <p:cNvPr id="1" name=""/>
        <p:cNvGrpSpPr/>
        <p:nvPr/>
      </p:nvGrpSpPr>
      <p:grpSpPr>
        <a:xfrm>
          <a:off x="0" y="0"/>
          <a:ext cx="0" cy="0"/>
          <a:chOff x="0" y="0"/>
          <a:chExt cx="0" cy="0"/>
        </a:xfrm>
      </p:grpSpPr>
      <p:sp>
        <p:nvSpPr>
          <p:cNvPr id="3" name="직사각형 2"/>
          <p:cNvSpPr/>
          <p:nvPr userDrawn="1"/>
        </p:nvSpPr>
        <p:spPr>
          <a:xfrm>
            <a:off x="0" y="642939"/>
            <a:ext cx="9144000" cy="460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ko-KR" altLang="en-US" sz="1662"/>
          </a:p>
        </p:txBody>
      </p:sp>
      <p:pic>
        <p:nvPicPr>
          <p:cNvPr id="4" name="_x100928184" descr="EMB000007081819"/>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529754" y="6524625"/>
            <a:ext cx="332643" cy="287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10"/>
          <p:cNvSpPr>
            <a:spLocks noChangeArrowheads="1"/>
          </p:cNvSpPr>
          <p:nvPr userDrawn="1"/>
        </p:nvSpPr>
        <p:spPr bwMode="auto">
          <a:xfrm>
            <a:off x="6862397" y="6546851"/>
            <a:ext cx="2259623" cy="230319"/>
          </a:xfrm>
          <a:prstGeom prst="rect">
            <a:avLst/>
          </a:prstGeom>
          <a:noFill/>
          <a:ln w="12700">
            <a:noFill/>
            <a:miter lim="800000"/>
            <a:headEnd/>
            <a:tailEnd/>
          </a:ln>
          <a:effectLst/>
        </p:spPr>
        <p:txBody>
          <a:bodyPr lIns="83527" tIns="41031" rIns="83527" bIns="41031">
            <a:spAutoFit/>
          </a:bodyPr>
          <a:lstStyle/>
          <a:p>
            <a:pPr fontAlgn="auto">
              <a:lnSpc>
                <a:spcPct val="90000"/>
              </a:lnSpc>
              <a:spcBef>
                <a:spcPct val="50000"/>
              </a:spcBef>
              <a:spcAft>
                <a:spcPts val="0"/>
              </a:spcAft>
              <a:defRPr/>
            </a:pPr>
            <a:r>
              <a:rPr kumimoji="0" lang="en-US" altLang="ko-KR" sz="1015" b="1" i="1" dirty="0">
                <a:solidFill>
                  <a:srgbClr val="FF9900"/>
                </a:solidFill>
                <a:latin typeface="Book Antiqua" pitchFamily="18" charset="0"/>
              </a:rPr>
              <a:t> ⓒ 2005, </a:t>
            </a:r>
            <a:r>
              <a:rPr kumimoji="0" lang="en-US" altLang="ko-KR" sz="1015" b="1" i="1" dirty="0" err="1">
                <a:solidFill>
                  <a:srgbClr val="FF9900"/>
                </a:solidFill>
                <a:latin typeface="Book Antiqua" pitchFamily="18" charset="0"/>
              </a:rPr>
              <a:t>ylabor</a:t>
            </a:r>
            <a:r>
              <a:rPr kumimoji="0" lang="en-US" altLang="ko-KR" sz="1015" b="1" i="1" dirty="0">
                <a:solidFill>
                  <a:srgbClr val="FF9900"/>
                </a:solidFill>
                <a:latin typeface="Book Antiqua" pitchFamily="18" charset="0"/>
              </a:rPr>
              <a:t>  All rights reserved.</a:t>
            </a:r>
          </a:p>
        </p:txBody>
      </p:sp>
      <p:sp>
        <p:nvSpPr>
          <p:cNvPr id="7" name="제목 6"/>
          <p:cNvSpPr>
            <a:spLocks noGrp="1"/>
          </p:cNvSpPr>
          <p:nvPr>
            <p:ph type="title"/>
          </p:nvPr>
        </p:nvSpPr>
        <p:spPr>
          <a:xfrm>
            <a:off x="21949" y="71414"/>
            <a:ext cx="8229600" cy="511156"/>
          </a:xfrm>
          <a:prstGeom prst="rect">
            <a:avLst/>
          </a:prstGeom>
        </p:spPr>
        <p:txBody>
          <a:bodyPr rtlCol="0">
            <a:noAutofit/>
          </a:bodyPr>
          <a:lstStyle>
            <a:lvl1pPr>
              <a:defRPr sz="2308">
                <a:effectLst/>
                <a:latin typeface="HY헤드라인M" pitchFamily="18" charset="-127"/>
                <a:ea typeface="HY헤드라인M" pitchFamily="18" charset="-127"/>
              </a:defRPr>
            </a:lvl1pPr>
            <a:extLst/>
          </a:lstStyle>
          <a:p>
            <a:r>
              <a:rPr lang="ko-KR" altLang="en-US" dirty="0" smtClean="0"/>
              <a:t>마스터 제목 스타일 편집</a:t>
            </a:r>
            <a:endParaRPr lang="en-US" dirty="0"/>
          </a:p>
        </p:txBody>
      </p:sp>
      <p:sp>
        <p:nvSpPr>
          <p:cNvPr id="6" name="슬라이드 번호 개체 틀 5"/>
          <p:cNvSpPr>
            <a:spLocks noGrp="1"/>
          </p:cNvSpPr>
          <p:nvPr>
            <p:ph type="sldNum" sz="quarter" idx="10"/>
          </p:nvPr>
        </p:nvSpPr>
        <p:spPr>
          <a:xfrm>
            <a:off x="4308231" y="6492876"/>
            <a:ext cx="1055077" cy="365125"/>
          </a:xfrm>
        </p:spPr>
        <p:txBody>
          <a:bodyPr/>
          <a:lstStyle>
            <a:lvl1pPr algn="ctr">
              <a:defRPr b="1"/>
            </a:lvl1pPr>
          </a:lstStyle>
          <a:p>
            <a:r>
              <a:rPr lang="en-US" altLang="ko-KR"/>
              <a:t>-</a:t>
            </a:r>
            <a:fld id="{F7563E6E-986A-40CA-ACFE-4356FAD20B84}" type="slidenum">
              <a:rPr lang="ko-KR" altLang="en-US"/>
              <a:pPr/>
              <a:t>‹#›</a:t>
            </a:fld>
            <a:r>
              <a:rPr lang="en-US" altLang="ko-KR"/>
              <a:t>-</a:t>
            </a:r>
            <a:endParaRPr lang="ko-KR" altLang="en-US"/>
          </a:p>
        </p:txBody>
      </p:sp>
    </p:spTree>
    <p:extLst>
      <p:ext uri="{BB962C8B-B14F-4D97-AF65-F5344CB8AC3E}">
        <p14:creationId xmlns:p14="http://schemas.microsoft.com/office/powerpoint/2010/main" xmlns="" val="28718674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9_제목 및 내용">
    <p:spTree>
      <p:nvGrpSpPr>
        <p:cNvPr id="1" name=""/>
        <p:cNvGrpSpPr/>
        <p:nvPr/>
      </p:nvGrpSpPr>
      <p:grpSpPr>
        <a:xfrm>
          <a:off x="0" y="0"/>
          <a:ext cx="0" cy="0"/>
          <a:chOff x="0" y="0"/>
          <a:chExt cx="0" cy="0"/>
        </a:xfrm>
      </p:grpSpPr>
      <p:sp>
        <p:nvSpPr>
          <p:cNvPr id="3" name="직사각형 2"/>
          <p:cNvSpPr/>
          <p:nvPr userDrawn="1"/>
        </p:nvSpPr>
        <p:spPr>
          <a:xfrm>
            <a:off x="0" y="642939"/>
            <a:ext cx="9144000" cy="460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ko-KR" altLang="en-US" sz="1662"/>
          </a:p>
        </p:txBody>
      </p:sp>
      <p:pic>
        <p:nvPicPr>
          <p:cNvPr id="4" name="_x100928184" descr="EMB000007081819"/>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529754" y="6524625"/>
            <a:ext cx="332643" cy="287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10"/>
          <p:cNvSpPr>
            <a:spLocks noChangeArrowheads="1"/>
          </p:cNvSpPr>
          <p:nvPr userDrawn="1"/>
        </p:nvSpPr>
        <p:spPr bwMode="auto">
          <a:xfrm>
            <a:off x="6862397" y="6546851"/>
            <a:ext cx="2259623" cy="230319"/>
          </a:xfrm>
          <a:prstGeom prst="rect">
            <a:avLst/>
          </a:prstGeom>
          <a:noFill/>
          <a:ln w="12700">
            <a:noFill/>
            <a:miter lim="800000"/>
            <a:headEnd/>
            <a:tailEnd/>
          </a:ln>
          <a:effectLst/>
        </p:spPr>
        <p:txBody>
          <a:bodyPr lIns="83527" tIns="41031" rIns="83527" bIns="41031">
            <a:spAutoFit/>
          </a:bodyPr>
          <a:lstStyle/>
          <a:p>
            <a:pPr fontAlgn="auto">
              <a:lnSpc>
                <a:spcPct val="90000"/>
              </a:lnSpc>
              <a:spcBef>
                <a:spcPct val="50000"/>
              </a:spcBef>
              <a:spcAft>
                <a:spcPts val="0"/>
              </a:spcAft>
              <a:defRPr/>
            </a:pPr>
            <a:r>
              <a:rPr kumimoji="0" lang="en-US" altLang="ko-KR" sz="1015" b="1" i="1" dirty="0">
                <a:solidFill>
                  <a:srgbClr val="FF9900"/>
                </a:solidFill>
                <a:latin typeface="Book Antiqua" pitchFamily="18" charset="0"/>
              </a:rPr>
              <a:t> ⓒ 2005, </a:t>
            </a:r>
            <a:r>
              <a:rPr kumimoji="0" lang="en-US" altLang="ko-KR" sz="1015" b="1" i="1" dirty="0" err="1">
                <a:solidFill>
                  <a:srgbClr val="FF9900"/>
                </a:solidFill>
                <a:latin typeface="Book Antiqua" pitchFamily="18" charset="0"/>
              </a:rPr>
              <a:t>ylabor</a:t>
            </a:r>
            <a:r>
              <a:rPr kumimoji="0" lang="en-US" altLang="ko-KR" sz="1015" b="1" i="1" dirty="0">
                <a:solidFill>
                  <a:srgbClr val="FF9900"/>
                </a:solidFill>
                <a:latin typeface="Book Antiqua" pitchFamily="18" charset="0"/>
              </a:rPr>
              <a:t>  All rights reserved.</a:t>
            </a:r>
          </a:p>
        </p:txBody>
      </p:sp>
      <p:sp>
        <p:nvSpPr>
          <p:cNvPr id="7" name="제목 6"/>
          <p:cNvSpPr>
            <a:spLocks noGrp="1"/>
          </p:cNvSpPr>
          <p:nvPr>
            <p:ph type="title"/>
          </p:nvPr>
        </p:nvSpPr>
        <p:spPr>
          <a:xfrm>
            <a:off x="21949" y="71414"/>
            <a:ext cx="8229600" cy="511156"/>
          </a:xfrm>
          <a:prstGeom prst="rect">
            <a:avLst/>
          </a:prstGeom>
        </p:spPr>
        <p:txBody>
          <a:bodyPr rtlCol="0">
            <a:noAutofit/>
          </a:bodyPr>
          <a:lstStyle>
            <a:lvl1pPr>
              <a:defRPr sz="2308">
                <a:effectLst/>
                <a:latin typeface="HY헤드라인M" pitchFamily="18" charset="-127"/>
                <a:ea typeface="HY헤드라인M" pitchFamily="18" charset="-127"/>
              </a:defRPr>
            </a:lvl1pPr>
            <a:extLst/>
          </a:lstStyle>
          <a:p>
            <a:r>
              <a:rPr lang="ko-KR" altLang="en-US" dirty="0" smtClean="0"/>
              <a:t>마스터 제목 스타일 편집</a:t>
            </a:r>
            <a:endParaRPr lang="en-US" dirty="0"/>
          </a:p>
        </p:txBody>
      </p:sp>
      <p:sp>
        <p:nvSpPr>
          <p:cNvPr id="6" name="슬라이드 번호 개체 틀 5"/>
          <p:cNvSpPr>
            <a:spLocks noGrp="1"/>
          </p:cNvSpPr>
          <p:nvPr>
            <p:ph type="sldNum" sz="quarter" idx="10"/>
          </p:nvPr>
        </p:nvSpPr>
        <p:spPr>
          <a:xfrm>
            <a:off x="4308231" y="6492876"/>
            <a:ext cx="1055077" cy="365125"/>
          </a:xfrm>
        </p:spPr>
        <p:txBody>
          <a:bodyPr/>
          <a:lstStyle>
            <a:lvl1pPr algn="ctr">
              <a:defRPr b="1"/>
            </a:lvl1pPr>
          </a:lstStyle>
          <a:p>
            <a:r>
              <a:rPr lang="en-US" altLang="ko-KR"/>
              <a:t>-</a:t>
            </a:r>
            <a:fld id="{F7563E6E-986A-40CA-ACFE-4356FAD20B84}" type="slidenum">
              <a:rPr lang="ko-KR" altLang="en-US"/>
              <a:pPr/>
              <a:t>‹#›</a:t>
            </a:fld>
            <a:r>
              <a:rPr lang="en-US" altLang="ko-KR"/>
              <a:t>-</a:t>
            </a:r>
            <a:endParaRPr lang="ko-KR" altLang="en-US"/>
          </a:p>
        </p:txBody>
      </p:sp>
    </p:spTree>
    <p:extLst>
      <p:ext uri="{BB962C8B-B14F-4D97-AF65-F5344CB8AC3E}">
        <p14:creationId xmlns:p14="http://schemas.microsoft.com/office/powerpoint/2010/main" xmlns="" val="5884417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0_제목 및 내용">
    <p:spTree>
      <p:nvGrpSpPr>
        <p:cNvPr id="1" name=""/>
        <p:cNvGrpSpPr/>
        <p:nvPr/>
      </p:nvGrpSpPr>
      <p:grpSpPr>
        <a:xfrm>
          <a:off x="0" y="0"/>
          <a:ext cx="0" cy="0"/>
          <a:chOff x="0" y="0"/>
          <a:chExt cx="0" cy="0"/>
        </a:xfrm>
      </p:grpSpPr>
      <p:sp>
        <p:nvSpPr>
          <p:cNvPr id="3" name="직사각형 2"/>
          <p:cNvSpPr/>
          <p:nvPr userDrawn="1"/>
        </p:nvSpPr>
        <p:spPr>
          <a:xfrm>
            <a:off x="0" y="642939"/>
            <a:ext cx="9144000" cy="460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ko-KR" altLang="en-US" sz="1662"/>
          </a:p>
        </p:txBody>
      </p:sp>
      <p:pic>
        <p:nvPicPr>
          <p:cNvPr id="4" name="_x100928184" descr="EMB000007081819"/>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529754" y="6524625"/>
            <a:ext cx="332643" cy="287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10"/>
          <p:cNvSpPr>
            <a:spLocks noChangeArrowheads="1"/>
          </p:cNvSpPr>
          <p:nvPr userDrawn="1"/>
        </p:nvSpPr>
        <p:spPr bwMode="auto">
          <a:xfrm>
            <a:off x="6862397" y="6546851"/>
            <a:ext cx="2259623" cy="230319"/>
          </a:xfrm>
          <a:prstGeom prst="rect">
            <a:avLst/>
          </a:prstGeom>
          <a:noFill/>
          <a:ln w="12700">
            <a:noFill/>
            <a:miter lim="800000"/>
            <a:headEnd/>
            <a:tailEnd/>
          </a:ln>
          <a:effectLst/>
        </p:spPr>
        <p:txBody>
          <a:bodyPr lIns="83527" tIns="41031" rIns="83527" bIns="41031">
            <a:spAutoFit/>
          </a:bodyPr>
          <a:lstStyle/>
          <a:p>
            <a:pPr fontAlgn="auto">
              <a:lnSpc>
                <a:spcPct val="90000"/>
              </a:lnSpc>
              <a:spcBef>
                <a:spcPct val="50000"/>
              </a:spcBef>
              <a:spcAft>
                <a:spcPts val="0"/>
              </a:spcAft>
              <a:defRPr/>
            </a:pPr>
            <a:r>
              <a:rPr kumimoji="0" lang="en-US" altLang="ko-KR" sz="1015" b="1" i="1" dirty="0">
                <a:solidFill>
                  <a:srgbClr val="FF9900"/>
                </a:solidFill>
                <a:latin typeface="Book Antiqua" pitchFamily="18" charset="0"/>
              </a:rPr>
              <a:t> ⓒ 2005, </a:t>
            </a:r>
            <a:r>
              <a:rPr kumimoji="0" lang="en-US" altLang="ko-KR" sz="1015" b="1" i="1" dirty="0" err="1">
                <a:solidFill>
                  <a:srgbClr val="FF9900"/>
                </a:solidFill>
                <a:latin typeface="Book Antiqua" pitchFamily="18" charset="0"/>
              </a:rPr>
              <a:t>ylabor</a:t>
            </a:r>
            <a:r>
              <a:rPr kumimoji="0" lang="en-US" altLang="ko-KR" sz="1015" b="1" i="1" dirty="0">
                <a:solidFill>
                  <a:srgbClr val="FF9900"/>
                </a:solidFill>
                <a:latin typeface="Book Antiqua" pitchFamily="18" charset="0"/>
              </a:rPr>
              <a:t>  All rights reserved.</a:t>
            </a:r>
          </a:p>
        </p:txBody>
      </p:sp>
      <p:sp>
        <p:nvSpPr>
          <p:cNvPr id="7" name="제목 6"/>
          <p:cNvSpPr>
            <a:spLocks noGrp="1"/>
          </p:cNvSpPr>
          <p:nvPr>
            <p:ph type="title"/>
          </p:nvPr>
        </p:nvSpPr>
        <p:spPr>
          <a:xfrm>
            <a:off x="21949" y="71414"/>
            <a:ext cx="8229600" cy="511156"/>
          </a:xfrm>
          <a:prstGeom prst="rect">
            <a:avLst/>
          </a:prstGeom>
        </p:spPr>
        <p:txBody>
          <a:bodyPr rtlCol="0">
            <a:noAutofit/>
          </a:bodyPr>
          <a:lstStyle>
            <a:lvl1pPr>
              <a:defRPr sz="2308">
                <a:effectLst/>
                <a:latin typeface="HY헤드라인M" pitchFamily="18" charset="-127"/>
                <a:ea typeface="HY헤드라인M" pitchFamily="18" charset="-127"/>
              </a:defRPr>
            </a:lvl1pPr>
            <a:extLst/>
          </a:lstStyle>
          <a:p>
            <a:r>
              <a:rPr lang="ko-KR" altLang="en-US" dirty="0" smtClean="0"/>
              <a:t>마스터 제목 스타일 편집</a:t>
            </a:r>
            <a:endParaRPr lang="en-US" dirty="0"/>
          </a:p>
        </p:txBody>
      </p:sp>
      <p:sp>
        <p:nvSpPr>
          <p:cNvPr id="6" name="슬라이드 번호 개체 틀 5"/>
          <p:cNvSpPr>
            <a:spLocks noGrp="1"/>
          </p:cNvSpPr>
          <p:nvPr>
            <p:ph type="sldNum" sz="quarter" idx="10"/>
          </p:nvPr>
        </p:nvSpPr>
        <p:spPr>
          <a:xfrm>
            <a:off x="4308231" y="6492876"/>
            <a:ext cx="1055077" cy="365125"/>
          </a:xfrm>
        </p:spPr>
        <p:txBody>
          <a:bodyPr/>
          <a:lstStyle>
            <a:lvl1pPr algn="ctr">
              <a:defRPr b="1"/>
            </a:lvl1pPr>
          </a:lstStyle>
          <a:p>
            <a:r>
              <a:rPr lang="en-US" altLang="ko-KR"/>
              <a:t>-</a:t>
            </a:r>
            <a:fld id="{F7563E6E-986A-40CA-ACFE-4356FAD20B84}" type="slidenum">
              <a:rPr lang="ko-KR" altLang="en-US"/>
              <a:pPr/>
              <a:t>‹#›</a:t>
            </a:fld>
            <a:r>
              <a:rPr lang="en-US" altLang="ko-KR"/>
              <a:t>-</a:t>
            </a:r>
            <a:endParaRPr lang="ko-KR" altLang="en-US"/>
          </a:p>
        </p:txBody>
      </p:sp>
    </p:spTree>
    <p:extLst>
      <p:ext uri="{BB962C8B-B14F-4D97-AF65-F5344CB8AC3E}">
        <p14:creationId xmlns:p14="http://schemas.microsoft.com/office/powerpoint/2010/main" xmlns="" val="2919655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5_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439718"/>
          </a:xfrm>
          <a:prstGeom prst="rect">
            <a:avLst/>
          </a:prstGeom>
        </p:spPr>
        <p:txBody>
          <a:bodyPr/>
          <a:lstStyle>
            <a:lvl1pPr algn="l">
              <a:defRPr sz="2400"/>
            </a:lvl1pPr>
          </a:lstStyle>
          <a:p>
            <a:r>
              <a:rPr lang="ko-KR" altLang="en-US" smtClean="0"/>
              <a:t>마스터 제목 스타일 편집</a:t>
            </a:r>
            <a:endParaRPr lang="ko-KR" altLang="en-US"/>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fld id="{97DDA84E-6304-4605-88C8-5D946E8D486B}" type="datetime1">
              <a:rPr lang="ko-KR" altLang="en-US" smtClean="0"/>
              <a:pPr>
                <a:defRPr/>
              </a:pPr>
              <a:t>2018-07-13</a:t>
            </a:fld>
            <a:endParaRPr lang="en-US" altLang="ko-KR"/>
          </a:p>
        </p:txBody>
      </p:sp>
      <p:sp>
        <p:nvSpPr>
          <p:cNvPr id="4" name="Rectangle 5"/>
          <p:cNvSpPr>
            <a:spLocks noGrp="1" noChangeArrowheads="1"/>
          </p:cNvSpPr>
          <p:nvPr>
            <p:ph type="ftr" sz="quarter" idx="11"/>
          </p:nvPr>
        </p:nvSpPr>
        <p:spPr>
          <a:xfrm>
            <a:off x="6248400" y="6237288"/>
            <a:ext cx="2895600" cy="476250"/>
          </a:xfrm>
          <a:prstGeom prst="rect">
            <a:avLst/>
          </a:prstGeom>
          <a:ln/>
        </p:spPr>
        <p:txBody>
          <a:bodyPr/>
          <a:lstStyle>
            <a:lvl1pPr>
              <a:defRPr/>
            </a:lvl1pPr>
          </a:lstStyle>
          <a:p>
            <a:pPr>
              <a:defRPr/>
            </a:pPr>
            <a:endParaRPr lang="en-US" altLang="ko-KR"/>
          </a:p>
        </p:txBody>
      </p:sp>
      <p:sp>
        <p:nvSpPr>
          <p:cNvPr id="5" name="Rectangle 6"/>
          <p:cNvSpPr>
            <a:spLocks noGrp="1" noChangeArrowheads="1"/>
          </p:cNvSpPr>
          <p:nvPr>
            <p:ph type="sldNum" sz="quarter" idx="12"/>
          </p:nvPr>
        </p:nvSpPr>
        <p:spPr>
          <a:ln/>
        </p:spPr>
        <p:txBody>
          <a:bodyPr/>
          <a:lstStyle>
            <a:lvl1pPr>
              <a:defRPr/>
            </a:lvl1pPr>
          </a:lstStyle>
          <a:p>
            <a:fld id="{283A255D-F654-4A41-8E2A-38BC112BBE6D}" type="slidenum">
              <a:rPr lang="en-US" altLang="ko-KR"/>
              <a:pPr/>
              <a:t>‹#›</a:t>
            </a:fld>
            <a:endParaRPr lang="en-US" altLang="ko-KR"/>
          </a:p>
        </p:txBody>
      </p:sp>
    </p:spTree>
    <p:extLst>
      <p:ext uri="{BB962C8B-B14F-4D97-AF65-F5344CB8AC3E}">
        <p14:creationId xmlns:p14="http://schemas.microsoft.com/office/powerpoint/2010/main" xmlns="" val="16388278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1_제목 및 내용">
    <p:spTree>
      <p:nvGrpSpPr>
        <p:cNvPr id="1" name=""/>
        <p:cNvGrpSpPr/>
        <p:nvPr/>
      </p:nvGrpSpPr>
      <p:grpSpPr>
        <a:xfrm>
          <a:off x="0" y="0"/>
          <a:ext cx="0" cy="0"/>
          <a:chOff x="0" y="0"/>
          <a:chExt cx="0" cy="0"/>
        </a:xfrm>
      </p:grpSpPr>
      <p:sp>
        <p:nvSpPr>
          <p:cNvPr id="3" name="직사각형 2"/>
          <p:cNvSpPr/>
          <p:nvPr userDrawn="1"/>
        </p:nvSpPr>
        <p:spPr>
          <a:xfrm>
            <a:off x="0" y="642939"/>
            <a:ext cx="9144000" cy="460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ko-KR" altLang="en-US" sz="1662"/>
          </a:p>
        </p:txBody>
      </p:sp>
      <p:pic>
        <p:nvPicPr>
          <p:cNvPr id="4" name="_x100928184" descr="EMB000007081819"/>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529754" y="6524625"/>
            <a:ext cx="332643" cy="287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10"/>
          <p:cNvSpPr>
            <a:spLocks noChangeArrowheads="1"/>
          </p:cNvSpPr>
          <p:nvPr userDrawn="1"/>
        </p:nvSpPr>
        <p:spPr bwMode="auto">
          <a:xfrm>
            <a:off x="6862397" y="6546851"/>
            <a:ext cx="2259623" cy="230319"/>
          </a:xfrm>
          <a:prstGeom prst="rect">
            <a:avLst/>
          </a:prstGeom>
          <a:noFill/>
          <a:ln w="12700">
            <a:noFill/>
            <a:miter lim="800000"/>
            <a:headEnd/>
            <a:tailEnd/>
          </a:ln>
          <a:effectLst/>
        </p:spPr>
        <p:txBody>
          <a:bodyPr lIns="83527" tIns="41031" rIns="83527" bIns="41031">
            <a:spAutoFit/>
          </a:bodyPr>
          <a:lstStyle/>
          <a:p>
            <a:pPr fontAlgn="auto">
              <a:lnSpc>
                <a:spcPct val="90000"/>
              </a:lnSpc>
              <a:spcBef>
                <a:spcPct val="50000"/>
              </a:spcBef>
              <a:spcAft>
                <a:spcPts val="0"/>
              </a:spcAft>
              <a:defRPr/>
            </a:pPr>
            <a:r>
              <a:rPr kumimoji="0" lang="en-US" altLang="ko-KR" sz="1015" b="1" i="1" dirty="0">
                <a:solidFill>
                  <a:srgbClr val="FF9900"/>
                </a:solidFill>
                <a:latin typeface="Book Antiqua" pitchFamily="18" charset="0"/>
              </a:rPr>
              <a:t> ⓒ 2005, </a:t>
            </a:r>
            <a:r>
              <a:rPr kumimoji="0" lang="en-US" altLang="ko-KR" sz="1015" b="1" i="1" dirty="0" err="1">
                <a:solidFill>
                  <a:srgbClr val="FF9900"/>
                </a:solidFill>
                <a:latin typeface="Book Antiqua" pitchFamily="18" charset="0"/>
              </a:rPr>
              <a:t>ylabor</a:t>
            </a:r>
            <a:r>
              <a:rPr kumimoji="0" lang="en-US" altLang="ko-KR" sz="1015" b="1" i="1" dirty="0">
                <a:solidFill>
                  <a:srgbClr val="FF9900"/>
                </a:solidFill>
                <a:latin typeface="Book Antiqua" pitchFamily="18" charset="0"/>
              </a:rPr>
              <a:t>  All rights reserved.</a:t>
            </a:r>
          </a:p>
        </p:txBody>
      </p:sp>
      <p:sp>
        <p:nvSpPr>
          <p:cNvPr id="7" name="제목 6"/>
          <p:cNvSpPr>
            <a:spLocks noGrp="1"/>
          </p:cNvSpPr>
          <p:nvPr>
            <p:ph type="title"/>
          </p:nvPr>
        </p:nvSpPr>
        <p:spPr>
          <a:xfrm>
            <a:off x="21949" y="71414"/>
            <a:ext cx="8229600" cy="511156"/>
          </a:xfrm>
          <a:prstGeom prst="rect">
            <a:avLst/>
          </a:prstGeom>
        </p:spPr>
        <p:txBody>
          <a:bodyPr rtlCol="0">
            <a:noAutofit/>
          </a:bodyPr>
          <a:lstStyle>
            <a:lvl1pPr>
              <a:defRPr sz="2308">
                <a:effectLst/>
                <a:latin typeface="HY헤드라인M" pitchFamily="18" charset="-127"/>
                <a:ea typeface="HY헤드라인M" pitchFamily="18" charset="-127"/>
              </a:defRPr>
            </a:lvl1pPr>
            <a:extLst/>
          </a:lstStyle>
          <a:p>
            <a:r>
              <a:rPr lang="ko-KR" altLang="en-US" dirty="0" smtClean="0"/>
              <a:t>마스터 제목 스타일 편집</a:t>
            </a:r>
            <a:endParaRPr lang="en-US" dirty="0"/>
          </a:p>
        </p:txBody>
      </p:sp>
      <p:sp>
        <p:nvSpPr>
          <p:cNvPr id="6" name="슬라이드 번호 개체 틀 5"/>
          <p:cNvSpPr>
            <a:spLocks noGrp="1"/>
          </p:cNvSpPr>
          <p:nvPr>
            <p:ph type="sldNum" sz="quarter" idx="10"/>
          </p:nvPr>
        </p:nvSpPr>
        <p:spPr>
          <a:xfrm>
            <a:off x="4308231" y="6492876"/>
            <a:ext cx="1055077" cy="365125"/>
          </a:xfrm>
        </p:spPr>
        <p:txBody>
          <a:bodyPr/>
          <a:lstStyle>
            <a:lvl1pPr algn="ctr">
              <a:defRPr b="1"/>
            </a:lvl1pPr>
          </a:lstStyle>
          <a:p>
            <a:r>
              <a:rPr lang="en-US" altLang="ko-KR"/>
              <a:t>-</a:t>
            </a:r>
            <a:fld id="{F7563E6E-986A-40CA-ACFE-4356FAD20B84}" type="slidenum">
              <a:rPr lang="ko-KR" altLang="en-US"/>
              <a:pPr/>
              <a:t>‹#›</a:t>
            </a:fld>
            <a:r>
              <a:rPr lang="en-US" altLang="ko-KR"/>
              <a:t>-</a:t>
            </a:r>
            <a:endParaRPr lang="ko-KR" altLang="en-US"/>
          </a:p>
        </p:txBody>
      </p:sp>
    </p:spTree>
    <p:extLst>
      <p:ext uri="{BB962C8B-B14F-4D97-AF65-F5344CB8AC3E}">
        <p14:creationId xmlns:p14="http://schemas.microsoft.com/office/powerpoint/2010/main" xmlns="" val="42529877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제목만">
    <p:spTree>
      <p:nvGrpSpPr>
        <p:cNvPr id="1" name=""/>
        <p:cNvGrpSpPr/>
        <p:nvPr/>
      </p:nvGrpSpPr>
      <p:grpSpPr>
        <a:xfrm>
          <a:off x="0" y="0"/>
          <a:ext cx="0" cy="0"/>
          <a:chOff x="0" y="0"/>
          <a:chExt cx="0" cy="0"/>
        </a:xfrm>
      </p:grpSpPr>
      <p:pic>
        <p:nvPicPr>
          <p:cNvPr id="11" name="그림 10"/>
          <p:cNvPicPr>
            <a:picLocks noChangeAspect="1"/>
          </p:cNvPicPr>
          <p:nvPr userDrawn="1"/>
        </p:nvPicPr>
        <p:blipFill rotWithShape="1">
          <a:blip r:embed="rId2" cstate="print"/>
          <a:srcRect l="741" r="361"/>
          <a:stretch/>
        </p:blipFill>
        <p:spPr>
          <a:xfrm>
            <a:off x="0" y="-27384"/>
            <a:ext cx="9144000" cy="800560"/>
          </a:xfrm>
          <a:prstGeom prst="rect">
            <a:avLst/>
          </a:prstGeom>
        </p:spPr>
      </p:pic>
      <p:sp>
        <p:nvSpPr>
          <p:cNvPr id="8" name="내용 개체 틀 2"/>
          <p:cNvSpPr>
            <a:spLocks noGrp="1"/>
          </p:cNvSpPr>
          <p:nvPr>
            <p:ph idx="1"/>
          </p:nvPr>
        </p:nvSpPr>
        <p:spPr>
          <a:xfrm>
            <a:off x="251520" y="980728"/>
            <a:ext cx="8458200" cy="5286673"/>
          </a:xfrm>
          <a:prstGeom prst="rect">
            <a:avLst/>
          </a:prstGeom>
        </p:spPr>
        <p:txBody>
          <a:bodyPr/>
          <a:lstStyle>
            <a:lvl1pPr marL="342900" indent="-342900">
              <a:buFontTx/>
              <a:buBlip>
                <a:blip r:embed="rId3"/>
              </a:buBlip>
              <a:defRPr sz="2000" b="1">
                <a:latin typeface="빙그레체" panose="02030503000000000000" pitchFamily="18" charset="-127"/>
                <a:ea typeface="빙그레체" panose="02030503000000000000" pitchFamily="18" charset="-127"/>
              </a:defRPr>
            </a:lvl1pPr>
            <a:lvl2pPr>
              <a:defRPr sz="1800" b="1">
                <a:latin typeface="빙그레체" panose="02030503000000000000" pitchFamily="18" charset="-127"/>
                <a:ea typeface="빙그레체" panose="02030503000000000000" pitchFamily="18" charset="-127"/>
              </a:defRPr>
            </a:lvl2pPr>
            <a:lvl3pPr>
              <a:defRPr>
                <a:latin typeface="맑은 고딕" panose="020B0503020000020004" pitchFamily="50" charset="-127"/>
                <a:ea typeface="맑은 고딕" panose="020B0503020000020004" pitchFamily="50" charset="-127"/>
              </a:defRPr>
            </a:lvl3pPr>
            <a:lvl4pPr>
              <a:defRPr>
                <a:latin typeface="맑은 고딕" panose="020B0503020000020004" pitchFamily="50" charset="-127"/>
                <a:ea typeface="맑은 고딕" panose="020B0503020000020004" pitchFamily="50" charset="-127"/>
              </a:defRPr>
            </a:lvl4pPr>
            <a:lvl5pPr>
              <a:defRPr>
                <a:latin typeface="맑은 고딕" panose="020B0503020000020004" pitchFamily="50" charset="-127"/>
                <a:ea typeface="맑은 고딕" panose="020B0503020000020004" pitchFamily="50" charset="-127"/>
              </a:defRPr>
            </a:lvl5pPr>
          </a:lstStyle>
          <a:p>
            <a:pPr lvl="0"/>
            <a:r>
              <a:rPr lang="ko-KR" altLang="en-US" dirty="0"/>
              <a:t>마스터 텍스트 스타일을 편집합니다</a:t>
            </a:r>
          </a:p>
          <a:p>
            <a:pPr lvl="1"/>
            <a:r>
              <a:rPr lang="ko-KR" altLang="en-US" dirty="0"/>
              <a:t>둘째 수준</a:t>
            </a:r>
          </a:p>
        </p:txBody>
      </p:sp>
      <p:sp>
        <p:nvSpPr>
          <p:cNvPr id="10" name="슬라이드 번호 개체 틀 4"/>
          <p:cNvSpPr txBox="1">
            <a:spLocks/>
          </p:cNvSpPr>
          <p:nvPr userDrawn="1"/>
        </p:nvSpPr>
        <p:spPr>
          <a:xfrm>
            <a:off x="4206875" y="6494463"/>
            <a:ext cx="730250" cy="323850"/>
          </a:xfrm>
          <a:prstGeom prst="rect">
            <a:avLst/>
          </a:prstGeom>
        </p:spPr>
        <p:txBody>
          <a:bodyPr anchor="ctr"/>
          <a:lstStyle>
            <a:lvl1pPr>
              <a:defRPr sz="1100" b="1">
                <a:solidFill>
                  <a:srgbClr val="3333CC"/>
                </a:solidFill>
                <a:latin typeface="+mn-ea"/>
                <a:ea typeface="+mn-ea"/>
              </a:defRPr>
            </a:lvl1pPr>
          </a:lstStyle>
          <a:p>
            <a:pPr algn="ctr" eaLnBrk="1" fontAlgn="auto" latinLnBrk="1" hangingPunct="1">
              <a:spcBef>
                <a:spcPts val="0"/>
              </a:spcBef>
              <a:spcAft>
                <a:spcPts val="0"/>
              </a:spcAft>
              <a:defRPr/>
            </a:pPr>
            <a:fld id="{DBD0C337-09F1-4079-AD3E-5880A80DFC5A}" type="slidenum">
              <a:rPr kumimoji="0" lang="ko-KR" altLang="en-US" sz="1200" smtClean="0">
                <a:solidFill>
                  <a:schemeClr val="tx1"/>
                </a:solidFill>
                <a:latin typeface="빙그레체" panose="02030503000000000000" pitchFamily="18" charset="-127"/>
                <a:ea typeface="빙그레체" panose="02030503000000000000" pitchFamily="18" charset="-127"/>
              </a:rPr>
              <a:pPr algn="ctr" eaLnBrk="1" fontAlgn="auto" latinLnBrk="1" hangingPunct="1">
                <a:spcBef>
                  <a:spcPts val="0"/>
                </a:spcBef>
                <a:spcAft>
                  <a:spcPts val="0"/>
                </a:spcAft>
                <a:defRPr/>
              </a:pPr>
              <a:t>‹#›</a:t>
            </a:fld>
            <a:endParaRPr kumimoji="0" lang="ko-KR" altLang="en-US" sz="1200" dirty="0">
              <a:solidFill>
                <a:schemeClr val="tx1"/>
              </a:solidFill>
              <a:latin typeface="빙그레체" panose="02030503000000000000" pitchFamily="18" charset="-127"/>
              <a:ea typeface="빙그레체" panose="02030503000000000000" pitchFamily="18" charset="-127"/>
            </a:endParaRPr>
          </a:p>
        </p:txBody>
      </p:sp>
      <p:cxnSp>
        <p:nvCxnSpPr>
          <p:cNvPr id="13" name="직선 연결선 12"/>
          <p:cNvCxnSpPr/>
          <p:nvPr userDrawn="1"/>
        </p:nvCxnSpPr>
        <p:spPr>
          <a:xfrm>
            <a:off x="-36512" y="6453336"/>
            <a:ext cx="9180000" cy="0"/>
          </a:xfrm>
          <a:prstGeom prst="line">
            <a:avLst/>
          </a:prstGeom>
          <a:ln w="38100">
            <a:solidFill>
              <a:srgbClr val="0F1A6F"/>
            </a:solidFill>
          </a:ln>
        </p:spPr>
        <p:style>
          <a:lnRef idx="1">
            <a:schemeClr val="accent1"/>
          </a:lnRef>
          <a:fillRef idx="0">
            <a:schemeClr val="accent1"/>
          </a:fillRef>
          <a:effectRef idx="0">
            <a:schemeClr val="accent1"/>
          </a:effectRef>
          <a:fontRef idx="minor">
            <a:schemeClr val="tx1"/>
          </a:fontRef>
        </p:style>
      </p:cxnSp>
      <p:grpSp>
        <p:nvGrpSpPr>
          <p:cNvPr id="2" name="그룹 8"/>
          <p:cNvGrpSpPr>
            <a:grpSpLocks/>
          </p:cNvGrpSpPr>
          <p:nvPr userDrawn="1"/>
        </p:nvGrpSpPr>
        <p:grpSpPr bwMode="auto">
          <a:xfrm>
            <a:off x="6609457" y="6472238"/>
            <a:ext cx="2100263" cy="374650"/>
            <a:chOff x="3457997" y="5295875"/>
            <a:chExt cx="2275242" cy="404812"/>
          </a:xfrm>
        </p:grpSpPr>
        <p:pic>
          <p:nvPicPr>
            <p:cNvPr id="12" name="그림 11" descr="2.JPG"/>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457997" y="5295875"/>
              <a:ext cx="865187" cy="404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직사각형 7"/>
            <p:cNvSpPr>
              <a:spLocks noChangeArrowheads="1"/>
            </p:cNvSpPr>
            <p:nvPr/>
          </p:nvSpPr>
          <p:spPr bwMode="auto">
            <a:xfrm>
              <a:off x="4304119" y="5301021"/>
              <a:ext cx="1429120" cy="346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b="1">
                  <a:solidFill>
                    <a:schemeClr val="tx1"/>
                  </a:solidFill>
                  <a:latin typeface="굴림" panose="020B0600000101010101" pitchFamily="50" charset="-127"/>
                  <a:ea typeface="굴림" panose="020B0600000101010101" pitchFamily="50" charset="-127"/>
                </a:defRPr>
              </a:lvl1pPr>
              <a:lvl2pPr marL="742950" indent="-285750" eaLnBrk="0" hangingPunct="0">
                <a:defRPr kumimoji="1" b="1">
                  <a:solidFill>
                    <a:schemeClr val="tx1"/>
                  </a:solidFill>
                  <a:latin typeface="굴림" panose="020B0600000101010101" pitchFamily="50" charset="-127"/>
                  <a:ea typeface="굴림" panose="020B0600000101010101" pitchFamily="50" charset="-127"/>
                </a:defRPr>
              </a:lvl2pPr>
              <a:lvl3pPr marL="1143000" indent="-228600" eaLnBrk="0" hangingPunct="0">
                <a:defRPr kumimoji="1" b="1">
                  <a:solidFill>
                    <a:schemeClr val="tx1"/>
                  </a:solidFill>
                  <a:latin typeface="굴림" panose="020B0600000101010101" pitchFamily="50" charset="-127"/>
                  <a:ea typeface="굴림" panose="020B0600000101010101" pitchFamily="50" charset="-127"/>
                </a:defRPr>
              </a:lvl3pPr>
              <a:lvl4pPr marL="1600200" indent="-228600" eaLnBrk="0" hangingPunct="0">
                <a:defRPr kumimoji="1" b="1">
                  <a:solidFill>
                    <a:schemeClr val="tx1"/>
                  </a:solidFill>
                  <a:latin typeface="굴림" panose="020B0600000101010101" pitchFamily="50" charset="-127"/>
                  <a:ea typeface="굴림" panose="020B0600000101010101" pitchFamily="50" charset="-127"/>
                </a:defRPr>
              </a:lvl4pPr>
              <a:lvl5pPr marL="2057400" indent="-228600" eaLnBrk="0" hangingPunct="0">
                <a:defRPr kumimoji="1" b="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b="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b="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b="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b="1">
                  <a:solidFill>
                    <a:schemeClr val="tx1"/>
                  </a:solidFill>
                  <a:latin typeface="굴림" panose="020B0600000101010101" pitchFamily="50" charset="-127"/>
                  <a:ea typeface="굴림" panose="020B0600000101010101" pitchFamily="50" charset="-127"/>
                </a:defRPr>
              </a:lvl9pPr>
            </a:lstStyle>
            <a:p>
              <a:pPr algn="ctr" eaLnBrk="1" latinLnBrk="1" hangingPunct="1">
                <a:defRPr/>
              </a:pPr>
              <a:r>
                <a:rPr lang="ko-KR" altLang="en-US" sz="1477" b="0" dirty="0" err="1">
                  <a:latin typeface="HY견고딕" panose="02030600000101010101" pitchFamily="18" charset="-127"/>
                  <a:ea typeface="HY견고딕" panose="02030600000101010101" pitchFamily="18" charset="-127"/>
                </a:rPr>
                <a:t>열린노무법인</a:t>
              </a:r>
              <a:endParaRPr lang="ko-KR" altLang="en-US" sz="1477" dirty="0"/>
            </a:p>
          </p:txBody>
        </p:sp>
      </p:grpSp>
    </p:spTree>
    <p:extLst>
      <p:ext uri="{BB962C8B-B14F-4D97-AF65-F5344CB8AC3E}">
        <p14:creationId xmlns:p14="http://schemas.microsoft.com/office/powerpoint/2010/main" xmlns="" val="30979781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1_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a:prstGeom prst="rect">
            <a:avLst/>
          </a:prstGeom>
        </p:spPr>
        <p:txBody>
          <a:bodyPr/>
          <a:lstStyle>
            <a:lvl1pPr>
              <a:defRPr sz="4000"/>
            </a:lvl1p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a:prstGeom prst="rect">
            <a:avLst/>
          </a:prstGeom>
        </p:spPr>
        <p:txBody>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a:xfrm>
            <a:off x="251520" y="6228897"/>
            <a:ext cx="2133600" cy="476250"/>
          </a:xfrm>
          <a:prstGeom prst="rect">
            <a:avLst/>
          </a:prstGeom>
        </p:spPr>
        <p:txBody>
          <a:bodyPr/>
          <a:lstStyle>
            <a:lvl1pPr>
              <a:defRPr sz="1100"/>
            </a:lvl1pPr>
          </a:lstStyle>
          <a:p>
            <a:pPr>
              <a:defRPr/>
            </a:pPr>
            <a:fld id="{6C2AC2D5-155C-444F-A3E7-683CDE830335}" type="datetime1">
              <a:rPr lang="ko-KR" altLang="en-US" smtClean="0"/>
              <a:pPr>
                <a:defRPr/>
              </a:pPr>
              <a:t>2018-07-13</a:t>
            </a:fld>
            <a:endParaRPr lang="ko-KR" altLang="en-US"/>
          </a:p>
        </p:txBody>
      </p:sp>
      <p:sp>
        <p:nvSpPr>
          <p:cNvPr id="5" name="바닥글 개체 틀 4"/>
          <p:cNvSpPr>
            <a:spLocks noGrp="1"/>
          </p:cNvSpPr>
          <p:nvPr>
            <p:ph type="ftr" sz="quarter" idx="11"/>
          </p:nvPr>
        </p:nvSpPr>
        <p:spPr>
          <a:xfrm>
            <a:off x="6248400" y="6237288"/>
            <a:ext cx="2895600" cy="476250"/>
          </a:xfrm>
          <a:prstGeom prst="rect">
            <a:avLst/>
          </a:prstGeom>
        </p:spPr>
        <p:txBody>
          <a:bodyPr/>
          <a:lstStyle>
            <a:lvl1pPr>
              <a:defRPr sz="1200"/>
            </a:lvl1pPr>
          </a:lstStyle>
          <a:p>
            <a:pPr>
              <a:defRPr/>
            </a:pPr>
            <a:endParaRPr lang="ko-KR" altLang="en-US" dirty="0"/>
          </a:p>
        </p:txBody>
      </p:sp>
      <p:sp>
        <p:nvSpPr>
          <p:cNvPr id="6" name="슬라이드 번호 개체 틀 5"/>
          <p:cNvSpPr>
            <a:spLocks noGrp="1"/>
          </p:cNvSpPr>
          <p:nvPr>
            <p:ph type="sldNum" sz="quarter" idx="12"/>
          </p:nvPr>
        </p:nvSpPr>
        <p:spPr/>
        <p:txBody>
          <a:bodyPr/>
          <a:lstStyle>
            <a:lvl1pPr>
              <a:defRPr/>
            </a:lvl1pPr>
          </a:lstStyle>
          <a:p>
            <a:pPr>
              <a:defRPr/>
            </a:pPr>
            <a:fld id="{8AD53F7D-B187-4D2B-8102-FBF3AC87250B}" type="slidenum">
              <a:rPr lang="ko-KR" altLang="en-US"/>
              <a:pPr>
                <a:defRPr/>
              </a:pPr>
              <a:t>‹#›</a:t>
            </a:fld>
            <a:endParaRPr lang="ko-KR" altLang="en-US"/>
          </a:p>
        </p:txBody>
      </p:sp>
    </p:spTree>
    <p:extLst>
      <p:ext uri="{BB962C8B-B14F-4D97-AF65-F5344CB8AC3E}">
        <p14:creationId xmlns:p14="http://schemas.microsoft.com/office/powerpoint/2010/main" xmlns="" val="8081314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2_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439718"/>
          </a:xfrm>
          <a:prstGeom prst="rect">
            <a:avLst/>
          </a:prstGeom>
        </p:spPr>
        <p:txBody>
          <a:bodyPr/>
          <a:lstStyle>
            <a:lvl1pPr algn="l">
              <a:defRPr sz="2400"/>
            </a:lvl1pPr>
          </a:lstStyle>
          <a:p>
            <a:r>
              <a:rPr lang="ko-KR" altLang="en-US" smtClean="0"/>
              <a:t>마스터 제목 스타일 편집</a:t>
            </a:r>
            <a:endParaRPr lang="ko-KR" altLang="en-US"/>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fld id="{B2C22C7E-5E6D-4DE7-B95F-581CAF3B9FBE}" type="datetime1">
              <a:rPr lang="en-US" altLang="ko-KR"/>
              <a:pPr>
                <a:defRPr/>
              </a:pPr>
              <a:t>7/13/2018</a:t>
            </a:fld>
            <a:endParaRPr lang="en-US" altLang="ko-KR"/>
          </a:p>
        </p:txBody>
      </p:sp>
      <p:sp>
        <p:nvSpPr>
          <p:cNvPr id="4" name="Rectangle 5"/>
          <p:cNvSpPr>
            <a:spLocks noGrp="1" noChangeArrowheads="1"/>
          </p:cNvSpPr>
          <p:nvPr>
            <p:ph type="ftr" sz="quarter" idx="11"/>
          </p:nvPr>
        </p:nvSpPr>
        <p:spPr>
          <a:xfrm>
            <a:off x="6127750" y="5784850"/>
            <a:ext cx="2895600" cy="476250"/>
          </a:xfrm>
          <a:prstGeom prst="rect">
            <a:avLst/>
          </a:prstGeom>
          <a:ln/>
        </p:spPr>
        <p:txBody>
          <a:bodyPr/>
          <a:lstStyle>
            <a:lvl1pPr>
              <a:defRPr/>
            </a:lvl1pPr>
          </a:lstStyle>
          <a:p>
            <a:pPr>
              <a:defRPr/>
            </a:pPr>
            <a:endParaRPr lang="en-US" altLang="ko-KR"/>
          </a:p>
        </p:txBody>
      </p:sp>
      <p:sp>
        <p:nvSpPr>
          <p:cNvPr id="5" name="Rectangle 6"/>
          <p:cNvSpPr>
            <a:spLocks noGrp="1" noChangeArrowheads="1"/>
          </p:cNvSpPr>
          <p:nvPr>
            <p:ph type="sldNum" sz="quarter" idx="12"/>
          </p:nvPr>
        </p:nvSpPr>
        <p:spPr>
          <a:ln/>
        </p:spPr>
        <p:txBody>
          <a:bodyPr/>
          <a:lstStyle>
            <a:lvl1pPr>
              <a:defRPr/>
            </a:lvl1pPr>
          </a:lstStyle>
          <a:p>
            <a:pPr>
              <a:defRPr/>
            </a:pPr>
            <a:fld id="{98B1135F-82A9-4714-83E2-8EE3F68E4098}" type="slidenum">
              <a:rPr lang="en-US" altLang="ko-KR"/>
              <a:pPr>
                <a:defRPr/>
              </a:pPr>
              <a:t>‹#›</a:t>
            </a:fld>
            <a:endParaRPr lang="en-US" altLang="ko-KR"/>
          </a:p>
        </p:txBody>
      </p:sp>
    </p:spTree>
    <p:extLst>
      <p:ext uri="{BB962C8B-B14F-4D97-AF65-F5344CB8AC3E}">
        <p14:creationId xmlns:p14="http://schemas.microsoft.com/office/powerpoint/2010/main" xmlns="" val="2125476959"/>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9_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439718"/>
          </a:xfrm>
          <a:prstGeom prst="rect">
            <a:avLst/>
          </a:prstGeom>
        </p:spPr>
        <p:txBody>
          <a:bodyPr/>
          <a:lstStyle>
            <a:lvl1pPr algn="l">
              <a:defRPr sz="2400"/>
            </a:lvl1pPr>
          </a:lstStyle>
          <a:p>
            <a:r>
              <a:rPr lang="ko-KR" altLang="en-US" smtClean="0"/>
              <a:t>마스터 제목 스타일 편집</a:t>
            </a:r>
            <a:endParaRPr lang="ko-KR" altLang="en-US"/>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sz="1200">
                <a:solidFill>
                  <a:schemeClr val="tx1">
                    <a:tint val="75000"/>
                  </a:schemeClr>
                </a:solidFill>
              </a:defRPr>
            </a:lvl1pPr>
          </a:lstStyle>
          <a:p>
            <a:pPr>
              <a:defRPr/>
            </a:pPr>
            <a:fld id="{F314035C-4C43-4F31-9DAC-DC8443F89009}" type="datetime1">
              <a:rPr lang="ko-KR" altLang="en-US" smtClean="0"/>
              <a:pPr>
                <a:defRPr/>
              </a:pPr>
              <a:t>2018-07-13</a:t>
            </a:fld>
            <a:endParaRPr lang="en-US" altLang="ko-KR"/>
          </a:p>
        </p:txBody>
      </p:sp>
      <p:sp>
        <p:nvSpPr>
          <p:cNvPr id="5" name="Rectangle 6"/>
          <p:cNvSpPr>
            <a:spLocks noGrp="1" noChangeArrowheads="1"/>
          </p:cNvSpPr>
          <p:nvPr>
            <p:ph type="sldNum" sz="quarter" idx="12"/>
          </p:nvPr>
        </p:nvSpPr>
        <p:spPr/>
        <p:txBody>
          <a:bodyPr/>
          <a:lstStyle>
            <a:lvl1pPr>
              <a:defRPr/>
            </a:lvl1pPr>
          </a:lstStyle>
          <a:p>
            <a:pPr>
              <a:defRPr/>
            </a:pPr>
            <a:fld id="{1A944171-9E64-43B1-99C9-68CB48B35765}" type="slidenum">
              <a:rPr lang="en-US" altLang="ko-KR"/>
              <a:pPr>
                <a:defRPr/>
              </a:pPr>
              <a:t>‹#›</a:t>
            </a:fld>
            <a:endParaRPr lang="en-US" altLang="ko-KR"/>
          </a:p>
        </p:txBody>
      </p:sp>
    </p:spTree>
    <p:extLst>
      <p:ext uri="{BB962C8B-B14F-4D97-AF65-F5344CB8AC3E}">
        <p14:creationId xmlns:p14="http://schemas.microsoft.com/office/powerpoint/2010/main" xmlns="" val="3901280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제목 및 내용">
    <p:spTree>
      <p:nvGrpSpPr>
        <p:cNvPr id="1" name=""/>
        <p:cNvGrpSpPr/>
        <p:nvPr/>
      </p:nvGrpSpPr>
      <p:grpSpPr>
        <a:xfrm>
          <a:off x="0" y="0"/>
          <a:ext cx="0" cy="0"/>
          <a:chOff x="0" y="0"/>
          <a:chExt cx="0" cy="0"/>
        </a:xfrm>
      </p:grpSpPr>
      <p:sp>
        <p:nvSpPr>
          <p:cNvPr id="10" name="내용 개체 틀 1"/>
          <p:cNvSpPr>
            <a:spLocks noGrp="1"/>
          </p:cNvSpPr>
          <p:nvPr>
            <p:ph idx="1"/>
          </p:nvPr>
        </p:nvSpPr>
        <p:spPr>
          <a:xfrm>
            <a:off x="0" y="1481329"/>
            <a:ext cx="9144000" cy="75463"/>
          </a:xfrm>
          <a:prstGeom prst="rect">
            <a:avLst/>
          </a:pr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path path="circle">
              <a:fillToRect t="100000" r="100000"/>
            </a:path>
            <a:tileRect l="-100000" b="-100000"/>
          </a:gradFill>
          <a:ln>
            <a:noFill/>
          </a:ln>
          <a:effectLst/>
          <a:scene3d>
            <a:camera prst="orthographicFront">
              <a:rot lat="0" lon="0" rev="0"/>
            </a:camera>
            <a:lightRig rig="glow" dir="t">
              <a:rot lat="0" lon="0" rev="14100000"/>
            </a:lightRig>
          </a:scene3d>
          <a:sp3d prstMaterial="softEdge">
            <a:bevelT w="127000" prst="artDeco"/>
          </a:sp3d>
        </p:spPr>
        <p:txBody>
          <a:bodyPr>
            <a:normAutofit fontScale="25000" lnSpcReduction="20000"/>
          </a:bodyPr>
          <a:lstStyle>
            <a:lvl1pPr marL="0" indent="0">
              <a:buNone/>
              <a:defRPr/>
            </a:lvl1pPr>
          </a:lstStyle>
          <a:p>
            <a:endParaRPr lang="en-US" altLang="ko-KR" dirty="0" smtClean="0"/>
          </a:p>
          <a:p>
            <a:endParaRPr lang="en-US" altLang="ko-KR" dirty="0" smtClean="0"/>
          </a:p>
        </p:txBody>
      </p:sp>
      <p:sp>
        <p:nvSpPr>
          <p:cNvPr id="3" name="날짜 개체 틀 3"/>
          <p:cNvSpPr>
            <a:spLocks noGrp="1"/>
          </p:cNvSpPr>
          <p:nvPr>
            <p:ph type="dt" sz="half" idx="10"/>
          </p:nvPr>
        </p:nvSpPr>
        <p:spPr>
          <a:xfrm>
            <a:off x="457200" y="6356350"/>
            <a:ext cx="2133600" cy="365125"/>
          </a:xfrm>
          <a:prstGeom prst="rect">
            <a:avLst/>
          </a:prstGeom>
        </p:spPr>
        <p:txBody>
          <a:bodyPr/>
          <a:lstStyle>
            <a:lvl1pPr latinLnBrk="1">
              <a:defRPr>
                <a:solidFill>
                  <a:schemeClr val="tx1">
                    <a:tint val="75000"/>
                  </a:schemeClr>
                </a:solidFill>
              </a:defRPr>
            </a:lvl1pPr>
          </a:lstStyle>
          <a:p>
            <a:pPr>
              <a:defRPr/>
            </a:pPr>
            <a:fld id="{402634EA-BE22-46FE-8FA6-AA3EB4907503}" type="datetime1">
              <a:rPr lang="ko-KR" altLang="en-US" smtClean="0"/>
              <a:pPr>
                <a:defRPr/>
              </a:pPr>
              <a:t>2018-07-13</a:t>
            </a:fld>
            <a:endParaRPr lang="en-US"/>
          </a:p>
        </p:txBody>
      </p:sp>
      <p:sp>
        <p:nvSpPr>
          <p:cNvPr id="5" name="슬라이드 번호 개체 틀 5"/>
          <p:cNvSpPr>
            <a:spLocks noGrp="1"/>
          </p:cNvSpPr>
          <p:nvPr>
            <p:ph type="sldNum" sz="quarter" idx="12"/>
          </p:nvPr>
        </p:nvSpPr>
        <p:spPr>
          <a:xfrm>
            <a:off x="3203848" y="6513057"/>
            <a:ext cx="2311400" cy="278650"/>
          </a:xfrm>
        </p:spPr>
        <p:txBody>
          <a:bodyPr/>
          <a:lstStyle>
            <a:lvl1pPr>
              <a:defRPr/>
            </a:lvl1pPr>
          </a:lstStyle>
          <a:p>
            <a:fld id="{E14B01F8-02EC-4E93-AF8C-76EFBBC080A2}" type="slidenum">
              <a:rPr lang="ko-KR" altLang="en-US"/>
              <a:pPr/>
              <a:t>‹#›</a:t>
            </a:fld>
            <a:endParaRPr lang="ko-KR" altLang="en-US"/>
          </a:p>
        </p:txBody>
      </p:sp>
    </p:spTree>
    <p:extLst>
      <p:ext uri="{BB962C8B-B14F-4D97-AF65-F5344CB8AC3E}">
        <p14:creationId xmlns:p14="http://schemas.microsoft.com/office/powerpoint/2010/main" xmlns="" val="3973194"/>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a:xfrm>
            <a:off x="457200" y="6356350"/>
            <a:ext cx="2133600" cy="365125"/>
          </a:xfrm>
          <a:prstGeom prst="rect">
            <a:avLst/>
          </a:prstGeom>
        </p:spPr>
        <p:txBody>
          <a:bodyPr/>
          <a:lstStyle>
            <a:lvl1pPr latinLnBrk="1">
              <a:defRPr>
                <a:solidFill>
                  <a:schemeClr val="tx1">
                    <a:tint val="75000"/>
                  </a:schemeClr>
                </a:solidFill>
              </a:defRPr>
            </a:lvl1pPr>
          </a:lstStyle>
          <a:p>
            <a:pPr>
              <a:defRPr/>
            </a:pPr>
            <a:fld id="{719D3D5D-D13D-4F12-AC49-670AABF069E0}" type="datetime1">
              <a:rPr lang="ko-KR" altLang="en-US" smtClean="0"/>
              <a:pPr>
                <a:defRPr/>
              </a:pPr>
              <a:t>2018-07-13</a:t>
            </a:fld>
            <a:endParaRPr lang="en-US"/>
          </a:p>
        </p:txBody>
      </p:sp>
      <p:sp>
        <p:nvSpPr>
          <p:cNvPr id="3" name="바닥글 개체 틀 2"/>
          <p:cNvSpPr>
            <a:spLocks noGrp="1"/>
          </p:cNvSpPr>
          <p:nvPr>
            <p:ph type="ftr" sz="quarter" idx="11"/>
          </p:nvPr>
        </p:nvSpPr>
        <p:spPr>
          <a:xfrm>
            <a:off x="3124200" y="6356350"/>
            <a:ext cx="2895600" cy="365125"/>
          </a:xfrm>
          <a:prstGeom prst="rect">
            <a:avLst/>
          </a:prstGeom>
        </p:spPr>
        <p:txBody>
          <a:bodyPr/>
          <a:lstStyle>
            <a:lvl1pPr>
              <a:defRPr>
                <a:solidFill>
                  <a:schemeClr val="tx1">
                    <a:tint val="75000"/>
                  </a:schemeClr>
                </a:solidFill>
              </a:defRPr>
            </a:lvl1pPr>
          </a:lstStyle>
          <a:p>
            <a:pPr>
              <a:defRPr/>
            </a:pPr>
            <a:endParaRPr lang="ko-KR" altLang="en-US"/>
          </a:p>
        </p:txBody>
      </p:sp>
      <p:sp>
        <p:nvSpPr>
          <p:cNvPr id="4" name="슬라이드 번호 개체 틀 3"/>
          <p:cNvSpPr>
            <a:spLocks noGrp="1"/>
          </p:cNvSpPr>
          <p:nvPr>
            <p:ph type="sldNum" sz="quarter" idx="12"/>
          </p:nvPr>
        </p:nvSpPr>
        <p:spPr/>
        <p:txBody>
          <a:bodyPr/>
          <a:lstStyle>
            <a:lvl1pPr>
              <a:defRPr/>
            </a:lvl1pPr>
          </a:lstStyle>
          <a:p>
            <a:fld id="{6B8B55BD-6904-40F7-A05B-C034AD41F4CD}" type="slidenum">
              <a:rPr lang="ko-KR" altLang="en-US"/>
              <a:pPr/>
              <a:t>‹#›</a:t>
            </a:fld>
            <a:endParaRPr lang="ko-KR" altLang="en-US"/>
          </a:p>
        </p:txBody>
      </p:sp>
    </p:spTree>
    <p:extLst>
      <p:ext uri="{BB962C8B-B14F-4D97-AF65-F5344CB8AC3E}">
        <p14:creationId xmlns:p14="http://schemas.microsoft.com/office/powerpoint/2010/main" xmlns="" val="2000674891"/>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439718"/>
          </a:xfrm>
          <a:prstGeom prst="rect">
            <a:avLst/>
          </a:prstGeom>
        </p:spPr>
        <p:txBody>
          <a:bodyPr/>
          <a:lstStyle>
            <a:lvl1pPr algn="l">
              <a:defRPr sz="2400"/>
            </a:lvl1pPr>
          </a:lstStyle>
          <a:p>
            <a:r>
              <a:rPr lang="ko-KR" altLang="en-US" smtClean="0"/>
              <a:t>마스터 제목 스타일 편집</a:t>
            </a:r>
            <a:endParaRPr lang="ko-KR" altLang="en-US"/>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solidFill>
                  <a:schemeClr val="tx1">
                    <a:tint val="75000"/>
                  </a:schemeClr>
                </a:solidFill>
              </a:defRPr>
            </a:lvl1pPr>
          </a:lstStyle>
          <a:p>
            <a:pPr>
              <a:defRPr/>
            </a:pPr>
            <a:endParaRPr lang="en-US" altLang="ko-KR"/>
          </a:p>
        </p:txBody>
      </p:sp>
      <p:sp>
        <p:nvSpPr>
          <p:cNvPr id="4" name="Rectangle 5"/>
          <p:cNvSpPr>
            <a:spLocks noGrp="1" noChangeArrowheads="1"/>
          </p:cNvSpPr>
          <p:nvPr>
            <p:ph type="ftr" sz="quarter" idx="11"/>
          </p:nvPr>
        </p:nvSpPr>
        <p:spPr>
          <a:xfrm>
            <a:off x="3124200" y="6356350"/>
            <a:ext cx="2895600" cy="365125"/>
          </a:xfrm>
          <a:prstGeom prst="rect">
            <a:avLst/>
          </a:prstGeom>
        </p:spPr>
        <p:txBody>
          <a:bodyPr/>
          <a:lstStyle>
            <a:lvl1pPr>
              <a:defRPr/>
            </a:lvl1pPr>
          </a:lstStyle>
          <a:p>
            <a:pPr>
              <a:defRPr/>
            </a:pPr>
            <a:endParaRPr lang="en-US" altLang="ko-KR"/>
          </a:p>
        </p:txBody>
      </p:sp>
      <p:sp>
        <p:nvSpPr>
          <p:cNvPr id="5" name="Rectangle 6"/>
          <p:cNvSpPr>
            <a:spLocks noGrp="1" noChangeArrowheads="1"/>
          </p:cNvSpPr>
          <p:nvPr>
            <p:ph type="sldNum" sz="quarter" idx="12"/>
          </p:nvPr>
        </p:nvSpPr>
        <p:spPr/>
        <p:txBody>
          <a:bodyPr/>
          <a:lstStyle>
            <a:lvl1pPr>
              <a:defRPr smtClean="0"/>
            </a:lvl1pPr>
          </a:lstStyle>
          <a:p>
            <a:pPr>
              <a:defRPr/>
            </a:pPr>
            <a:fld id="{B0B6F1A9-172C-49AD-9F7F-AF7132960669}" type="slidenum">
              <a:rPr lang="en-US" altLang="ko-KR"/>
              <a:pPr>
                <a:defRPr/>
              </a:pPr>
              <a:t>‹#›</a:t>
            </a:fld>
            <a:endParaRPr lang="en-US" altLang="ko-KR"/>
          </a:p>
        </p:txBody>
      </p:sp>
    </p:spTree>
    <p:extLst>
      <p:ext uri="{BB962C8B-B14F-4D97-AF65-F5344CB8AC3E}">
        <p14:creationId xmlns:p14="http://schemas.microsoft.com/office/powerpoint/2010/main" xmlns="" val="1330511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0_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439718"/>
          </a:xfrm>
          <a:prstGeom prst="rect">
            <a:avLst/>
          </a:prstGeom>
        </p:spPr>
        <p:txBody>
          <a:bodyPr/>
          <a:lstStyle>
            <a:lvl1pPr algn="l">
              <a:defRPr sz="2400"/>
            </a:lvl1pPr>
          </a:lstStyle>
          <a:p>
            <a:r>
              <a:rPr lang="ko-KR" altLang="en-US" smtClean="0"/>
              <a:t>마스터 제목 스타일 편집</a:t>
            </a:r>
            <a:endParaRPr lang="ko-KR" altLang="en-US"/>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en-US" altLang="ko-KR"/>
          </a:p>
        </p:txBody>
      </p:sp>
      <p:sp>
        <p:nvSpPr>
          <p:cNvPr id="4" name="Rectangle 5"/>
          <p:cNvSpPr>
            <a:spLocks noGrp="1" noChangeArrowheads="1"/>
          </p:cNvSpPr>
          <p:nvPr>
            <p:ph type="ftr" sz="quarter" idx="11"/>
          </p:nvPr>
        </p:nvSpPr>
        <p:spPr>
          <a:xfrm>
            <a:off x="6248401" y="6237288"/>
            <a:ext cx="2895600" cy="476250"/>
          </a:xfrm>
          <a:prstGeom prst="rect">
            <a:avLst/>
          </a:prstGeom>
        </p:spPr>
        <p:txBody>
          <a:bodyPr/>
          <a:lstStyle>
            <a:lvl1pPr>
              <a:defRPr/>
            </a:lvl1pPr>
          </a:lstStyle>
          <a:p>
            <a:pPr>
              <a:defRPr/>
            </a:pPr>
            <a:endParaRPr lang="en-US" altLang="ko-KR"/>
          </a:p>
        </p:txBody>
      </p:sp>
      <p:sp>
        <p:nvSpPr>
          <p:cNvPr id="5" name="Rectangle 6"/>
          <p:cNvSpPr>
            <a:spLocks noGrp="1" noChangeArrowheads="1"/>
          </p:cNvSpPr>
          <p:nvPr>
            <p:ph type="sldNum" sz="quarter" idx="12"/>
          </p:nvPr>
        </p:nvSpPr>
        <p:spPr/>
        <p:txBody>
          <a:bodyPr/>
          <a:lstStyle>
            <a:lvl1pPr>
              <a:defRPr/>
            </a:lvl1pPr>
          </a:lstStyle>
          <a:p>
            <a:pPr>
              <a:defRPr/>
            </a:pPr>
            <a:fld id="{39526B7C-040F-4A05-99EB-35E8A92AC363}" type="slidenum">
              <a:rPr lang="en-US" altLang="ko-KR"/>
              <a:pPr>
                <a:defRPr/>
              </a:pPr>
              <a:t>‹#›</a:t>
            </a:fld>
            <a:endParaRPr lang="en-US" altLang="ko-KR"/>
          </a:p>
        </p:txBody>
      </p:sp>
      <p:sp>
        <p:nvSpPr>
          <p:cNvPr id="6" name="Line 14"/>
          <p:cNvSpPr>
            <a:spLocks noChangeShapeType="1"/>
          </p:cNvSpPr>
          <p:nvPr userDrawn="1"/>
        </p:nvSpPr>
        <p:spPr bwMode="auto">
          <a:xfrm>
            <a:off x="7329" y="692696"/>
            <a:ext cx="9136671" cy="0"/>
          </a:xfrm>
          <a:prstGeom prst="line">
            <a:avLst/>
          </a:prstGeom>
          <a:ln w="38100">
            <a:solidFill>
              <a:srgbClr val="00B0F0"/>
            </a:solidFill>
            <a:headEnd/>
            <a:tailEnd/>
          </a:ln>
        </p:spPr>
        <p:style>
          <a:lnRef idx="1">
            <a:schemeClr val="accent5"/>
          </a:lnRef>
          <a:fillRef idx="0">
            <a:schemeClr val="accent5"/>
          </a:fillRef>
          <a:effectRef idx="0">
            <a:schemeClr val="accent5"/>
          </a:effectRef>
          <a:fontRef idx="minor">
            <a:schemeClr val="tx1"/>
          </a:fontRef>
        </p:style>
        <p:txBody>
          <a:bodyPr/>
          <a:lstStyle/>
          <a:p>
            <a:pPr eaLnBrk="0" hangingPunct="0">
              <a:lnSpc>
                <a:spcPct val="130000"/>
              </a:lnSpc>
              <a:defRPr/>
            </a:pPr>
            <a:endParaRPr lang="ko-KR" altLang="en-US">
              <a:ln>
                <a:solidFill>
                  <a:schemeClr val="accent2"/>
                </a:solidFill>
              </a:ln>
            </a:endParaRPr>
          </a:p>
        </p:txBody>
      </p:sp>
    </p:spTree>
    <p:extLst>
      <p:ext uri="{BB962C8B-B14F-4D97-AF65-F5344CB8AC3E}">
        <p14:creationId xmlns:p14="http://schemas.microsoft.com/office/powerpoint/2010/main" xmlns="" val="378623132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6_제목 슬라이드">
    <p:spTree>
      <p:nvGrpSpPr>
        <p:cNvPr id="1" name=""/>
        <p:cNvGrpSpPr/>
        <p:nvPr/>
      </p:nvGrpSpPr>
      <p:grpSpPr>
        <a:xfrm>
          <a:off x="0" y="0"/>
          <a:ext cx="0" cy="0"/>
          <a:chOff x="0" y="0"/>
          <a:chExt cx="0" cy="0"/>
        </a:xfrm>
      </p:grpSpPr>
      <p:sp>
        <p:nvSpPr>
          <p:cNvPr id="2" name="슬라이드 번호 개체 틀 37"/>
          <p:cNvSpPr>
            <a:spLocks noGrp="1"/>
          </p:cNvSpPr>
          <p:nvPr>
            <p:ph type="sldNum" sz="quarter" idx="4"/>
          </p:nvPr>
        </p:nvSpPr>
        <p:spPr>
          <a:xfrm>
            <a:off x="2843808" y="6579350"/>
            <a:ext cx="2311400" cy="278650"/>
          </a:xfrm>
          <a:prstGeom prst="rect">
            <a:avLst/>
          </a:prstGeom>
        </p:spPr>
        <p:txBody>
          <a:bodyPr vert="horz" lIns="91440" tIns="45720" rIns="91440" bIns="45720" rtlCol="0" anchor="ctr"/>
          <a:lstStyle>
            <a:lvl1pPr algn="r">
              <a:defRPr sz="1100" b="1">
                <a:solidFill>
                  <a:schemeClr val="tx1"/>
                </a:solidFill>
              </a:defRPr>
            </a:lvl1pPr>
          </a:lstStyle>
          <a:p>
            <a:fld id="{5AA28E66-120B-484F-92DB-562B1AF73FA6}" type="slidenum">
              <a:rPr lang="ko-KR" altLang="en-US" smtClean="0"/>
              <a:pPr/>
              <a:t>‹#›</a:t>
            </a:fld>
            <a:endParaRPr lang="ko-KR" altLang="en-US" dirty="0"/>
          </a:p>
        </p:txBody>
      </p:sp>
    </p:spTree>
    <p:extLst>
      <p:ext uri="{BB962C8B-B14F-4D97-AF65-F5344CB8AC3E}">
        <p14:creationId xmlns:p14="http://schemas.microsoft.com/office/powerpoint/2010/main" xmlns="" val="54721778"/>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제목 및 내용">
    <p:spTree>
      <p:nvGrpSpPr>
        <p:cNvPr id="1" name=""/>
        <p:cNvGrpSpPr/>
        <p:nvPr/>
      </p:nvGrpSpPr>
      <p:grpSpPr>
        <a:xfrm>
          <a:off x="0" y="0"/>
          <a:ext cx="0" cy="0"/>
          <a:chOff x="0" y="0"/>
          <a:chExt cx="0" cy="0"/>
        </a:xfrm>
      </p:grpSpPr>
      <p:sp>
        <p:nvSpPr>
          <p:cNvPr id="3" name="직사각형 2"/>
          <p:cNvSpPr/>
          <p:nvPr userDrawn="1"/>
        </p:nvSpPr>
        <p:spPr>
          <a:xfrm>
            <a:off x="0" y="642939"/>
            <a:ext cx="9144000" cy="460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ko-KR" altLang="en-US" sz="1662"/>
          </a:p>
        </p:txBody>
      </p:sp>
      <p:pic>
        <p:nvPicPr>
          <p:cNvPr id="4" name="_x100928184" descr="EMB000007081819"/>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529754" y="6524625"/>
            <a:ext cx="332643" cy="287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10"/>
          <p:cNvSpPr>
            <a:spLocks noChangeArrowheads="1"/>
          </p:cNvSpPr>
          <p:nvPr userDrawn="1"/>
        </p:nvSpPr>
        <p:spPr bwMode="auto">
          <a:xfrm>
            <a:off x="6862397" y="6546851"/>
            <a:ext cx="2259623" cy="230319"/>
          </a:xfrm>
          <a:prstGeom prst="rect">
            <a:avLst/>
          </a:prstGeom>
          <a:noFill/>
          <a:ln w="12700">
            <a:noFill/>
            <a:miter lim="800000"/>
            <a:headEnd/>
            <a:tailEnd/>
          </a:ln>
          <a:effectLst/>
        </p:spPr>
        <p:txBody>
          <a:bodyPr lIns="83527" tIns="41031" rIns="83527" bIns="41031">
            <a:spAutoFit/>
          </a:bodyPr>
          <a:lstStyle/>
          <a:p>
            <a:pPr fontAlgn="auto">
              <a:lnSpc>
                <a:spcPct val="90000"/>
              </a:lnSpc>
              <a:spcBef>
                <a:spcPct val="50000"/>
              </a:spcBef>
              <a:spcAft>
                <a:spcPts val="0"/>
              </a:spcAft>
              <a:defRPr/>
            </a:pPr>
            <a:r>
              <a:rPr kumimoji="0" lang="en-US" altLang="ko-KR" sz="1015" b="1" i="1" dirty="0">
                <a:solidFill>
                  <a:srgbClr val="FF9900"/>
                </a:solidFill>
                <a:latin typeface="Book Antiqua" pitchFamily="18" charset="0"/>
              </a:rPr>
              <a:t> ⓒ 2005, </a:t>
            </a:r>
            <a:r>
              <a:rPr kumimoji="0" lang="en-US" altLang="ko-KR" sz="1015" b="1" i="1" dirty="0" err="1">
                <a:solidFill>
                  <a:srgbClr val="FF9900"/>
                </a:solidFill>
                <a:latin typeface="Book Antiqua" pitchFamily="18" charset="0"/>
              </a:rPr>
              <a:t>ylabor</a:t>
            </a:r>
            <a:r>
              <a:rPr kumimoji="0" lang="en-US" altLang="ko-KR" sz="1015" b="1" i="1" dirty="0">
                <a:solidFill>
                  <a:srgbClr val="FF9900"/>
                </a:solidFill>
                <a:latin typeface="Book Antiqua" pitchFamily="18" charset="0"/>
              </a:rPr>
              <a:t>  All rights reserved.</a:t>
            </a:r>
          </a:p>
        </p:txBody>
      </p:sp>
      <p:sp>
        <p:nvSpPr>
          <p:cNvPr id="7" name="제목 6"/>
          <p:cNvSpPr>
            <a:spLocks noGrp="1"/>
          </p:cNvSpPr>
          <p:nvPr>
            <p:ph type="title"/>
          </p:nvPr>
        </p:nvSpPr>
        <p:spPr>
          <a:xfrm>
            <a:off x="21949" y="71414"/>
            <a:ext cx="8229600" cy="511156"/>
          </a:xfrm>
          <a:prstGeom prst="rect">
            <a:avLst/>
          </a:prstGeom>
        </p:spPr>
        <p:txBody>
          <a:bodyPr rtlCol="0">
            <a:noAutofit/>
          </a:bodyPr>
          <a:lstStyle>
            <a:lvl1pPr>
              <a:defRPr sz="2308">
                <a:effectLst/>
                <a:latin typeface="HY헤드라인M" pitchFamily="18" charset="-127"/>
                <a:ea typeface="HY헤드라인M" pitchFamily="18" charset="-127"/>
              </a:defRPr>
            </a:lvl1pPr>
            <a:extLst/>
          </a:lstStyle>
          <a:p>
            <a:r>
              <a:rPr lang="ko-KR" altLang="en-US" dirty="0" smtClean="0"/>
              <a:t>마스터 제목 스타일 편집</a:t>
            </a:r>
            <a:endParaRPr lang="en-US" dirty="0"/>
          </a:p>
        </p:txBody>
      </p:sp>
      <p:sp>
        <p:nvSpPr>
          <p:cNvPr id="6" name="슬라이드 번호 개체 틀 5"/>
          <p:cNvSpPr>
            <a:spLocks noGrp="1"/>
          </p:cNvSpPr>
          <p:nvPr>
            <p:ph type="sldNum" sz="quarter" idx="10"/>
          </p:nvPr>
        </p:nvSpPr>
        <p:spPr>
          <a:xfrm>
            <a:off x="4308231" y="6492876"/>
            <a:ext cx="1055077" cy="365125"/>
          </a:xfrm>
        </p:spPr>
        <p:txBody>
          <a:bodyPr/>
          <a:lstStyle>
            <a:lvl1pPr algn="ctr">
              <a:defRPr b="1"/>
            </a:lvl1pPr>
          </a:lstStyle>
          <a:p>
            <a:r>
              <a:rPr lang="en-US" altLang="ko-KR"/>
              <a:t>-</a:t>
            </a:r>
            <a:fld id="{F7563E6E-986A-40CA-ACFE-4356FAD20B84}" type="slidenum">
              <a:rPr lang="ko-KR" altLang="en-US"/>
              <a:pPr/>
              <a:t>‹#›</a:t>
            </a:fld>
            <a:r>
              <a:rPr lang="en-US" altLang="ko-KR"/>
              <a:t>-</a:t>
            </a:r>
            <a:endParaRPr lang="ko-KR" altLang="en-US"/>
          </a:p>
        </p:txBody>
      </p:sp>
    </p:spTree>
    <p:extLst>
      <p:ext uri="{BB962C8B-B14F-4D97-AF65-F5344CB8AC3E}">
        <p14:creationId xmlns:p14="http://schemas.microsoft.com/office/powerpoint/2010/main" xmlns="" val="1929823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제목 및 내용">
    <p:spTree>
      <p:nvGrpSpPr>
        <p:cNvPr id="1" name=""/>
        <p:cNvGrpSpPr/>
        <p:nvPr/>
      </p:nvGrpSpPr>
      <p:grpSpPr>
        <a:xfrm>
          <a:off x="0" y="0"/>
          <a:ext cx="0" cy="0"/>
          <a:chOff x="0" y="0"/>
          <a:chExt cx="0" cy="0"/>
        </a:xfrm>
      </p:grpSpPr>
      <p:sp>
        <p:nvSpPr>
          <p:cNvPr id="3" name="직사각형 2"/>
          <p:cNvSpPr/>
          <p:nvPr userDrawn="1"/>
        </p:nvSpPr>
        <p:spPr>
          <a:xfrm>
            <a:off x="0" y="642939"/>
            <a:ext cx="9144000" cy="460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ko-KR" altLang="en-US" sz="1662"/>
          </a:p>
        </p:txBody>
      </p:sp>
      <p:pic>
        <p:nvPicPr>
          <p:cNvPr id="4" name="_x100928184" descr="EMB000007081819"/>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6529754" y="6524625"/>
            <a:ext cx="332643" cy="287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10"/>
          <p:cNvSpPr>
            <a:spLocks noChangeArrowheads="1"/>
          </p:cNvSpPr>
          <p:nvPr userDrawn="1"/>
        </p:nvSpPr>
        <p:spPr bwMode="auto">
          <a:xfrm>
            <a:off x="6862397" y="6546851"/>
            <a:ext cx="2259623" cy="230319"/>
          </a:xfrm>
          <a:prstGeom prst="rect">
            <a:avLst/>
          </a:prstGeom>
          <a:noFill/>
          <a:ln w="12700">
            <a:noFill/>
            <a:miter lim="800000"/>
            <a:headEnd/>
            <a:tailEnd/>
          </a:ln>
          <a:effectLst/>
        </p:spPr>
        <p:txBody>
          <a:bodyPr lIns="83527" tIns="41031" rIns="83527" bIns="41031">
            <a:spAutoFit/>
          </a:bodyPr>
          <a:lstStyle/>
          <a:p>
            <a:pPr fontAlgn="auto">
              <a:lnSpc>
                <a:spcPct val="90000"/>
              </a:lnSpc>
              <a:spcBef>
                <a:spcPct val="50000"/>
              </a:spcBef>
              <a:spcAft>
                <a:spcPts val="0"/>
              </a:spcAft>
              <a:defRPr/>
            </a:pPr>
            <a:r>
              <a:rPr kumimoji="0" lang="en-US" altLang="ko-KR" sz="1015" b="1" i="1" dirty="0">
                <a:solidFill>
                  <a:srgbClr val="FF9900"/>
                </a:solidFill>
                <a:latin typeface="Book Antiqua" pitchFamily="18" charset="0"/>
              </a:rPr>
              <a:t> ⓒ 2005, </a:t>
            </a:r>
            <a:r>
              <a:rPr kumimoji="0" lang="en-US" altLang="ko-KR" sz="1015" b="1" i="1" dirty="0" err="1">
                <a:solidFill>
                  <a:srgbClr val="FF9900"/>
                </a:solidFill>
                <a:latin typeface="Book Antiqua" pitchFamily="18" charset="0"/>
              </a:rPr>
              <a:t>ylabor</a:t>
            </a:r>
            <a:r>
              <a:rPr kumimoji="0" lang="en-US" altLang="ko-KR" sz="1015" b="1" i="1" dirty="0">
                <a:solidFill>
                  <a:srgbClr val="FF9900"/>
                </a:solidFill>
                <a:latin typeface="Book Antiqua" pitchFamily="18" charset="0"/>
              </a:rPr>
              <a:t>  All rights reserved.</a:t>
            </a:r>
          </a:p>
        </p:txBody>
      </p:sp>
      <p:sp>
        <p:nvSpPr>
          <p:cNvPr id="7" name="제목 6"/>
          <p:cNvSpPr>
            <a:spLocks noGrp="1"/>
          </p:cNvSpPr>
          <p:nvPr>
            <p:ph type="title"/>
          </p:nvPr>
        </p:nvSpPr>
        <p:spPr>
          <a:xfrm>
            <a:off x="21949" y="71414"/>
            <a:ext cx="8229600" cy="511156"/>
          </a:xfrm>
          <a:prstGeom prst="rect">
            <a:avLst/>
          </a:prstGeom>
        </p:spPr>
        <p:txBody>
          <a:bodyPr rtlCol="0">
            <a:noAutofit/>
          </a:bodyPr>
          <a:lstStyle>
            <a:lvl1pPr>
              <a:defRPr sz="2308">
                <a:effectLst/>
                <a:latin typeface="HY헤드라인M" pitchFamily="18" charset="-127"/>
                <a:ea typeface="HY헤드라인M" pitchFamily="18" charset="-127"/>
              </a:defRPr>
            </a:lvl1pPr>
            <a:extLst/>
          </a:lstStyle>
          <a:p>
            <a:r>
              <a:rPr lang="ko-KR" altLang="en-US" dirty="0" smtClean="0"/>
              <a:t>마스터 제목 스타일 편집</a:t>
            </a:r>
            <a:endParaRPr lang="en-US" dirty="0"/>
          </a:p>
        </p:txBody>
      </p:sp>
      <p:sp>
        <p:nvSpPr>
          <p:cNvPr id="6" name="슬라이드 번호 개체 틀 5"/>
          <p:cNvSpPr>
            <a:spLocks noGrp="1"/>
          </p:cNvSpPr>
          <p:nvPr>
            <p:ph type="sldNum" sz="quarter" idx="10"/>
          </p:nvPr>
        </p:nvSpPr>
        <p:spPr>
          <a:xfrm>
            <a:off x="4308231" y="6492876"/>
            <a:ext cx="1055077" cy="365125"/>
          </a:xfrm>
        </p:spPr>
        <p:txBody>
          <a:bodyPr/>
          <a:lstStyle>
            <a:lvl1pPr algn="ctr">
              <a:defRPr b="1"/>
            </a:lvl1pPr>
          </a:lstStyle>
          <a:p>
            <a:r>
              <a:rPr lang="en-US" altLang="ko-KR"/>
              <a:t>-</a:t>
            </a:r>
            <a:fld id="{F7563E6E-986A-40CA-ACFE-4356FAD20B84}" type="slidenum">
              <a:rPr lang="ko-KR" altLang="en-US"/>
              <a:pPr/>
              <a:t>‹#›</a:t>
            </a:fld>
            <a:r>
              <a:rPr lang="en-US" altLang="ko-KR"/>
              <a:t>-</a:t>
            </a:r>
            <a:endParaRPr lang="ko-KR" altLang="en-US"/>
          </a:p>
        </p:txBody>
      </p:sp>
    </p:spTree>
    <p:extLst>
      <p:ext uri="{BB962C8B-B14F-4D97-AF65-F5344CB8AC3E}">
        <p14:creationId xmlns:p14="http://schemas.microsoft.com/office/powerpoint/2010/main" xmlns="" val="1487967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슬라이드 번호 개체 틀 37"/>
          <p:cNvSpPr>
            <a:spLocks noGrp="1"/>
          </p:cNvSpPr>
          <p:nvPr userDrawn="1">
            <p:ph type="sldNum" sz="quarter" idx="4"/>
          </p:nvPr>
        </p:nvSpPr>
        <p:spPr>
          <a:xfrm>
            <a:off x="2843808" y="6579350"/>
            <a:ext cx="2311400" cy="278650"/>
          </a:xfrm>
          <a:prstGeom prst="rect">
            <a:avLst/>
          </a:prstGeom>
        </p:spPr>
        <p:txBody>
          <a:bodyPr vert="horz" lIns="91440" tIns="45720" rIns="91440" bIns="45720" rtlCol="0" anchor="ctr"/>
          <a:lstStyle>
            <a:lvl1pPr algn="r">
              <a:defRPr sz="1100" b="1">
                <a:solidFill>
                  <a:schemeClr val="tx1"/>
                </a:solidFill>
              </a:defRPr>
            </a:lvl1pPr>
          </a:lstStyle>
          <a:p>
            <a:fld id="{5AA28E66-120B-484F-92DB-562B1AF73FA6}" type="slidenum">
              <a:rPr lang="ko-KR" altLang="en-US" smtClean="0"/>
              <a:pPr/>
              <a:t>‹#›</a:t>
            </a:fld>
            <a:endParaRPr lang="ko-KR" altLang="en-US" dirty="0"/>
          </a:p>
        </p:txBody>
      </p:sp>
      <p:sp>
        <p:nvSpPr>
          <p:cNvPr id="4" name="TextBox 3"/>
          <p:cNvSpPr txBox="1"/>
          <p:nvPr userDrawn="1"/>
        </p:nvSpPr>
        <p:spPr>
          <a:xfrm>
            <a:off x="6042231" y="6581001"/>
            <a:ext cx="3096344" cy="276999"/>
          </a:xfrm>
          <a:prstGeom prst="rect">
            <a:avLst/>
          </a:prstGeom>
          <a:noFill/>
        </p:spPr>
        <p:txBody>
          <a:bodyPr wrap="square" rtlCol="0">
            <a:spAutoFit/>
          </a:bodyPr>
          <a:lstStyle/>
          <a:p>
            <a:pPr algn="r"/>
            <a:r>
              <a:rPr lang="en-US" altLang="ko-KR" sz="1200" b="1" i="1" dirty="0" smtClean="0">
                <a:solidFill>
                  <a:schemeClr val="accent5"/>
                </a:solidFill>
                <a:latin typeface="바탕"/>
                <a:ea typeface="바탕"/>
              </a:rPr>
              <a:t>©</a:t>
            </a:r>
            <a:r>
              <a:rPr lang="en-US" altLang="ko-KR" sz="1200" b="1" i="1" dirty="0" smtClean="0">
                <a:solidFill>
                  <a:schemeClr val="accent5"/>
                </a:solidFill>
                <a:latin typeface="Bodoni Bk BT" pitchFamily="2" charset="0"/>
              </a:rPr>
              <a:t>2016, </a:t>
            </a:r>
            <a:r>
              <a:rPr lang="en-US" altLang="ko-KR" sz="1200" b="1" i="1" dirty="0" err="1" smtClean="0">
                <a:solidFill>
                  <a:schemeClr val="accent5"/>
                </a:solidFill>
                <a:latin typeface="Bodoni Bk BT" pitchFamily="2" charset="0"/>
              </a:rPr>
              <a:t>ylabor</a:t>
            </a:r>
            <a:r>
              <a:rPr lang="en-US" altLang="ko-KR" sz="1200" b="1" i="1" dirty="0" smtClean="0">
                <a:solidFill>
                  <a:schemeClr val="accent5"/>
                </a:solidFill>
                <a:latin typeface="Bodoni Bk BT" pitchFamily="2" charset="0"/>
              </a:rPr>
              <a:t> All right reserved.</a:t>
            </a:r>
            <a:endParaRPr lang="ko-KR" altLang="en-US" sz="1200" b="1" i="1" dirty="0">
              <a:solidFill>
                <a:schemeClr val="accent5"/>
              </a:solidFill>
              <a:latin typeface="Bodoni Bk BT" pitchFamily="2" charset="0"/>
            </a:endParaRPr>
          </a:p>
        </p:txBody>
      </p:sp>
    </p:spTree>
  </p:cSld>
  <p:clrMap bg1="lt1" tx1="dk1" bg2="lt2" tx2="dk2" accent1="accent1" accent2="accent2" accent3="accent3" accent4="accent4" accent5="accent5" accent6="accent6" hlink="hlink" folHlink="folHlink"/>
  <p:sldLayoutIdLst>
    <p:sldLayoutId id="2147483652" r:id="rId1"/>
    <p:sldLayoutId id="2147483661" r:id="rId2"/>
    <p:sldLayoutId id="2147483665" r:id="rId3"/>
    <p:sldLayoutId id="2147483666" r:id="rId4"/>
    <p:sldLayoutId id="2147483686" r:id="rId5"/>
    <p:sldLayoutId id="2147483720" r:id="rId6"/>
    <p:sldLayoutId id="2147483721" r:id="rId7"/>
    <p:sldLayoutId id="2147483722" r:id="rId8"/>
    <p:sldLayoutId id="2147483724" r:id="rId9"/>
    <p:sldLayoutId id="2147483725"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36" r:id="rId19"/>
    <p:sldLayoutId id="2147483737" r:id="rId20"/>
    <p:sldLayoutId id="2147483738" r:id="rId21"/>
    <p:sldLayoutId id="2147483743" r:id="rId22"/>
    <p:sldLayoutId id="2147483746" r:id="rId23"/>
    <p:sldLayoutId id="2147483748" r:id="rId24"/>
  </p:sldLayoutIdLst>
  <p:hf hdr="0" ftr="0" dt="0"/>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mailto:y-labor@hanmail.net"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gi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24.xml"/></Relationships>
</file>

<file path=ppt/slides/_rels/slide8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0.wmf"/><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0.wmf"/><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7" descr="MAIN2"/>
          <p:cNvPicPr>
            <a:picLocks noChangeAspect="1" noChangeArrowheads="1"/>
          </p:cNvPicPr>
          <p:nvPr/>
        </p:nvPicPr>
        <p:blipFill>
          <a:blip r:embed="rId3" cstate="print"/>
          <a:srcRect r="16264" b="15347"/>
          <a:stretch>
            <a:fillRect/>
          </a:stretch>
        </p:blipFill>
        <p:spPr bwMode="auto">
          <a:xfrm>
            <a:off x="0" y="6349"/>
            <a:ext cx="9144000" cy="6851651"/>
          </a:xfrm>
          <a:prstGeom prst="rect">
            <a:avLst/>
          </a:prstGeom>
          <a:noFill/>
          <a:ln w="9525">
            <a:noFill/>
            <a:miter lim="800000"/>
            <a:headEnd/>
            <a:tailEnd/>
          </a:ln>
        </p:spPr>
      </p:pic>
      <p:pic>
        <p:nvPicPr>
          <p:cNvPr id="18435" name="Picture 18" descr="교량"/>
          <p:cNvPicPr>
            <a:picLocks noChangeAspect="1" noChangeArrowheads="1"/>
          </p:cNvPicPr>
          <p:nvPr/>
        </p:nvPicPr>
        <p:blipFill>
          <a:blip r:embed="rId4" cstate="print"/>
          <a:srcRect/>
          <a:stretch>
            <a:fillRect/>
          </a:stretch>
        </p:blipFill>
        <p:spPr bwMode="auto">
          <a:xfrm>
            <a:off x="0" y="5180013"/>
            <a:ext cx="2209800" cy="1677987"/>
          </a:xfrm>
          <a:prstGeom prst="rect">
            <a:avLst/>
          </a:prstGeom>
          <a:noFill/>
          <a:ln w="9525">
            <a:noFill/>
            <a:miter lim="800000"/>
            <a:headEnd/>
            <a:tailEnd/>
          </a:ln>
        </p:spPr>
      </p:pic>
      <p:sp>
        <p:nvSpPr>
          <p:cNvPr id="18436" name="WordArt 19"/>
          <p:cNvSpPr>
            <a:spLocks noChangeArrowheads="1" noChangeShapeType="1" noTextEdit="1"/>
          </p:cNvSpPr>
          <p:nvPr/>
        </p:nvSpPr>
        <p:spPr bwMode="auto">
          <a:xfrm>
            <a:off x="3857625" y="3644900"/>
            <a:ext cx="1793875" cy="288925"/>
          </a:xfrm>
          <a:prstGeom prst="rect">
            <a:avLst/>
          </a:prstGeom>
        </p:spPr>
        <p:txBody>
          <a:bodyPr wrap="none" fromWordArt="1">
            <a:prstTxWarp prst="textSlantUp">
              <a:avLst>
                <a:gd name="adj" fmla="val 0"/>
              </a:avLst>
            </a:prstTxWarp>
          </a:bodyPr>
          <a:lstStyle/>
          <a:p>
            <a:pPr algn="ctr"/>
            <a:r>
              <a:rPr lang="en-US" altLang="ko-KR" sz="3200" b="1" i="1" kern="10" dirty="0" smtClean="0">
                <a:ln w="9525">
                  <a:noFill/>
                  <a:round/>
                  <a:headEnd/>
                  <a:tailEnd/>
                </a:ln>
                <a:gradFill rotWithShape="1">
                  <a:gsLst>
                    <a:gs pos="0">
                      <a:srgbClr val="FFFF99"/>
                    </a:gs>
                    <a:gs pos="100000">
                      <a:srgbClr val="FFCC00"/>
                    </a:gs>
                  </a:gsLst>
                  <a:lin ang="5400000" scaled="1"/>
                </a:gradFill>
                <a:latin typeface="HY견고딕"/>
                <a:ea typeface="HY견고딕"/>
              </a:rPr>
              <a:t>2018. 7. </a:t>
            </a:r>
            <a:endParaRPr lang="ko-KR" altLang="en-US" sz="3200" b="1" i="1" kern="10" dirty="0">
              <a:ln w="9525">
                <a:noFill/>
                <a:round/>
                <a:headEnd/>
                <a:tailEnd/>
              </a:ln>
              <a:gradFill rotWithShape="1">
                <a:gsLst>
                  <a:gs pos="0">
                    <a:srgbClr val="FFFF99"/>
                  </a:gs>
                  <a:gs pos="100000">
                    <a:srgbClr val="FFCC00"/>
                  </a:gs>
                </a:gsLst>
                <a:lin ang="5400000" scaled="1"/>
              </a:gradFill>
              <a:latin typeface="HY견고딕"/>
              <a:ea typeface="HY견고딕"/>
            </a:endParaRPr>
          </a:p>
        </p:txBody>
      </p:sp>
      <p:sp>
        <p:nvSpPr>
          <p:cNvPr id="18438" name="Rectangle 8"/>
          <p:cNvSpPr>
            <a:spLocks noChangeArrowheads="1"/>
          </p:cNvSpPr>
          <p:nvPr/>
        </p:nvSpPr>
        <p:spPr bwMode="auto">
          <a:xfrm>
            <a:off x="3000364" y="5429264"/>
            <a:ext cx="4224233" cy="707886"/>
          </a:xfrm>
          <a:prstGeom prst="rect">
            <a:avLst/>
          </a:prstGeom>
          <a:noFill/>
          <a:ln w="9525">
            <a:noFill/>
            <a:miter lim="800000"/>
            <a:headEnd/>
            <a:tailEnd/>
          </a:ln>
        </p:spPr>
        <p:txBody>
          <a:bodyPr wrap="none">
            <a:spAutoFit/>
          </a:bodyPr>
          <a:lstStyle/>
          <a:p>
            <a:pPr algn="ctr" eaLnBrk="1" latinLnBrk="1" hangingPunct="1"/>
            <a:r>
              <a:rPr lang="ko-KR" altLang="en-US" sz="2000" dirty="0" err="1" smtClean="0">
                <a:solidFill>
                  <a:srgbClr val="002060"/>
                </a:solidFill>
                <a:ea typeface="HY헤드라인M" pitchFamily="18" charset="-127"/>
              </a:rPr>
              <a:t>열린노무법인</a:t>
            </a:r>
            <a:r>
              <a:rPr lang="ko-KR" altLang="en-US" sz="2000" dirty="0" smtClean="0">
                <a:solidFill>
                  <a:srgbClr val="002060"/>
                </a:solidFill>
                <a:ea typeface="HY헤드라인M" pitchFamily="18" charset="-127"/>
              </a:rPr>
              <a:t> 대표 노무사 </a:t>
            </a:r>
            <a:r>
              <a:rPr lang="ko-KR" altLang="en-US" sz="2000" dirty="0">
                <a:solidFill>
                  <a:srgbClr val="002060"/>
                </a:solidFill>
                <a:ea typeface="HY헤드라인M" pitchFamily="18" charset="-127"/>
              </a:rPr>
              <a:t>전 </a:t>
            </a:r>
            <a:r>
              <a:rPr lang="ko-KR" altLang="en-US" sz="2000" dirty="0" err="1">
                <a:solidFill>
                  <a:srgbClr val="002060"/>
                </a:solidFill>
                <a:ea typeface="HY헤드라인M" pitchFamily="18" charset="-127"/>
              </a:rPr>
              <a:t>혜</a:t>
            </a:r>
            <a:r>
              <a:rPr lang="ko-KR" altLang="en-US" sz="2000" dirty="0">
                <a:solidFill>
                  <a:srgbClr val="002060"/>
                </a:solidFill>
                <a:ea typeface="HY헤드라인M" pitchFamily="18" charset="-127"/>
              </a:rPr>
              <a:t> 선</a:t>
            </a:r>
          </a:p>
          <a:p>
            <a:pPr algn="ctr" eaLnBrk="1" latinLnBrk="1" hangingPunct="1"/>
            <a:r>
              <a:rPr lang="en-US" altLang="ko-KR" sz="2000" dirty="0">
                <a:solidFill>
                  <a:srgbClr val="002060"/>
                </a:solidFill>
                <a:latin typeface="HY견고딕" pitchFamily="18" charset="-127"/>
              </a:rPr>
              <a:t>www.ylabor.com</a:t>
            </a:r>
          </a:p>
        </p:txBody>
      </p:sp>
      <p:sp>
        <p:nvSpPr>
          <p:cNvPr id="11" name="Rectangle 2"/>
          <p:cNvSpPr>
            <a:spLocks noGrp="1" noChangeArrowheads="1"/>
          </p:cNvSpPr>
          <p:nvPr>
            <p:ph type="ctrTitle"/>
          </p:nvPr>
        </p:nvSpPr>
        <p:spPr bwMode="auto">
          <a:xfrm>
            <a:off x="928662" y="1357298"/>
            <a:ext cx="7772400" cy="1063895"/>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r>
              <a:rPr lang="ko-KR" altLang="en-US" sz="3600" dirty="0" smtClean="0">
                <a:solidFill>
                  <a:srgbClr val="FFFFCC"/>
                </a:solidFill>
                <a:latin typeface="HY헤드라인M" pitchFamily="18" charset="-127"/>
                <a:ea typeface="HY헤드라인M" pitchFamily="18" charset="-127"/>
              </a:rPr>
              <a:t>근로시간단축 및 개정 노동법에 따른 건설현장 노무관리 주요이슈와 대책</a:t>
            </a:r>
            <a:endParaRPr lang="ko-KR" altLang="ko-KR" sz="3600" dirty="0" smtClean="0">
              <a:solidFill>
                <a:srgbClr val="FFFFCC"/>
              </a:solidFill>
              <a:latin typeface="HY헤드라인M" pitchFamily="18" charset="-127"/>
              <a:ea typeface="HY헤드라인M" pitchFamily="18" charset="-127"/>
            </a:endParaRPr>
          </a:p>
        </p:txBody>
      </p:sp>
    </p:spTree>
    <p:extLst>
      <p:ext uri="{BB962C8B-B14F-4D97-AF65-F5344CB8AC3E}">
        <p14:creationId xmlns:p14="http://schemas.microsoft.com/office/powerpoint/2010/main" xmlns="" val="152888449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857224" y="142852"/>
            <a:ext cx="7672272" cy="461665"/>
          </a:xfrm>
          <a:prstGeom prst="rect">
            <a:avLst/>
          </a:prstGeom>
          <a:noFill/>
        </p:spPr>
        <p:txBody>
          <a:bodyPr wrap="square" rtlCol="0">
            <a:spAutoFit/>
          </a:bodyPr>
          <a:lstStyle/>
          <a:p>
            <a:r>
              <a:rPr lang="ko-KR" altLang="en-US" sz="2400" b="1" spc="-151" dirty="0" smtClean="0">
                <a:ln>
                  <a:solidFill>
                    <a:schemeClr val="tx1">
                      <a:lumMod val="65000"/>
                      <a:lumOff val="35000"/>
                      <a:alpha val="5000"/>
                    </a:schemeClr>
                  </a:solidFill>
                </a:ln>
                <a:solidFill>
                  <a:schemeClr val="tx1">
                    <a:lumMod val="75000"/>
                    <a:lumOff val="25000"/>
                  </a:schemeClr>
                </a:solidFill>
                <a:latin typeface="+mn-ea"/>
              </a:rPr>
              <a:t>근로시간 단축 건설업 적용</a:t>
            </a:r>
            <a:endParaRPr lang="en-US" altLang="ko-KR" sz="2400" b="1" spc="-151" dirty="0">
              <a:ln>
                <a:solidFill>
                  <a:schemeClr val="tx1">
                    <a:lumMod val="65000"/>
                    <a:lumOff val="35000"/>
                    <a:alpha val="5000"/>
                  </a:schemeClr>
                </a:solidFill>
              </a:ln>
              <a:solidFill>
                <a:schemeClr val="tx1">
                  <a:lumMod val="75000"/>
                  <a:lumOff val="25000"/>
                </a:schemeClr>
              </a:solidFill>
              <a:latin typeface="+mn-ea"/>
            </a:endParaRPr>
          </a:p>
        </p:txBody>
      </p:sp>
      <p:sp>
        <p:nvSpPr>
          <p:cNvPr id="8" name="모서리가 둥근 직사각형 7"/>
          <p:cNvSpPr/>
          <p:nvPr/>
        </p:nvSpPr>
        <p:spPr>
          <a:xfrm>
            <a:off x="285720" y="1214422"/>
            <a:ext cx="8501122" cy="785818"/>
          </a:xfrm>
          <a:prstGeom prst="roundRect">
            <a:avLst>
              <a:gd name="adj" fmla="val 10589"/>
            </a:avLst>
          </a:prstGeom>
          <a:solidFill>
            <a:schemeClr val="bg1"/>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1400" b="1" dirty="0" smtClean="0">
                <a:solidFill>
                  <a:schemeClr val="tx1"/>
                </a:solidFill>
                <a:latin typeface="맑은 고딕" pitchFamily="50" charset="-127"/>
              </a:rPr>
              <a:t> </a:t>
            </a:r>
            <a:r>
              <a:rPr lang="ko-KR" altLang="en-US" sz="1600" b="1" dirty="0" smtClean="0">
                <a:solidFill>
                  <a:srgbClr val="0000FF"/>
                </a:solidFill>
                <a:latin typeface="맑은 고딕" pitchFamily="50" charset="-127"/>
              </a:rPr>
              <a:t>동일 </a:t>
            </a:r>
            <a:r>
              <a:rPr lang="ko-KR" altLang="en-US" sz="1600" b="1" dirty="0" err="1" smtClean="0">
                <a:solidFill>
                  <a:srgbClr val="0000FF"/>
                </a:solidFill>
                <a:latin typeface="맑은 고딕" pitchFamily="50" charset="-127"/>
              </a:rPr>
              <a:t>현장내</a:t>
            </a:r>
            <a:r>
              <a:rPr lang="ko-KR" altLang="en-US" sz="1600" b="1" dirty="0" smtClean="0">
                <a:solidFill>
                  <a:srgbClr val="0000FF"/>
                </a:solidFill>
                <a:latin typeface="맑은 고딕" pitchFamily="50" charset="-127"/>
              </a:rPr>
              <a:t> </a:t>
            </a:r>
            <a:r>
              <a:rPr lang="ko-KR" altLang="en-US" sz="1600" b="1" dirty="0" err="1" smtClean="0">
                <a:solidFill>
                  <a:srgbClr val="0000FF"/>
                </a:solidFill>
                <a:latin typeface="맑은 고딕" pitchFamily="50" charset="-127"/>
              </a:rPr>
              <a:t>상시근로자수</a:t>
            </a:r>
            <a:r>
              <a:rPr lang="ko-KR" altLang="en-US" sz="1600" b="1" dirty="0" smtClean="0">
                <a:solidFill>
                  <a:srgbClr val="0000FF"/>
                </a:solidFill>
                <a:latin typeface="맑은 고딕" pitchFamily="50" charset="-127"/>
              </a:rPr>
              <a:t> 규모가 다른 업체 근로자들이 함께 작업 </a:t>
            </a:r>
            <a:r>
              <a:rPr lang="en-US" altLang="ko-KR" sz="1600" b="1" dirty="0" smtClean="0">
                <a:solidFill>
                  <a:srgbClr val="0000FF"/>
                </a:solidFill>
                <a:latin typeface="맑은 고딕" pitchFamily="50" charset="-127"/>
              </a:rPr>
              <a:t>– </a:t>
            </a:r>
            <a:r>
              <a:rPr lang="ko-KR" altLang="en-US" sz="1600" b="1" dirty="0" smtClean="0">
                <a:solidFill>
                  <a:srgbClr val="0000FF"/>
                </a:solidFill>
                <a:latin typeface="맑은 고딕" pitchFamily="50" charset="-127"/>
              </a:rPr>
              <a:t>업체별 시행시기 </a:t>
            </a:r>
            <a:r>
              <a:rPr lang="ko-KR" altLang="en-US" sz="1600" b="1" dirty="0" smtClean="0">
                <a:solidFill>
                  <a:srgbClr val="0000FF"/>
                </a:solidFill>
                <a:latin typeface="맑은 고딕" pitchFamily="50" charset="-127"/>
              </a:rPr>
              <a:t>상이함</a:t>
            </a:r>
            <a:r>
              <a:rPr lang="en-US" altLang="ko-KR" sz="1600" b="1" dirty="0" smtClean="0">
                <a:solidFill>
                  <a:srgbClr val="0000FF"/>
                </a:solidFill>
                <a:latin typeface="맑은 고딕" pitchFamily="50" charset="-127"/>
              </a:rPr>
              <a:t> </a:t>
            </a:r>
            <a:r>
              <a:rPr lang="ko-KR" altLang="en-US" sz="1600" b="1" dirty="0" smtClean="0">
                <a:solidFill>
                  <a:srgbClr val="0000FF"/>
                </a:solidFill>
                <a:latin typeface="맑은 고딕" pitchFamily="50" charset="-127"/>
              </a:rPr>
              <a:t>현장혼란</a:t>
            </a:r>
            <a:r>
              <a:rPr lang="en-US" altLang="ko-KR" sz="1600" b="1" dirty="0" smtClean="0">
                <a:solidFill>
                  <a:schemeClr val="tx1"/>
                </a:solidFill>
                <a:latin typeface="맑은 고딕" pitchFamily="50" charset="-127"/>
              </a:rPr>
              <a:t>, </a:t>
            </a:r>
            <a:r>
              <a:rPr lang="en-US" altLang="ko-KR" sz="1600" b="1" dirty="0" smtClean="0">
                <a:solidFill>
                  <a:schemeClr val="tx1"/>
                </a:solidFill>
                <a:latin typeface="맑은 고딕" pitchFamily="50" charset="-127"/>
              </a:rPr>
              <a:t> </a:t>
            </a:r>
            <a:endParaRPr lang="en-US" altLang="ko-KR" sz="1600" b="1" dirty="0">
              <a:solidFill>
                <a:schemeClr val="tx1"/>
              </a:solidFill>
              <a:latin typeface="맑은 고딕" pitchFamily="50" charset="-127"/>
            </a:endParaRPr>
          </a:p>
        </p:txBody>
      </p:sp>
      <p:sp>
        <p:nvSpPr>
          <p:cNvPr id="7" name="양쪽 모서리가 둥근 사각형 6"/>
          <p:cNvSpPr/>
          <p:nvPr/>
        </p:nvSpPr>
        <p:spPr>
          <a:xfrm>
            <a:off x="285720" y="1000108"/>
            <a:ext cx="5357850" cy="302892"/>
          </a:xfrm>
          <a:prstGeom prst="round2SameRect">
            <a:avLst>
              <a:gd name="adj1" fmla="val 37475"/>
              <a:gd name="adj2" fmla="val 0"/>
            </a:avLst>
          </a:prstGeom>
          <a:solidFill>
            <a:srgbClr val="15519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ko-KR" altLang="en-US" sz="1600" b="1" dirty="0" err="1" smtClean="0">
                <a:solidFill>
                  <a:schemeClr val="bg1"/>
                </a:solidFill>
                <a:latin typeface="+mj-ea"/>
                <a:ea typeface="+mj-ea"/>
              </a:rPr>
              <a:t>같은현장내</a:t>
            </a:r>
            <a:r>
              <a:rPr lang="ko-KR" altLang="en-US" sz="1600" b="1" dirty="0" smtClean="0">
                <a:solidFill>
                  <a:schemeClr val="bg1"/>
                </a:solidFill>
                <a:latin typeface="+mj-ea"/>
                <a:ea typeface="+mj-ea"/>
              </a:rPr>
              <a:t> </a:t>
            </a:r>
            <a:r>
              <a:rPr lang="ko-KR" altLang="en-US" sz="1600" b="1" dirty="0" smtClean="0">
                <a:solidFill>
                  <a:schemeClr val="bg1"/>
                </a:solidFill>
                <a:latin typeface="+mj-ea"/>
                <a:ea typeface="+mj-ea"/>
              </a:rPr>
              <a:t>사업체 규모별 시행시기 </a:t>
            </a:r>
            <a:r>
              <a:rPr lang="ko-KR" altLang="en-US" sz="1600" b="1" dirty="0" smtClean="0">
                <a:solidFill>
                  <a:schemeClr val="bg1"/>
                </a:solidFill>
                <a:latin typeface="+mj-ea"/>
                <a:ea typeface="+mj-ea"/>
              </a:rPr>
              <a:t>차이로 인한 혼란  </a:t>
            </a:r>
            <a:endParaRPr lang="ko-KR" altLang="en-US" sz="1600" b="1" dirty="0">
              <a:solidFill>
                <a:schemeClr val="bg1"/>
              </a:solidFill>
              <a:latin typeface="+mj-ea"/>
              <a:ea typeface="+mj-ea"/>
            </a:endParaRPr>
          </a:p>
        </p:txBody>
      </p:sp>
      <p:sp>
        <p:nvSpPr>
          <p:cNvPr id="11" name="모서리가 둥근 직사각형 10"/>
          <p:cNvSpPr/>
          <p:nvPr/>
        </p:nvSpPr>
        <p:spPr>
          <a:xfrm>
            <a:off x="142876" y="214290"/>
            <a:ext cx="785786" cy="357190"/>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2-2</a:t>
            </a:r>
            <a:endParaRPr lang="ko-KR" altLang="en-US" b="1" dirty="0">
              <a:latin typeface="+mn-ea"/>
            </a:endParaRPr>
          </a:p>
        </p:txBody>
      </p:sp>
      <p:sp>
        <p:nvSpPr>
          <p:cNvPr id="14" name="모서리가 둥근 직사각형 13"/>
          <p:cNvSpPr/>
          <p:nvPr/>
        </p:nvSpPr>
        <p:spPr>
          <a:xfrm>
            <a:off x="285720" y="2517446"/>
            <a:ext cx="8501122" cy="1197306"/>
          </a:xfrm>
          <a:prstGeom prst="roundRect">
            <a:avLst>
              <a:gd name="adj" fmla="val 10589"/>
            </a:avLst>
          </a:prstGeom>
          <a:solidFill>
            <a:schemeClr val="bg1"/>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o-KR" altLang="en-US" sz="1600" b="1" dirty="0" smtClean="0">
                <a:solidFill>
                  <a:schemeClr val="tx1"/>
                </a:solidFill>
                <a:latin typeface="맑은 고딕" pitchFamily="50" charset="-127"/>
                <a:sym typeface="Wingdings" pitchFamily="2" charset="2"/>
              </a:rPr>
              <a:t>현재 </a:t>
            </a:r>
            <a:r>
              <a:rPr lang="en-US" altLang="ko-KR" sz="1600" b="1" dirty="0" smtClean="0">
                <a:solidFill>
                  <a:schemeClr val="tx1"/>
                </a:solidFill>
                <a:latin typeface="맑은 고딕" pitchFamily="50" charset="-127"/>
                <a:sym typeface="Wingdings" pitchFamily="2" charset="2"/>
              </a:rPr>
              <a:t>52</a:t>
            </a:r>
            <a:r>
              <a:rPr lang="ko-KR" altLang="en-US" sz="1600" b="1" dirty="0" smtClean="0">
                <a:solidFill>
                  <a:schemeClr val="tx1"/>
                </a:solidFill>
                <a:latin typeface="맑은 고딕" pitchFamily="50" charset="-127"/>
                <a:sym typeface="Wingdings" pitchFamily="2" charset="2"/>
              </a:rPr>
              <a:t>시간 초과 근로중인 건설현장근로자는 </a:t>
            </a:r>
            <a:r>
              <a:rPr lang="en-US" altLang="ko-KR" sz="1600" b="1" dirty="0" smtClean="0">
                <a:solidFill>
                  <a:schemeClr val="tx1"/>
                </a:solidFill>
                <a:latin typeface="맑은 고딕" pitchFamily="50" charset="-127"/>
                <a:sym typeface="Wingdings" pitchFamily="2" charset="2"/>
              </a:rPr>
              <a:t>35.3%(</a:t>
            </a:r>
            <a:r>
              <a:rPr lang="ko-KR" altLang="en-US" sz="1600" b="1" dirty="0" smtClean="0">
                <a:solidFill>
                  <a:schemeClr val="tx1"/>
                </a:solidFill>
                <a:latin typeface="맑은 고딕" pitchFamily="50" charset="-127"/>
                <a:sym typeface="Wingdings" pitchFamily="2" charset="2"/>
              </a:rPr>
              <a:t>노동연구원 </a:t>
            </a:r>
            <a:r>
              <a:rPr lang="en-US" altLang="ko-KR" sz="1600" b="1" dirty="0" smtClean="0">
                <a:solidFill>
                  <a:schemeClr val="tx1"/>
                </a:solidFill>
                <a:latin typeface="맑은 고딕" pitchFamily="50" charset="-127"/>
                <a:sym typeface="Wingdings" pitchFamily="2" charset="2"/>
              </a:rPr>
              <a:t>‘17.8)</a:t>
            </a:r>
            <a:r>
              <a:rPr lang="ko-KR" altLang="en-US" sz="1600" b="1" dirty="0" smtClean="0">
                <a:solidFill>
                  <a:schemeClr val="tx1"/>
                </a:solidFill>
                <a:latin typeface="맑은 고딕" pitchFamily="50" charset="-127"/>
                <a:sym typeface="Wingdings" pitchFamily="2" charset="2"/>
              </a:rPr>
              <a:t>는 근로시간 단축시 </a:t>
            </a:r>
            <a:r>
              <a:rPr lang="ko-KR" altLang="en-US" sz="1600" b="1" dirty="0" smtClean="0">
                <a:solidFill>
                  <a:schemeClr val="tx1"/>
                </a:solidFill>
                <a:latin typeface="맑은 고딕" pitchFamily="50" charset="-127"/>
                <a:sym typeface="Wingdings" pitchFamily="2" charset="2"/>
              </a:rPr>
              <a:t>소득감소 예상 </a:t>
            </a:r>
            <a:r>
              <a:rPr lang="en-US" altLang="ko-KR" sz="1600" b="1" dirty="0" smtClean="0">
                <a:solidFill>
                  <a:schemeClr val="tx1"/>
                </a:solidFill>
                <a:latin typeface="맑은 고딕" pitchFamily="50" charset="-127"/>
                <a:sym typeface="Wingdings" pitchFamily="2" charset="2"/>
              </a:rPr>
              <a:t>(</a:t>
            </a:r>
            <a:r>
              <a:rPr lang="ko-KR" altLang="en-US" sz="1600" b="1" dirty="0" smtClean="0">
                <a:solidFill>
                  <a:schemeClr val="tx1"/>
                </a:solidFill>
                <a:latin typeface="맑은 고딕" pitchFamily="50" charset="-127"/>
                <a:sym typeface="Wingdings" pitchFamily="2" charset="2"/>
              </a:rPr>
              <a:t>포괄일당 </a:t>
            </a:r>
            <a:r>
              <a:rPr lang="en-US" altLang="ko-KR" sz="1600" b="1" dirty="0" smtClean="0">
                <a:solidFill>
                  <a:schemeClr val="tx1"/>
                </a:solidFill>
                <a:latin typeface="맑은 고딕" pitchFamily="50" charset="-127"/>
                <a:sym typeface="Wingdings" pitchFamily="2" charset="2"/>
              </a:rPr>
              <a:t>x </a:t>
            </a:r>
            <a:r>
              <a:rPr lang="ko-KR" altLang="en-US" sz="1600" b="1" dirty="0" smtClean="0">
                <a:solidFill>
                  <a:schemeClr val="tx1"/>
                </a:solidFill>
                <a:latin typeface="맑은 고딕" pitchFamily="50" charset="-127"/>
                <a:sym typeface="Wingdings" pitchFamily="2" charset="2"/>
              </a:rPr>
              <a:t>공수</a:t>
            </a:r>
            <a:r>
              <a:rPr lang="en-US" altLang="ko-KR" sz="1600" b="1" dirty="0" smtClean="0">
                <a:solidFill>
                  <a:schemeClr val="tx1"/>
                </a:solidFill>
                <a:latin typeface="맑은 고딕" pitchFamily="50" charset="-127"/>
                <a:sym typeface="Wingdings" pitchFamily="2" charset="2"/>
              </a:rPr>
              <a:t>. 1</a:t>
            </a:r>
            <a:r>
              <a:rPr lang="ko-KR" altLang="en-US" sz="1600" b="1" dirty="0" smtClean="0">
                <a:solidFill>
                  <a:schemeClr val="tx1"/>
                </a:solidFill>
                <a:latin typeface="맑은 고딕" pitchFamily="50" charset="-127"/>
                <a:sym typeface="Wingdings" pitchFamily="2" charset="2"/>
              </a:rPr>
              <a:t>주 </a:t>
            </a:r>
            <a:r>
              <a:rPr lang="en-US" altLang="ko-KR" sz="1600" b="1" dirty="0" smtClean="0">
                <a:solidFill>
                  <a:schemeClr val="tx1"/>
                </a:solidFill>
                <a:latin typeface="맑은 고딕" pitchFamily="50" charset="-127"/>
                <a:sym typeface="Wingdings" pitchFamily="2" charset="2"/>
              </a:rPr>
              <a:t>7</a:t>
            </a:r>
            <a:r>
              <a:rPr lang="ko-KR" altLang="en-US" sz="1600" b="1" dirty="0" smtClean="0">
                <a:solidFill>
                  <a:schemeClr val="tx1"/>
                </a:solidFill>
                <a:latin typeface="맑은 고딕" pitchFamily="50" charset="-127"/>
                <a:sym typeface="Wingdings" pitchFamily="2" charset="2"/>
              </a:rPr>
              <a:t>공수 </a:t>
            </a:r>
            <a:r>
              <a:rPr lang="ko-KR" altLang="en-US" sz="1600" b="1" dirty="0" smtClean="0">
                <a:solidFill>
                  <a:schemeClr val="tx1"/>
                </a:solidFill>
                <a:latin typeface="맑은 고딕" pitchFamily="50" charset="-127"/>
                <a:sym typeface="Wingdings" pitchFamily="2" charset="2"/>
              </a:rPr>
              <a:t>이하로 제한</a:t>
            </a:r>
            <a:r>
              <a:rPr lang="en-US" altLang="ko-KR" sz="1600" b="1" dirty="0" smtClean="0">
                <a:solidFill>
                  <a:schemeClr val="tx1"/>
                </a:solidFill>
                <a:latin typeface="맑은 고딕" pitchFamily="50" charset="-127"/>
                <a:sym typeface="Wingdings" pitchFamily="2" charset="2"/>
              </a:rPr>
              <a:t>)  </a:t>
            </a:r>
            <a:r>
              <a:rPr lang="ko-KR" altLang="en-US" sz="1600" b="1" dirty="0" smtClean="0">
                <a:solidFill>
                  <a:schemeClr val="tx1"/>
                </a:solidFill>
                <a:latin typeface="맑은 고딕" pitchFamily="50" charset="-127"/>
                <a:sym typeface="Wingdings" pitchFamily="2" charset="2"/>
              </a:rPr>
              <a:t>근로시간단축이 적용되지 않은 업체로 이동</a:t>
            </a:r>
            <a:r>
              <a:rPr lang="en-US" altLang="ko-KR" sz="1600" b="1" dirty="0" smtClean="0">
                <a:solidFill>
                  <a:schemeClr val="tx1"/>
                </a:solidFill>
                <a:latin typeface="맑은 고딕" pitchFamily="50" charset="-127"/>
                <a:sym typeface="Wingdings" pitchFamily="2" charset="2"/>
              </a:rPr>
              <a:t>. </a:t>
            </a:r>
          </a:p>
          <a:p>
            <a:r>
              <a:rPr lang="ko-KR" altLang="en-US" sz="1600" b="1" dirty="0" smtClean="0">
                <a:solidFill>
                  <a:schemeClr val="tx1"/>
                </a:solidFill>
                <a:latin typeface="맑은 고딕" pitchFamily="50" charset="-127"/>
                <a:sym typeface="Wingdings" pitchFamily="2" charset="2"/>
              </a:rPr>
              <a:t>인력공급상이 애로 발생 </a:t>
            </a:r>
            <a:r>
              <a:rPr lang="en-US" altLang="ko-KR" sz="1600" b="1" dirty="0" smtClean="0">
                <a:solidFill>
                  <a:schemeClr val="tx1"/>
                </a:solidFill>
                <a:latin typeface="맑은 고딕" pitchFamily="50" charset="-127"/>
                <a:sym typeface="Wingdings" pitchFamily="2" charset="2"/>
              </a:rPr>
              <a:t> </a:t>
            </a:r>
            <a:r>
              <a:rPr lang="ko-KR" altLang="en-US" sz="1600" b="1" dirty="0" smtClean="0">
                <a:solidFill>
                  <a:schemeClr val="tx1"/>
                </a:solidFill>
                <a:latin typeface="맑은 고딕" pitchFamily="50" charset="-127"/>
                <a:sym typeface="Wingdings" pitchFamily="2" charset="2"/>
              </a:rPr>
              <a:t>노동계 </a:t>
            </a:r>
            <a:r>
              <a:rPr lang="en-US" altLang="ko-KR" sz="1600" b="1" dirty="0" smtClean="0">
                <a:solidFill>
                  <a:schemeClr val="tx1"/>
                </a:solidFill>
                <a:latin typeface="맑은 고딕" pitchFamily="50" charset="-127"/>
                <a:sym typeface="Wingdings" pitchFamily="2" charset="2"/>
              </a:rPr>
              <a:t>2018.7.12 </a:t>
            </a:r>
            <a:r>
              <a:rPr lang="ko-KR" altLang="en-US" sz="1600" b="1" dirty="0" err="1" smtClean="0">
                <a:solidFill>
                  <a:schemeClr val="tx1"/>
                </a:solidFill>
                <a:latin typeface="맑은 고딕" pitchFamily="50" charset="-127"/>
                <a:sym typeface="Wingdings" pitchFamily="2" charset="2"/>
              </a:rPr>
              <a:t>총파업때</a:t>
            </a:r>
            <a:r>
              <a:rPr lang="ko-KR" altLang="en-US" sz="1600" b="1" dirty="0" smtClean="0">
                <a:solidFill>
                  <a:schemeClr val="tx1"/>
                </a:solidFill>
                <a:latin typeface="맑은 고딕" pitchFamily="50" charset="-127"/>
                <a:sym typeface="Wingdings" pitchFamily="2" charset="2"/>
              </a:rPr>
              <a:t> 포괄임금 </a:t>
            </a:r>
            <a:r>
              <a:rPr lang="ko-KR" altLang="en-US" sz="1600" b="1" dirty="0" err="1" smtClean="0">
                <a:solidFill>
                  <a:schemeClr val="tx1"/>
                </a:solidFill>
                <a:latin typeface="맑은 고딕" pitchFamily="50" charset="-127"/>
                <a:sym typeface="Wingdings" pitchFamily="2" charset="2"/>
              </a:rPr>
              <a:t>역산제</a:t>
            </a:r>
            <a:r>
              <a:rPr lang="ko-KR" altLang="en-US" sz="1600" b="1" dirty="0" smtClean="0">
                <a:solidFill>
                  <a:schemeClr val="tx1"/>
                </a:solidFill>
                <a:latin typeface="맑은 고딕" pitchFamily="50" charset="-127"/>
                <a:sym typeface="Wingdings" pitchFamily="2" charset="2"/>
              </a:rPr>
              <a:t> 폐지 </a:t>
            </a:r>
            <a:r>
              <a:rPr lang="ko-KR" altLang="en-US" sz="1600" b="1" dirty="0" smtClean="0">
                <a:solidFill>
                  <a:schemeClr val="tx1"/>
                </a:solidFill>
                <a:latin typeface="맑은 고딕" pitchFamily="50" charset="-127"/>
                <a:sym typeface="Wingdings" pitchFamily="2" charset="2"/>
              </a:rPr>
              <a:t>이슈 </a:t>
            </a:r>
            <a:r>
              <a:rPr lang="ko-KR" altLang="en-US" sz="1600" b="1" dirty="0" smtClean="0">
                <a:solidFill>
                  <a:schemeClr val="tx1"/>
                </a:solidFill>
                <a:latin typeface="맑은 고딕" pitchFamily="50" charset="-127"/>
                <a:sym typeface="Wingdings" pitchFamily="2" charset="2"/>
              </a:rPr>
              <a:t>제기</a:t>
            </a:r>
            <a:r>
              <a:rPr lang="en-US" altLang="ko-KR" sz="1600" b="1" dirty="0" smtClean="0">
                <a:solidFill>
                  <a:schemeClr val="tx1"/>
                </a:solidFill>
                <a:latin typeface="맑은 고딕" pitchFamily="50" charset="-127"/>
                <a:sym typeface="Wingdings" pitchFamily="2" charset="2"/>
              </a:rPr>
              <a:t> </a:t>
            </a:r>
            <a:endParaRPr lang="en-US" altLang="ko-KR" sz="1600" b="1" dirty="0">
              <a:solidFill>
                <a:schemeClr val="tx1"/>
              </a:solidFill>
              <a:latin typeface="맑은 고딕" pitchFamily="50" charset="-127"/>
            </a:endParaRPr>
          </a:p>
        </p:txBody>
      </p:sp>
      <p:sp>
        <p:nvSpPr>
          <p:cNvPr id="15" name="양쪽 모서리가 둥근 사각형 14"/>
          <p:cNvSpPr/>
          <p:nvPr/>
        </p:nvSpPr>
        <p:spPr>
          <a:xfrm>
            <a:off x="285720" y="2214554"/>
            <a:ext cx="4714908" cy="302892"/>
          </a:xfrm>
          <a:prstGeom prst="round2SameRect">
            <a:avLst>
              <a:gd name="adj1" fmla="val 37475"/>
              <a:gd name="adj2" fmla="val 0"/>
            </a:avLst>
          </a:prstGeom>
          <a:solidFill>
            <a:srgbClr val="15519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ko-KR" altLang="en-US" sz="1600" b="1" dirty="0" smtClean="0">
                <a:solidFill>
                  <a:schemeClr val="bg1"/>
                </a:solidFill>
                <a:latin typeface="+mj-ea"/>
                <a:ea typeface="+mj-ea"/>
              </a:rPr>
              <a:t>근로시간 </a:t>
            </a:r>
            <a:r>
              <a:rPr lang="ko-KR" altLang="en-US" sz="1600" b="1" dirty="0" err="1" smtClean="0">
                <a:solidFill>
                  <a:schemeClr val="bg1"/>
                </a:solidFill>
                <a:latin typeface="+mj-ea"/>
                <a:ea typeface="+mj-ea"/>
              </a:rPr>
              <a:t>단축시</a:t>
            </a:r>
            <a:r>
              <a:rPr lang="ko-KR" altLang="en-US" sz="1600" b="1" dirty="0" smtClean="0">
                <a:solidFill>
                  <a:schemeClr val="bg1"/>
                </a:solidFill>
                <a:latin typeface="+mj-ea"/>
                <a:ea typeface="+mj-ea"/>
              </a:rPr>
              <a:t> 일용근로자 공수제한 </a:t>
            </a:r>
            <a:r>
              <a:rPr lang="ko-KR" altLang="en-US" sz="1600" b="1" dirty="0" smtClean="0">
                <a:solidFill>
                  <a:schemeClr val="bg1"/>
                </a:solidFill>
                <a:latin typeface="+mj-ea"/>
                <a:ea typeface="+mj-ea"/>
              </a:rPr>
              <a:t>적용</a:t>
            </a:r>
            <a:endParaRPr lang="ko-KR" altLang="en-US" sz="1600" b="1" dirty="0">
              <a:solidFill>
                <a:schemeClr val="bg1"/>
              </a:solidFill>
              <a:latin typeface="+mj-ea"/>
              <a:ea typeface="+mj-ea"/>
            </a:endParaRPr>
          </a:p>
        </p:txBody>
      </p:sp>
      <p:sp>
        <p:nvSpPr>
          <p:cNvPr id="17" name="모서리가 둥근 직사각형 16"/>
          <p:cNvSpPr/>
          <p:nvPr/>
        </p:nvSpPr>
        <p:spPr>
          <a:xfrm>
            <a:off x="285720" y="4286256"/>
            <a:ext cx="8501122" cy="857256"/>
          </a:xfrm>
          <a:prstGeom prst="roundRect">
            <a:avLst>
              <a:gd name="adj" fmla="val 10589"/>
            </a:avLst>
          </a:prstGeom>
          <a:solidFill>
            <a:schemeClr val="bg1"/>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o-KR" altLang="en-US" sz="1600" b="1" dirty="0" err="1" smtClean="0">
                <a:solidFill>
                  <a:schemeClr val="tx1"/>
                </a:solidFill>
                <a:latin typeface="맑은 고딕" pitchFamily="50" charset="-127"/>
              </a:rPr>
              <a:t>국토부</a:t>
            </a:r>
            <a:r>
              <a:rPr lang="ko-KR" altLang="en-US" sz="1600" b="1" dirty="0" smtClean="0">
                <a:solidFill>
                  <a:schemeClr val="tx1"/>
                </a:solidFill>
                <a:latin typeface="맑은 고딕" pitchFamily="50" charset="-127"/>
              </a:rPr>
              <a:t> </a:t>
            </a:r>
            <a:r>
              <a:rPr lang="en-US" altLang="ko-KR" sz="1600" b="1" dirty="0" smtClean="0">
                <a:solidFill>
                  <a:schemeClr val="tx1"/>
                </a:solidFill>
                <a:latin typeface="맑은 고딕" pitchFamily="50" charset="-127"/>
              </a:rPr>
              <a:t>2018.9</a:t>
            </a:r>
            <a:r>
              <a:rPr lang="ko-KR" altLang="en-US" sz="1600" b="1" dirty="0" smtClean="0">
                <a:solidFill>
                  <a:schemeClr val="tx1"/>
                </a:solidFill>
                <a:latin typeface="맑은 고딕" pitchFamily="50" charset="-127"/>
              </a:rPr>
              <a:t>월 </a:t>
            </a:r>
            <a:r>
              <a:rPr lang="ko-KR" altLang="en-US" sz="1600" b="1" dirty="0" err="1" smtClean="0">
                <a:solidFill>
                  <a:schemeClr val="tx1"/>
                </a:solidFill>
                <a:latin typeface="맑은 고딕" pitchFamily="50" charset="-127"/>
              </a:rPr>
              <a:t>부터</a:t>
            </a:r>
            <a:r>
              <a:rPr lang="ko-KR" altLang="en-US" sz="1600" b="1" dirty="0" smtClean="0">
                <a:solidFill>
                  <a:schemeClr val="tx1"/>
                </a:solidFill>
                <a:latin typeface="맑은 고딕" pitchFamily="50" charset="-127"/>
              </a:rPr>
              <a:t> 시범도입</a:t>
            </a:r>
            <a:r>
              <a:rPr lang="en-US" altLang="ko-KR" sz="1600" b="1" dirty="0" smtClean="0">
                <a:solidFill>
                  <a:schemeClr val="tx1"/>
                </a:solidFill>
                <a:latin typeface="맑은 고딕" pitchFamily="50" charset="-127"/>
              </a:rPr>
              <a:t>. 2018</a:t>
            </a:r>
            <a:r>
              <a:rPr lang="ko-KR" altLang="en-US" sz="1600" b="1" dirty="0" smtClean="0">
                <a:solidFill>
                  <a:schemeClr val="tx1"/>
                </a:solidFill>
                <a:latin typeface="맑은 고딕" pitchFamily="50" charset="-127"/>
              </a:rPr>
              <a:t>년 상반기 모든 공공공사에 확대될 계획</a:t>
            </a:r>
            <a:endParaRPr lang="en-US" altLang="ko-KR" sz="1600" b="1" dirty="0" smtClean="0">
              <a:solidFill>
                <a:schemeClr val="tx1"/>
              </a:solidFill>
              <a:latin typeface="맑은 고딕" pitchFamily="50" charset="-127"/>
            </a:endParaRPr>
          </a:p>
          <a:p>
            <a:r>
              <a:rPr lang="ko-KR" altLang="en-US" sz="1600" b="1" dirty="0" smtClean="0">
                <a:solidFill>
                  <a:schemeClr val="tx1"/>
                </a:solidFill>
                <a:latin typeface="맑은 고딕" pitchFamily="50" charset="-127"/>
              </a:rPr>
              <a:t>적정공기반영 및 적정공사비 지급을 위한 개선방안 마련</a:t>
            </a:r>
            <a:r>
              <a:rPr lang="en-US" altLang="ko-KR" sz="1600" b="1" dirty="0" smtClean="0">
                <a:solidFill>
                  <a:schemeClr val="tx1"/>
                </a:solidFill>
                <a:latin typeface="맑은 고딕" pitchFamily="50" charset="-127"/>
              </a:rPr>
              <a:t>/ </a:t>
            </a:r>
            <a:r>
              <a:rPr lang="ko-KR" altLang="en-US" sz="1600" b="1" dirty="0" smtClean="0">
                <a:solidFill>
                  <a:schemeClr val="tx1"/>
                </a:solidFill>
                <a:latin typeface="맑은 고딕" pitchFamily="50" charset="-127"/>
              </a:rPr>
              <a:t>재해복구 </a:t>
            </a:r>
            <a:r>
              <a:rPr lang="ko-KR" altLang="en-US" sz="1600" b="1" dirty="0" err="1" smtClean="0">
                <a:solidFill>
                  <a:schemeClr val="tx1"/>
                </a:solidFill>
                <a:latin typeface="맑은 고딕" pitchFamily="50" charset="-127"/>
              </a:rPr>
              <a:t>우천등</a:t>
            </a:r>
            <a:r>
              <a:rPr lang="ko-KR" altLang="en-US" sz="1600" b="1" dirty="0" smtClean="0">
                <a:solidFill>
                  <a:schemeClr val="tx1"/>
                </a:solidFill>
                <a:latin typeface="맑은 고딕" pitchFamily="50" charset="-127"/>
              </a:rPr>
              <a:t> 불가피한 경우 </a:t>
            </a:r>
            <a:r>
              <a:rPr lang="ko-KR" altLang="en-US" sz="1600" b="1" dirty="0" err="1" smtClean="0">
                <a:solidFill>
                  <a:schemeClr val="tx1"/>
                </a:solidFill>
                <a:latin typeface="맑은 고딕" pitchFamily="50" charset="-127"/>
              </a:rPr>
              <a:t>발주처의</a:t>
            </a:r>
            <a:r>
              <a:rPr lang="ko-KR" altLang="en-US" sz="1600" b="1" dirty="0" smtClean="0">
                <a:solidFill>
                  <a:schemeClr val="tx1"/>
                </a:solidFill>
                <a:latin typeface="맑은 고딕" pitchFamily="50" charset="-127"/>
              </a:rPr>
              <a:t> </a:t>
            </a:r>
            <a:r>
              <a:rPr lang="ko-KR" altLang="en-US" sz="1600" b="1" dirty="0" err="1" smtClean="0">
                <a:solidFill>
                  <a:schemeClr val="tx1"/>
                </a:solidFill>
                <a:latin typeface="맑은 고딕" pitchFamily="50" charset="-127"/>
              </a:rPr>
              <a:t>사전승인후</a:t>
            </a:r>
            <a:r>
              <a:rPr lang="ko-KR" altLang="en-US" sz="1600" b="1" dirty="0" smtClean="0">
                <a:solidFill>
                  <a:schemeClr val="tx1"/>
                </a:solidFill>
                <a:latin typeface="맑은 고딕" pitchFamily="50" charset="-127"/>
              </a:rPr>
              <a:t> 공사를 허용할 예정</a:t>
            </a:r>
            <a:r>
              <a:rPr lang="en-US" altLang="ko-KR" sz="1100" b="1" dirty="0" smtClean="0">
                <a:solidFill>
                  <a:schemeClr val="tx1"/>
                </a:solidFill>
                <a:latin typeface="맑은 고딕" pitchFamily="50" charset="-127"/>
              </a:rPr>
              <a:t>(*7.13 </a:t>
            </a:r>
            <a:r>
              <a:rPr lang="ko-KR" altLang="en-US" sz="1100" b="1" dirty="0" err="1" smtClean="0">
                <a:solidFill>
                  <a:schemeClr val="tx1"/>
                </a:solidFill>
                <a:latin typeface="맑은 고딕" pitchFamily="50" charset="-127"/>
              </a:rPr>
              <a:t>조선비즈등</a:t>
            </a:r>
            <a:r>
              <a:rPr lang="ko-KR" altLang="en-US" sz="1100" b="1" dirty="0" smtClean="0">
                <a:solidFill>
                  <a:schemeClr val="tx1"/>
                </a:solidFill>
                <a:latin typeface="맑은 고딕" pitchFamily="50" charset="-127"/>
              </a:rPr>
              <a:t> 보도자료 인용</a:t>
            </a:r>
            <a:r>
              <a:rPr lang="en-US" altLang="ko-KR" sz="1100" b="1" dirty="0" smtClean="0">
                <a:solidFill>
                  <a:schemeClr val="tx1"/>
                </a:solidFill>
                <a:latin typeface="맑은 고딕" pitchFamily="50" charset="-127"/>
              </a:rPr>
              <a:t>)</a:t>
            </a:r>
            <a:endParaRPr lang="en-US" altLang="ko-KR" sz="1400" b="1" dirty="0">
              <a:solidFill>
                <a:schemeClr val="tx1"/>
              </a:solidFill>
              <a:latin typeface="맑은 고딕" pitchFamily="50" charset="-127"/>
            </a:endParaRPr>
          </a:p>
        </p:txBody>
      </p:sp>
      <p:sp>
        <p:nvSpPr>
          <p:cNvPr id="18" name="양쪽 모서리가 둥근 사각형 17"/>
          <p:cNvSpPr/>
          <p:nvPr/>
        </p:nvSpPr>
        <p:spPr>
          <a:xfrm>
            <a:off x="285720" y="4000504"/>
            <a:ext cx="3643338" cy="302892"/>
          </a:xfrm>
          <a:prstGeom prst="round2SameRect">
            <a:avLst>
              <a:gd name="adj1" fmla="val 37475"/>
              <a:gd name="adj2" fmla="val 0"/>
            </a:avLst>
          </a:prstGeom>
          <a:solidFill>
            <a:srgbClr val="15519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ko-KR" altLang="en-US" sz="1600" b="1" dirty="0" err="1" smtClean="0">
                <a:solidFill>
                  <a:schemeClr val="bg1"/>
                </a:solidFill>
                <a:latin typeface="+mj-ea"/>
                <a:ea typeface="+mj-ea"/>
              </a:rPr>
              <a:t>국토부</a:t>
            </a:r>
            <a:r>
              <a:rPr lang="ko-KR" altLang="en-US" sz="1600" b="1" dirty="0" smtClean="0">
                <a:solidFill>
                  <a:schemeClr val="bg1"/>
                </a:solidFill>
                <a:latin typeface="+mj-ea"/>
                <a:ea typeface="+mj-ea"/>
              </a:rPr>
              <a:t> 공공공사 </a:t>
            </a:r>
            <a:r>
              <a:rPr lang="ko-KR" altLang="en-US" sz="1600" b="1" dirty="0" err="1" smtClean="0">
                <a:solidFill>
                  <a:schemeClr val="bg1"/>
                </a:solidFill>
                <a:latin typeface="+mj-ea"/>
                <a:ea typeface="+mj-ea"/>
              </a:rPr>
              <a:t>일요휴무제</a:t>
            </a:r>
            <a:r>
              <a:rPr lang="ko-KR" altLang="en-US" sz="1600" b="1" dirty="0" smtClean="0">
                <a:solidFill>
                  <a:schemeClr val="bg1"/>
                </a:solidFill>
                <a:latin typeface="+mj-ea"/>
                <a:ea typeface="+mj-ea"/>
              </a:rPr>
              <a:t> 도입</a:t>
            </a:r>
            <a:endParaRPr lang="ko-KR" altLang="en-US" sz="1600" b="1" dirty="0">
              <a:solidFill>
                <a:schemeClr val="bg1"/>
              </a:solidFill>
              <a:latin typeface="+mj-ea"/>
              <a:ea typeface="+mj-ea"/>
            </a:endParaRPr>
          </a:p>
        </p:txBody>
      </p:sp>
      <p:sp>
        <p:nvSpPr>
          <p:cNvPr id="16" name="직사각형 15"/>
          <p:cNvSpPr/>
          <p:nvPr/>
        </p:nvSpPr>
        <p:spPr>
          <a:xfrm>
            <a:off x="357158" y="5357826"/>
            <a:ext cx="8572560" cy="1231106"/>
          </a:xfrm>
          <a:prstGeom prst="rect">
            <a:avLst/>
          </a:prstGeom>
        </p:spPr>
        <p:txBody>
          <a:bodyPr wrap="square">
            <a:spAutoFit/>
          </a:bodyPr>
          <a:lstStyle/>
          <a:p>
            <a:pPr>
              <a:buFont typeface="Wingdings" pitchFamily="2" charset="2"/>
              <a:buChar char="Ø"/>
            </a:pPr>
            <a:r>
              <a:rPr lang="ko-KR" altLang="en-US" dirty="0" smtClean="0"/>
              <a:t>‘화이트칼라 </a:t>
            </a:r>
            <a:r>
              <a:rPr lang="ko-KR" altLang="en-US" dirty="0" err="1" smtClean="0"/>
              <a:t>이그젬프션</a:t>
            </a:r>
            <a:r>
              <a:rPr lang="en-US" altLang="ko-KR" dirty="0" smtClean="0"/>
              <a:t>(exemption</a:t>
            </a:r>
            <a:r>
              <a:rPr lang="en-US" altLang="ko-KR" dirty="0" smtClean="0"/>
              <a:t>) </a:t>
            </a:r>
            <a:r>
              <a:rPr lang="ko-KR" altLang="en-US" sz="1400" dirty="0" smtClean="0"/>
              <a:t>고액연봉 화이트칼라는 아무리 장시간 근무해도 </a:t>
            </a:r>
            <a:endParaRPr lang="en-US" altLang="ko-KR" sz="1400" dirty="0" smtClean="0"/>
          </a:p>
          <a:p>
            <a:r>
              <a:rPr lang="en-US" altLang="ko-KR" sz="1400" dirty="0" smtClean="0"/>
              <a:t> </a:t>
            </a:r>
            <a:r>
              <a:rPr lang="en-US" altLang="ko-KR" sz="1400" dirty="0" smtClean="0"/>
              <a:t>  </a:t>
            </a:r>
            <a:r>
              <a:rPr lang="ko-KR" altLang="en-US" sz="1400" dirty="0" smtClean="0"/>
              <a:t>초과근무 수당을 </a:t>
            </a:r>
            <a:r>
              <a:rPr lang="ko-KR" altLang="en-US" sz="1400" dirty="0" smtClean="0"/>
              <a:t>받지 못하게 하는</a:t>
            </a:r>
            <a:r>
              <a:rPr lang="en-US" altLang="ko-KR" sz="1400" dirty="0" smtClean="0"/>
              <a:t> </a:t>
            </a:r>
            <a:r>
              <a:rPr lang="ko-KR" altLang="en-US" sz="1400" dirty="0" smtClean="0"/>
              <a:t>제도</a:t>
            </a:r>
            <a:r>
              <a:rPr lang="en-US" altLang="ko-KR" sz="1400" dirty="0" smtClean="0"/>
              <a:t>. </a:t>
            </a:r>
            <a:r>
              <a:rPr lang="ko-KR" altLang="en-US" sz="1400" dirty="0" smtClean="0"/>
              <a:t>미국 </a:t>
            </a:r>
            <a:r>
              <a:rPr lang="en-US" altLang="ko-KR" sz="1400" dirty="0" smtClean="0"/>
              <a:t>5</a:t>
            </a:r>
            <a:r>
              <a:rPr lang="ko-KR" altLang="en-US" sz="1400" dirty="0" err="1" smtClean="0"/>
              <a:t>천만원이상</a:t>
            </a:r>
            <a:r>
              <a:rPr lang="en-US" altLang="ko-KR" sz="1400" dirty="0" smtClean="0"/>
              <a:t>, </a:t>
            </a:r>
            <a:r>
              <a:rPr lang="ko-KR" altLang="en-US" sz="1400" dirty="0" smtClean="0"/>
              <a:t>일본 </a:t>
            </a:r>
            <a:r>
              <a:rPr lang="en-US" altLang="ko-KR" sz="1400" dirty="0" smtClean="0"/>
              <a:t>9,957</a:t>
            </a:r>
            <a:r>
              <a:rPr lang="ko-KR" altLang="en-US" sz="1400" dirty="0" smtClean="0"/>
              <a:t>만원이상 </a:t>
            </a:r>
            <a:endParaRPr lang="en-US" altLang="ko-KR" sz="1400" dirty="0" smtClean="0"/>
          </a:p>
          <a:p>
            <a:endParaRPr lang="en-US" altLang="ko-KR" sz="1400" dirty="0" smtClean="0"/>
          </a:p>
          <a:p>
            <a:pPr>
              <a:buFont typeface="Wingdings" pitchFamily="2" charset="2"/>
              <a:buChar char="Ø"/>
            </a:pPr>
            <a:r>
              <a:rPr lang="en-US" altLang="ko-KR" sz="1400" dirty="0" smtClean="0"/>
              <a:t>    </a:t>
            </a:r>
            <a:r>
              <a:rPr lang="ko-KR" altLang="en-US" sz="1400" b="1" dirty="0" smtClean="0"/>
              <a:t>일본 주</a:t>
            </a:r>
            <a:r>
              <a:rPr lang="en-US" altLang="ko-KR" sz="1400" b="1" dirty="0" smtClean="0"/>
              <a:t>5</a:t>
            </a:r>
            <a:r>
              <a:rPr lang="ko-KR" altLang="en-US" sz="1400" b="1" dirty="0" smtClean="0"/>
              <a:t>일제 적용으로 현장 일용근로자들의 임금이 줄어들 것으로 우려 </a:t>
            </a:r>
            <a:r>
              <a:rPr lang="ko-KR" altLang="en-US" sz="1400" b="1" dirty="0" err="1" smtClean="0"/>
              <a:t>현장노무비</a:t>
            </a:r>
            <a:r>
              <a:rPr lang="ko-KR" altLang="en-US" sz="1400" b="1" dirty="0" smtClean="0"/>
              <a:t> 및 관리비 </a:t>
            </a:r>
            <a:endParaRPr lang="en-US" altLang="ko-KR" sz="1400" b="1" dirty="0" smtClean="0"/>
          </a:p>
          <a:p>
            <a:r>
              <a:rPr lang="en-US" altLang="ko-KR" sz="1400" b="1" dirty="0" smtClean="0"/>
              <a:t> </a:t>
            </a:r>
            <a:r>
              <a:rPr lang="en-US" altLang="ko-KR" sz="1400" b="1" dirty="0" smtClean="0"/>
              <a:t>      </a:t>
            </a:r>
            <a:r>
              <a:rPr lang="ko-KR" altLang="en-US" sz="1400" b="1" dirty="0" smtClean="0"/>
              <a:t>각각</a:t>
            </a:r>
            <a:r>
              <a:rPr lang="en-US" altLang="ko-KR" sz="1400" b="1" dirty="0" smtClean="0"/>
              <a:t>5%, </a:t>
            </a:r>
            <a:r>
              <a:rPr lang="ko-KR" altLang="en-US" sz="1400" b="1" dirty="0" smtClean="0"/>
              <a:t>현장 기계사용료 </a:t>
            </a:r>
            <a:r>
              <a:rPr lang="en-US" altLang="ko-KR" sz="1400" b="1" dirty="0" smtClean="0"/>
              <a:t>4% </a:t>
            </a:r>
            <a:r>
              <a:rPr lang="ko-KR" altLang="en-US" sz="1400" b="1" dirty="0" smtClean="0"/>
              <a:t>추가 지급하도록 함</a:t>
            </a:r>
            <a:r>
              <a:rPr lang="en-US" altLang="ko-KR" sz="1400" b="1" dirty="0" smtClean="0"/>
              <a:t>(</a:t>
            </a:r>
            <a:r>
              <a:rPr lang="ko-KR" altLang="en-US" sz="1400" b="1" dirty="0" err="1" smtClean="0"/>
              <a:t>동아일보</a:t>
            </a:r>
            <a:r>
              <a:rPr lang="en-US" altLang="ko-KR" sz="1400" b="1" dirty="0" smtClean="0"/>
              <a:t>, 2018.6.28, </a:t>
            </a:r>
            <a:r>
              <a:rPr lang="ko-KR" altLang="en-US" sz="1400" b="1" dirty="0" smtClean="0"/>
              <a:t>한승헌원장 인용</a:t>
            </a:r>
            <a:r>
              <a:rPr lang="en-US" altLang="ko-KR" sz="1400" b="1" dirty="0" smtClean="0"/>
              <a:t>)</a:t>
            </a:r>
            <a:endParaRPr lang="ko-KR" altLang="en-US" sz="2000" b="1" dirty="0"/>
          </a:p>
        </p:txBody>
      </p:sp>
    </p:spTree>
    <p:extLst>
      <p:ext uri="{BB962C8B-B14F-4D97-AF65-F5344CB8AC3E}">
        <p14:creationId xmlns="" xmlns:p14="http://schemas.microsoft.com/office/powerpoint/2010/main" val="8510446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슬라이드 번호 개체 틀 2"/>
          <p:cNvSpPr>
            <a:spLocks noGrp="1"/>
          </p:cNvSpPr>
          <p:nvPr>
            <p:ph type="sldNum" sz="quarter" idx="12"/>
          </p:nvPr>
        </p:nvSpPr>
        <p:spPr/>
        <p:txBody>
          <a:bodyPr/>
          <a:lstStyle/>
          <a:p>
            <a:fld id="{283A255D-F654-4A41-8E2A-38BC112BBE6D}" type="slidenum">
              <a:rPr lang="en-US" altLang="ko-KR" smtClean="0"/>
              <a:pPr/>
              <a:t>11</a:t>
            </a:fld>
            <a:endParaRPr lang="en-US" altLang="ko-KR"/>
          </a:p>
        </p:txBody>
      </p:sp>
      <p:pic>
        <p:nvPicPr>
          <p:cNvPr id="159746" name="Picture 2"/>
          <p:cNvPicPr>
            <a:picLocks noChangeAspect="1" noChangeArrowheads="1"/>
          </p:cNvPicPr>
          <p:nvPr/>
        </p:nvPicPr>
        <p:blipFill>
          <a:blip r:embed="rId2"/>
          <a:srcRect/>
          <a:stretch>
            <a:fillRect/>
          </a:stretch>
        </p:blipFill>
        <p:spPr bwMode="auto">
          <a:xfrm>
            <a:off x="357158" y="2714620"/>
            <a:ext cx="8429684" cy="3714776"/>
          </a:xfrm>
          <a:prstGeom prst="rect">
            <a:avLst/>
          </a:prstGeom>
          <a:noFill/>
          <a:ln w="9525">
            <a:solidFill>
              <a:schemeClr val="tx1">
                <a:lumMod val="50000"/>
                <a:lumOff val="50000"/>
              </a:schemeClr>
            </a:solidFill>
            <a:miter lim="800000"/>
            <a:headEnd/>
            <a:tailEnd/>
          </a:ln>
          <a:effectLst/>
        </p:spPr>
      </p:pic>
      <p:sp>
        <p:nvSpPr>
          <p:cNvPr id="5" name="모서리가 둥근 직사각형 4"/>
          <p:cNvSpPr/>
          <p:nvPr/>
        </p:nvSpPr>
        <p:spPr>
          <a:xfrm>
            <a:off x="285720" y="1142984"/>
            <a:ext cx="8572560" cy="1500198"/>
          </a:xfrm>
          <a:prstGeom prst="roundRect">
            <a:avLst>
              <a:gd name="adj" fmla="val 10589"/>
            </a:avLst>
          </a:prstGeom>
          <a:solidFill>
            <a:schemeClr val="bg1"/>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ko-KR" sz="1200" b="1" dirty="0" smtClean="0">
              <a:solidFill>
                <a:schemeClr val="tx1"/>
              </a:solidFill>
            </a:endParaRPr>
          </a:p>
          <a:p>
            <a:r>
              <a:rPr lang="ko-KR" altLang="en-US" sz="1400" b="1" dirty="0" smtClean="0">
                <a:solidFill>
                  <a:schemeClr val="tx1"/>
                </a:solidFill>
              </a:rPr>
              <a:t>‘</a:t>
            </a:r>
            <a:r>
              <a:rPr lang="ko-KR" altLang="en-US" sz="1400" b="1" dirty="0" smtClean="0">
                <a:solidFill>
                  <a:srgbClr val="0000FF"/>
                </a:solidFill>
              </a:rPr>
              <a:t>일하는 방법 개혁</a:t>
            </a:r>
            <a:r>
              <a:rPr lang="ko-KR" altLang="en-US" sz="1400" b="1" dirty="0" smtClean="0">
                <a:solidFill>
                  <a:schemeClr val="tx1"/>
                </a:solidFill>
              </a:rPr>
              <a:t>’ 법률안 </a:t>
            </a:r>
            <a:r>
              <a:rPr lang="en-US" altLang="ko-KR" sz="1400" b="1" dirty="0" smtClean="0">
                <a:solidFill>
                  <a:schemeClr val="tx1"/>
                </a:solidFill>
              </a:rPr>
              <a:t>4</a:t>
            </a:r>
            <a:r>
              <a:rPr lang="ko-KR" altLang="en-US" sz="1400" b="1" dirty="0" smtClean="0">
                <a:solidFill>
                  <a:schemeClr val="tx1"/>
                </a:solidFill>
              </a:rPr>
              <a:t>년 </a:t>
            </a:r>
            <a:r>
              <a:rPr lang="ko-KR" altLang="en-US" sz="1400" b="1" dirty="0" err="1" smtClean="0">
                <a:solidFill>
                  <a:schemeClr val="tx1"/>
                </a:solidFill>
              </a:rPr>
              <a:t>논의끝에</a:t>
            </a:r>
            <a:r>
              <a:rPr lang="ko-KR" altLang="en-US" sz="1400" b="1" dirty="0" smtClean="0">
                <a:solidFill>
                  <a:schemeClr val="tx1"/>
                </a:solidFill>
              </a:rPr>
              <a:t> </a:t>
            </a:r>
            <a:r>
              <a:rPr lang="en-US" altLang="ko-KR" sz="1400" b="1" dirty="0" smtClean="0">
                <a:solidFill>
                  <a:schemeClr val="tx1"/>
                </a:solidFill>
              </a:rPr>
              <a:t>2018.6.29 </a:t>
            </a:r>
            <a:r>
              <a:rPr lang="ko-KR" altLang="en-US" sz="1400" b="1" dirty="0" smtClean="0">
                <a:solidFill>
                  <a:schemeClr val="tx1"/>
                </a:solidFill>
              </a:rPr>
              <a:t>통과</a:t>
            </a:r>
            <a:r>
              <a:rPr lang="en-US" altLang="ko-KR" sz="1400" b="1" dirty="0" smtClean="0">
                <a:solidFill>
                  <a:schemeClr val="tx1"/>
                </a:solidFill>
              </a:rPr>
              <a:t>. 2019.4</a:t>
            </a:r>
            <a:r>
              <a:rPr lang="ko-KR" altLang="en-US" sz="1400" b="1" dirty="0" smtClean="0">
                <a:solidFill>
                  <a:schemeClr val="tx1"/>
                </a:solidFill>
              </a:rPr>
              <a:t>시행</a:t>
            </a:r>
            <a:endParaRPr lang="en-US" altLang="ko-KR" sz="1400" b="1" dirty="0" smtClean="0">
              <a:solidFill>
                <a:schemeClr val="tx1"/>
              </a:solidFill>
            </a:endParaRPr>
          </a:p>
          <a:p>
            <a:pPr>
              <a:buFontTx/>
              <a:buChar char="-"/>
            </a:pPr>
            <a:r>
              <a:rPr lang="en-US" altLang="ko-KR" sz="1200" b="1" dirty="0" smtClean="0">
                <a:solidFill>
                  <a:schemeClr val="tx1"/>
                </a:solidFill>
              </a:rPr>
              <a:t>[</a:t>
            </a:r>
            <a:r>
              <a:rPr lang="ko-KR" altLang="en-US" sz="1200" b="1" dirty="0" smtClean="0">
                <a:solidFill>
                  <a:schemeClr val="tx1"/>
                </a:solidFill>
              </a:rPr>
              <a:t>원칙</a:t>
            </a:r>
            <a:r>
              <a:rPr lang="en-US" altLang="ko-KR" sz="1200" b="1" dirty="0" smtClean="0">
                <a:solidFill>
                  <a:schemeClr val="tx1"/>
                </a:solidFill>
              </a:rPr>
              <a:t>] </a:t>
            </a:r>
            <a:r>
              <a:rPr lang="ko-KR" altLang="en-US" sz="1200" b="1" dirty="0" smtClean="0">
                <a:solidFill>
                  <a:schemeClr val="tx1"/>
                </a:solidFill>
              </a:rPr>
              <a:t>초과노동시간을 월 </a:t>
            </a:r>
            <a:r>
              <a:rPr lang="en-US" altLang="ko-KR" sz="1200" b="1" dirty="0" smtClean="0">
                <a:solidFill>
                  <a:schemeClr val="tx1"/>
                </a:solidFill>
              </a:rPr>
              <a:t>45</a:t>
            </a:r>
            <a:r>
              <a:rPr lang="ko-KR" altLang="en-US" sz="1200" b="1" dirty="0" smtClean="0">
                <a:solidFill>
                  <a:schemeClr val="tx1"/>
                </a:solidFill>
              </a:rPr>
              <a:t>시간</a:t>
            </a:r>
            <a:r>
              <a:rPr lang="en-US" altLang="ko-KR" sz="1200" b="1" dirty="0" smtClean="0">
                <a:solidFill>
                  <a:schemeClr val="tx1"/>
                </a:solidFill>
              </a:rPr>
              <a:t>, </a:t>
            </a:r>
            <a:r>
              <a:rPr lang="ko-KR" altLang="en-US" sz="1200" b="1" dirty="0" smtClean="0">
                <a:solidFill>
                  <a:schemeClr val="tx1"/>
                </a:solidFill>
              </a:rPr>
              <a:t>연간 </a:t>
            </a:r>
            <a:r>
              <a:rPr lang="en-US" altLang="ko-KR" sz="1200" b="1" dirty="0" smtClean="0">
                <a:solidFill>
                  <a:schemeClr val="tx1"/>
                </a:solidFill>
              </a:rPr>
              <a:t>360</a:t>
            </a:r>
            <a:r>
              <a:rPr lang="ko-KR" altLang="en-US" sz="1200" b="1" dirty="0" smtClean="0">
                <a:solidFill>
                  <a:schemeClr val="tx1"/>
                </a:solidFill>
              </a:rPr>
              <a:t>시간으로 제한</a:t>
            </a:r>
            <a:r>
              <a:rPr lang="en-US" altLang="ko-KR" sz="1200" b="1" dirty="0" smtClean="0">
                <a:solidFill>
                  <a:schemeClr val="tx1"/>
                </a:solidFill>
              </a:rPr>
              <a:t>(</a:t>
            </a:r>
            <a:r>
              <a:rPr lang="ko-KR" altLang="en-US" sz="1200" b="1" dirty="0" smtClean="0">
                <a:solidFill>
                  <a:schemeClr val="tx1"/>
                </a:solidFill>
              </a:rPr>
              <a:t>휴일노동 제외</a:t>
            </a:r>
            <a:r>
              <a:rPr lang="en-US" altLang="ko-KR" sz="1200" b="1" dirty="0" smtClean="0">
                <a:solidFill>
                  <a:schemeClr val="tx1"/>
                </a:solidFill>
              </a:rPr>
              <a:t>)</a:t>
            </a:r>
            <a:br>
              <a:rPr lang="en-US" altLang="ko-KR" sz="1200" b="1" dirty="0" smtClean="0">
                <a:solidFill>
                  <a:schemeClr val="tx1"/>
                </a:solidFill>
              </a:rPr>
            </a:br>
            <a:r>
              <a:rPr lang="en-US" altLang="ko-KR" sz="1200" b="1" dirty="0" smtClean="0">
                <a:solidFill>
                  <a:schemeClr val="tx1"/>
                </a:solidFill>
              </a:rPr>
              <a:t>- [</a:t>
            </a:r>
            <a:r>
              <a:rPr lang="ko-KR" altLang="en-US" sz="1200" b="1" dirty="0" smtClean="0">
                <a:solidFill>
                  <a:schemeClr val="tx1"/>
                </a:solidFill>
              </a:rPr>
              <a:t>특별 사유</a:t>
            </a:r>
            <a:r>
              <a:rPr lang="en-US" altLang="ko-KR" sz="1200" b="1" dirty="0" smtClean="0">
                <a:solidFill>
                  <a:schemeClr val="tx1"/>
                </a:solidFill>
              </a:rPr>
              <a:t>] </a:t>
            </a:r>
            <a:r>
              <a:rPr lang="ko-KR" altLang="en-US" sz="1400" b="1" dirty="0" smtClean="0">
                <a:solidFill>
                  <a:srgbClr val="FF0000"/>
                </a:solidFill>
              </a:rPr>
              <a:t>연간 </a:t>
            </a:r>
            <a:r>
              <a:rPr lang="en-US" altLang="ko-KR" sz="1400" b="1" dirty="0" smtClean="0">
                <a:solidFill>
                  <a:srgbClr val="FF0000"/>
                </a:solidFill>
              </a:rPr>
              <a:t>720</a:t>
            </a:r>
            <a:r>
              <a:rPr lang="ko-KR" altLang="en-US" sz="1400" b="1" dirty="0" smtClean="0">
                <a:solidFill>
                  <a:srgbClr val="FF0000"/>
                </a:solidFill>
              </a:rPr>
              <a:t>시간 </a:t>
            </a:r>
            <a:r>
              <a:rPr lang="ko-KR" altLang="en-US" sz="1200" b="1" dirty="0" smtClean="0">
                <a:solidFill>
                  <a:schemeClr val="tx1"/>
                </a:solidFill>
              </a:rPr>
              <a:t>내에서 ① </a:t>
            </a:r>
            <a:r>
              <a:rPr lang="en-US" altLang="ko-KR" sz="1200" b="1" dirty="0" smtClean="0">
                <a:solidFill>
                  <a:schemeClr val="tx1"/>
                </a:solidFill>
              </a:rPr>
              <a:t>1</a:t>
            </a:r>
            <a:r>
              <a:rPr lang="ko-KR" altLang="en-US" sz="1200" b="1" dirty="0" smtClean="0">
                <a:solidFill>
                  <a:schemeClr val="tx1"/>
                </a:solidFill>
              </a:rPr>
              <a:t>개월간 </a:t>
            </a:r>
            <a:r>
              <a:rPr lang="en-US" altLang="ko-KR" sz="1200" b="1" dirty="0" smtClean="0">
                <a:solidFill>
                  <a:schemeClr val="tx1"/>
                </a:solidFill>
              </a:rPr>
              <a:t>100</a:t>
            </a:r>
            <a:r>
              <a:rPr lang="ko-KR" altLang="en-US" sz="1200" b="1" dirty="0" smtClean="0">
                <a:solidFill>
                  <a:schemeClr val="tx1"/>
                </a:solidFill>
              </a:rPr>
              <a:t>시간 미만</a:t>
            </a:r>
            <a:r>
              <a:rPr lang="en-US" altLang="ko-KR" sz="1200" b="1" dirty="0" smtClean="0">
                <a:solidFill>
                  <a:schemeClr val="tx1"/>
                </a:solidFill>
              </a:rPr>
              <a:t>(</a:t>
            </a:r>
            <a:r>
              <a:rPr lang="ko-KR" altLang="en-US" sz="1200" b="1" dirty="0" smtClean="0">
                <a:solidFill>
                  <a:schemeClr val="tx1"/>
                </a:solidFill>
              </a:rPr>
              <a:t>휴일노동 포함</a:t>
            </a:r>
            <a:r>
              <a:rPr lang="en-US" altLang="ko-KR" sz="1200" b="1" dirty="0" smtClean="0">
                <a:solidFill>
                  <a:schemeClr val="tx1"/>
                </a:solidFill>
              </a:rPr>
              <a:t>), ② 2~6</a:t>
            </a:r>
            <a:r>
              <a:rPr lang="ko-KR" altLang="en-US" sz="1200" b="1" dirty="0" smtClean="0">
                <a:solidFill>
                  <a:schemeClr val="tx1"/>
                </a:solidFill>
              </a:rPr>
              <a:t>개월간 월평균 </a:t>
            </a:r>
            <a:r>
              <a:rPr lang="en-US" altLang="ko-KR" sz="1200" b="1" dirty="0" smtClean="0">
                <a:solidFill>
                  <a:schemeClr val="tx1"/>
                </a:solidFill>
              </a:rPr>
              <a:t>80</a:t>
            </a:r>
            <a:r>
              <a:rPr lang="ko-KR" altLang="en-US" sz="1200" b="1" dirty="0" smtClean="0">
                <a:solidFill>
                  <a:schemeClr val="tx1"/>
                </a:solidFill>
              </a:rPr>
              <a:t>시간 이내</a:t>
            </a:r>
            <a:r>
              <a:rPr lang="en-US" altLang="ko-KR" sz="1200" b="1" dirty="0" smtClean="0">
                <a:solidFill>
                  <a:schemeClr val="tx1"/>
                </a:solidFill>
              </a:rPr>
              <a:t>(</a:t>
            </a:r>
            <a:r>
              <a:rPr lang="ko-KR" altLang="en-US" sz="1200" b="1" dirty="0" smtClean="0">
                <a:solidFill>
                  <a:schemeClr val="tx1"/>
                </a:solidFill>
              </a:rPr>
              <a:t>휴일노동 포함</a:t>
            </a:r>
            <a:r>
              <a:rPr lang="en-US" altLang="ko-KR" sz="1200" b="1" dirty="0" smtClean="0">
                <a:solidFill>
                  <a:schemeClr val="tx1"/>
                </a:solidFill>
              </a:rPr>
              <a:t>), ③ </a:t>
            </a:r>
            <a:r>
              <a:rPr lang="ko-KR" altLang="en-US" sz="1200" b="1" dirty="0" smtClean="0">
                <a:solidFill>
                  <a:schemeClr val="tx1"/>
                </a:solidFill>
              </a:rPr>
              <a:t>초과노동시간이 월 </a:t>
            </a:r>
            <a:r>
              <a:rPr lang="en-US" altLang="ko-KR" sz="1200" b="1" dirty="0" smtClean="0">
                <a:solidFill>
                  <a:schemeClr val="tx1"/>
                </a:solidFill>
              </a:rPr>
              <a:t>45</a:t>
            </a:r>
            <a:r>
              <a:rPr lang="ko-KR" altLang="en-US" sz="1200" b="1" dirty="0" smtClean="0">
                <a:solidFill>
                  <a:schemeClr val="tx1"/>
                </a:solidFill>
              </a:rPr>
              <a:t>시간을 넘는 횟수는 연간 </a:t>
            </a:r>
            <a:r>
              <a:rPr lang="en-US" altLang="ko-KR" sz="1200" b="1" dirty="0" smtClean="0">
                <a:solidFill>
                  <a:schemeClr val="tx1"/>
                </a:solidFill>
              </a:rPr>
              <a:t>6</a:t>
            </a:r>
            <a:r>
              <a:rPr lang="ko-KR" altLang="en-US" sz="1200" b="1" dirty="0" smtClean="0">
                <a:solidFill>
                  <a:schemeClr val="tx1"/>
                </a:solidFill>
              </a:rPr>
              <a:t>회로 </a:t>
            </a:r>
            <a:r>
              <a:rPr lang="ko-KR" altLang="en-US" sz="1200" b="1" dirty="0" smtClean="0">
                <a:solidFill>
                  <a:schemeClr val="tx1"/>
                </a:solidFill>
              </a:rPr>
              <a:t>제한 </a:t>
            </a:r>
            <a:r>
              <a:rPr lang="en-US" altLang="ko-KR" sz="1200" b="1" dirty="0" smtClean="0">
                <a:solidFill>
                  <a:schemeClr val="tx1"/>
                </a:solidFill>
              </a:rPr>
              <a:t>(</a:t>
            </a:r>
            <a:r>
              <a:rPr lang="ko-KR" altLang="en-US" sz="1200" b="1" dirty="0" err="1" smtClean="0">
                <a:solidFill>
                  <a:schemeClr val="tx1"/>
                </a:solidFill>
              </a:rPr>
              <a:t>탄력적근로</a:t>
            </a:r>
            <a:r>
              <a:rPr lang="ko-KR" altLang="en-US" sz="1200" b="1" dirty="0" smtClean="0">
                <a:solidFill>
                  <a:schemeClr val="tx1"/>
                </a:solidFill>
              </a:rPr>
              <a:t> </a:t>
            </a:r>
            <a:r>
              <a:rPr lang="en-US" altLang="ko-KR" sz="1200" b="1" dirty="0" smtClean="0">
                <a:solidFill>
                  <a:schemeClr val="tx1"/>
                </a:solidFill>
              </a:rPr>
              <a:t>1</a:t>
            </a:r>
            <a:r>
              <a:rPr lang="ko-KR" altLang="en-US" sz="1200" b="1" dirty="0" smtClean="0">
                <a:solidFill>
                  <a:schemeClr val="tx1"/>
                </a:solidFill>
              </a:rPr>
              <a:t>개월</a:t>
            </a:r>
            <a:r>
              <a:rPr lang="en-US" altLang="ko-KR" sz="1200" b="1" dirty="0" smtClean="0">
                <a:solidFill>
                  <a:schemeClr val="tx1"/>
                </a:solidFill>
              </a:rPr>
              <a:t>, 1</a:t>
            </a:r>
            <a:r>
              <a:rPr lang="ko-KR" altLang="en-US" sz="1200" b="1" dirty="0" err="1" smtClean="0">
                <a:solidFill>
                  <a:schemeClr val="tx1"/>
                </a:solidFill>
              </a:rPr>
              <a:t>년적용</a:t>
            </a:r>
            <a:r>
              <a:rPr lang="en-US" altLang="ko-KR" sz="1200" b="1" dirty="0" smtClean="0">
                <a:solidFill>
                  <a:schemeClr val="tx1"/>
                </a:solidFill>
              </a:rPr>
              <a:t>)</a:t>
            </a:r>
            <a:r>
              <a:rPr lang="ko-KR" altLang="en-US" sz="1200" b="1" dirty="0" smtClean="0">
                <a:solidFill>
                  <a:schemeClr val="tx1"/>
                </a:solidFill>
              </a:rPr>
              <a:t/>
            </a:r>
            <a:br>
              <a:rPr lang="ko-KR" altLang="en-US" sz="1200" b="1" dirty="0" smtClean="0">
                <a:solidFill>
                  <a:schemeClr val="tx1"/>
                </a:solidFill>
              </a:rPr>
            </a:br>
            <a:r>
              <a:rPr lang="en-US" altLang="ko-KR" sz="1200" b="1" dirty="0" smtClean="0">
                <a:solidFill>
                  <a:schemeClr val="tx1"/>
                </a:solidFill>
              </a:rPr>
              <a:t>- [</a:t>
            </a:r>
            <a:r>
              <a:rPr lang="ko-KR" altLang="en-US" sz="1200" b="1" dirty="0" smtClean="0">
                <a:solidFill>
                  <a:schemeClr val="tx1"/>
                </a:solidFill>
              </a:rPr>
              <a:t>적용유예</a:t>
            </a:r>
            <a:r>
              <a:rPr lang="en-US" altLang="ko-KR" sz="1200" b="1" dirty="0" smtClean="0">
                <a:solidFill>
                  <a:schemeClr val="tx1"/>
                </a:solidFill>
              </a:rPr>
              <a:t>·</a:t>
            </a:r>
            <a:r>
              <a:rPr lang="ko-KR" altLang="en-US" sz="1200" b="1" dirty="0" smtClean="0">
                <a:solidFill>
                  <a:schemeClr val="tx1"/>
                </a:solidFill>
              </a:rPr>
              <a:t>제외 업무</a:t>
            </a:r>
            <a:r>
              <a:rPr lang="en-US" altLang="ko-KR" sz="1200" b="1" dirty="0" smtClean="0">
                <a:solidFill>
                  <a:schemeClr val="tx1"/>
                </a:solidFill>
              </a:rPr>
              <a:t>] </a:t>
            </a:r>
            <a:r>
              <a:rPr lang="ko-KR" altLang="en-US" sz="1200" b="1" dirty="0" smtClean="0">
                <a:solidFill>
                  <a:schemeClr val="tx1"/>
                </a:solidFill>
              </a:rPr>
              <a:t>자동차의 운전 업무</a:t>
            </a:r>
            <a:r>
              <a:rPr lang="en-US" altLang="ko-KR" sz="1200" b="1" dirty="0" smtClean="0">
                <a:solidFill>
                  <a:schemeClr val="tx1"/>
                </a:solidFill>
              </a:rPr>
              <a:t>, </a:t>
            </a:r>
            <a:r>
              <a:rPr lang="ko-KR" altLang="en-US" sz="1600" b="1" dirty="0" smtClean="0">
                <a:solidFill>
                  <a:srgbClr val="FF0000"/>
                </a:solidFill>
              </a:rPr>
              <a:t>건설업</a:t>
            </a:r>
            <a:r>
              <a:rPr lang="en-US" altLang="ko-KR" sz="1200" b="1" dirty="0" smtClean="0">
                <a:solidFill>
                  <a:schemeClr val="tx1"/>
                </a:solidFill>
              </a:rPr>
              <a:t>, </a:t>
            </a:r>
            <a:r>
              <a:rPr lang="ko-KR" altLang="en-US" sz="1200" b="1" dirty="0" smtClean="0">
                <a:solidFill>
                  <a:schemeClr val="tx1"/>
                </a:solidFill>
              </a:rPr>
              <a:t>의사 업무는 법률 시행일로부터 </a:t>
            </a:r>
            <a:r>
              <a:rPr lang="en-US" altLang="ko-KR" sz="1200" b="1" dirty="0" smtClean="0">
                <a:solidFill>
                  <a:schemeClr val="tx1"/>
                </a:solidFill>
              </a:rPr>
              <a:t>5</a:t>
            </a:r>
            <a:r>
              <a:rPr lang="ko-KR" altLang="en-US" sz="1200" b="1" dirty="0" smtClean="0">
                <a:solidFill>
                  <a:schemeClr val="tx1"/>
                </a:solidFill>
              </a:rPr>
              <a:t>년 뒤에 상한규제를 적용하며</a:t>
            </a:r>
            <a:r>
              <a:rPr lang="en-US" altLang="ko-KR" sz="1200" b="1" dirty="0" smtClean="0">
                <a:solidFill>
                  <a:schemeClr val="tx1"/>
                </a:solidFill>
              </a:rPr>
              <a:t>,</a:t>
            </a:r>
          </a:p>
          <a:p>
            <a:r>
              <a:rPr lang="en-US" altLang="ko-KR" sz="1200" b="1" dirty="0" smtClean="0">
                <a:solidFill>
                  <a:schemeClr val="tx1"/>
                </a:solidFill>
              </a:rPr>
              <a:t> </a:t>
            </a:r>
            <a:r>
              <a:rPr lang="en-US" altLang="ko-KR" sz="1200" b="1" dirty="0" smtClean="0">
                <a:solidFill>
                  <a:schemeClr val="tx1"/>
                </a:solidFill>
              </a:rPr>
              <a:t> </a:t>
            </a:r>
            <a:r>
              <a:rPr lang="ko-KR" altLang="en-US" sz="1200" b="1" dirty="0" smtClean="0">
                <a:solidFill>
                  <a:schemeClr val="tx1"/>
                </a:solidFill>
              </a:rPr>
              <a:t>연구개발 </a:t>
            </a:r>
            <a:r>
              <a:rPr lang="ko-KR" altLang="en-US" sz="1200" b="1" dirty="0" smtClean="0">
                <a:solidFill>
                  <a:schemeClr val="tx1"/>
                </a:solidFill>
              </a:rPr>
              <a:t>업무는 규제 적용대상에서 </a:t>
            </a:r>
            <a:r>
              <a:rPr lang="ko-KR" altLang="en-US" sz="1200" b="1" dirty="0" smtClean="0">
                <a:solidFill>
                  <a:schemeClr val="tx1"/>
                </a:solidFill>
              </a:rPr>
              <a:t>제외</a:t>
            </a:r>
            <a:r>
              <a:rPr lang="en-US" altLang="ko-KR" sz="1200" b="1" dirty="0" smtClean="0">
                <a:solidFill>
                  <a:schemeClr val="tx1"/>
                </a:solidFill>
              </a:rPr>
              <a:t>. </a:t>
            </a:r>
            <a:r>
              <a:rPr lang="ko-KR" altLang="en-US" sz="1200" b="1" dirty="0" smtClean="0">
                <a:solidFill>
                  <a:schemeClr val="tx1"/>
                </a:solidFill>
              </a:rPr>
              <a:t>운전기사 </a:t>
            </a:r>
            <a:r>
              <a:rPr lang="en-US" altLang="ko-KR" sz="1200" b="1" dirty="0" smtClean="0">
                <a:solidFill>
                  <a:schemeClr val="tx1"/>
                </a:solidFill>
              </a:rPr>
              <a:t>960</a:t>
            </a:r>
            <a:r>
              <a:rPr lang="ko-KR" altLang="en-US" sz="1200" b="1" dirty="0" smtClean="0">
                <a:solidFill>
                  <a:schemeClr val="tx1"/>
                </a:solidFill>
              </a:rPr>
              <a:t>시간 </a:t>
            </a:r>
            <a:r>
              <a:rPr lang="ko-KR" altLang="en-US" sz="1200" b="1" dirty="0" err="1" smtClean="0">
                <a:solidFill>
                  <a:schemeClr val="tx1"/>
                </a:solidFill>
              </a:rPr>
              <a:t>위반시</a:t>
            </a:r>
            <a:r>
              <a:rPr lang="ko-KR" altLang="en-US" sz="1200" b="1" dirty="0" smtClean="0">
                <a:solidFill>
                  <a:schemeClr val="tx1"/>
                </a:solidFill>
              </a:rPr>
              <a:t> </a:t>
            </a:r>
            <a:r>
              <a:rPr lang="en-US" altLang="ko-KR" sz="1200" b="1" dirty="0" smtClean="0">
                <a:solidFill>
                  <a:schemeClr val="tx1"/>
                </a:solidFill>
              </a:rPr>
              <a:t>6</a:t>
            </a:r>
            <a:r>
              <a:rPr lang="ko-KR" altLang="en-US" sz="1200" b="1" dirty="0" err="1" smtClean="0">
                <a:solidFill>
                  <a:schemeClr val="tx1"/>
                </a:solidFill>
              </a:rPr>
              <a:t>개월이하</a:t>
            </a:r>
            <a:r>
              <a:rPr lang="ko-KR" altLang="en-US" sz="1200" b="1" dirty="0" smtClean="0">
                <a:solidFill>
                  <a:schemeClr val="tx1"/>
                </a:solidFill>
              </a:rPr>
              <a:t> 징역</a:t>
            </a:r>
            <a:r>
              <a:rPr lang="en-US" altLang="ko-KR" sz="1200" b="1" dirty="0" smtClean="0">
                <a:solidFill>
                  <a:schemeClr val="tx1"/>
                </a:solidFill>
              </a:rPr>
              <a:t>, 30</a:t>
            </a:r>
            <a:r>
              <a:rPr lang="ko-KR" altLang="en-US" sz="1200" b="1" dirty="0" err="1" smtClean="0">
                <a:solidFill>
                  <a:schemeClr val="tx1"/>
                </a:solidFill>
              </a:rPr>
              <a:t>만엔이하벌금</a:t>
            </a:r>
            <a:r>
              <a:rPr lang="ko-KR" altLang="en-US" sz="1200" b="1" dirty="0" smtClean="0">
                <a:solidFill>
                  <a:schemeClr val="tx1"/>
                </a:solidFill>
              </a:rPr>
              <a:t/>
            </a:r>
            <a:br>
              <a:rPr lang="ko-KR" altLang="en-US" sz="1200" b="1" dirty="0" smtClean="0">
                <a:solidFill>
                  <a:schemeClr val="tx1"/>
                </a:solidFill>
              </a:rPr>
            </a:br>
            <a:endParaRPr lang="en-US" altLang="ko-KR" sz="1200" b="1" dirty="0">
              <a:solidFill>
                <a:schemeClr val="tx1"/>
              </a:solidFill>
              <a:latin typeface="맑은 고딕" pitchFamily="50" charset="-127"/>
            </a:endParaRPr>
          </a:p>
        </p:txBody>
      </p:sp>
      <p:sp>
        <p:nvSpPr>
          <p:cNvPr id="6" name="양쪽 모서리가 둥근 사각형 5"/>
          <p:cNvSpPr/>
          <p:nvPr/>
        </p:nvSpPr>
        <p:spPr>
          <a:xfrm>
            <a:off x="285720" y="857232"/>
            <a:ext cx="4929222" cy="302892"/>
          </a:xfrm>
          <a:prstGeom prst="round2SameRect">
            <a:avLst>
              <a:gd name="adj1" fmla="val 37475"/>
              <a:gd name="adj2" fmla="val 0"/>
            </a:avLst>
          </a:prstGeom>
          <a:solidFill>
            <a:srgbClr val="15519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ko-KR" altLang="en-US" sz="1600" b="1" dirty="0" smtClean="0">
                <a:solidFill>
                  <a:schemeClr val="bg1"/>
                </a:solidFill>
                <a:latin typeface="+mn-ea"/>
              </a:rPr>
              <a:t>일본 </a:t>
            </a:r>
            <a:r>
              <a:rPr lang="en-US" altLang="ko-KR" sz="1600" b="1" dirty="0" smtClean="0">
                <a:solidFill>
                  <a:schemeClr val="bg1"/>
                </a:solidFill>
                <a:latin typeface="+mn-ea"/>
              </a:rPr>
              <a:t>2020</a:t>
            </a:r>
            <a:r>
              <a:rPr lang="ko-KR" altLang="en-US" sz="1600" b="1" dirty="0" smtClean="0">
                <a:solidFill>
                  <a:schemeClr val="bg1"/>
                </a:solidFill>
                <a:latin typeface="+mn-ea"/>
              </a:rPr>
              <a:t>년까지 </a:t>
            </a:r>
            <a:r>
              <a:rPr lang="ko-KR" altLang="en-US" sz="1600" b="1" dirty="0" smtClean="0">
                <a:latin typeface="+mn-ea"/>
              </a:rPr>
              <a:t>생산성혁명 집중기간’</a:t>
            </a:r>
            <a:r>
              <a:rPr lang="ko-KR" altLang="en-US" sz="1600" b="1" dirty="0" err="1" smtClean="0">
                <a:latin typeface="+mn-ea"/>
              </a:rPr>
              <a:t>으로</a:t>
            </a:r>
            <a:r>
              <a:rPr lang="ko-KR" altLang="en-US" sz="1600" b="1" dirty="0" smtClean="0">
                <a:latin typeface="+mn-ea"/>
              </a:rPr>
              <a:t> 설정 </a:t>
            </a:r>
            <a:endParaRPr lang="ko-KR" altLang="en-US" sz="1600" b="1" dirty="0">
              <a:solidFill>
                <a:schemeClr val="bg1"/>
              </a:solidFill>
              <a:latin typeface="+mn-ea"/>
            </a:endParaRPr>
          </a:p>
        </p:txBody>
      </p:sp>
      <p:sp>
        <p:nvSpPr>
          <p:cNvPr id="8" name="TextBox 7"/>
          <p:cNvSpPr txBox="1"/>
          <p:nvPr/>
        </p:nvSpPr>
        <p:spPr>
          <a:xfrm>
            <a:off x="1071538" y="142852"/>
            <a:ext cx="7672272" cy="461665"/>
          </a:xfrm>
          <a:prstGeom prst="rect">
            <a:avLst/>
          </a:prstGeom>
          <a:noFill/>
        </p:spPr>
        <p:txBody>
          <a:bodyPr wrap="square" rtlCol="0">
            <a:spAutoFit/>
          </a:bodyPr>
          <a:lstStyle/>
          <a:p>
            <a:r>
              <a:rPr lang="ko-KR" altLang="en-US" sz="2400" b="1" spc="-151" dirty="0" smtClean="0">
                <a:ln>
                  <a:solidFill>
                    <a:schemeClr val="tx1">
                      <a:lumMod val="65000"/>
                      <a:lumOff val="35000"/>
                      <a:alpha val="5000"/>
                    </a:schemeClr>
                  </a:solidFill>
                </a:ln>
                <a:solidFill>
                  <a:schemeClr val="tx1">
                    <a:lumMod val="75000"/>
                    <a:lumOff val="25000"/>
                  </a:schemeClr>
                </a:solidFill>
                <a:latin typeface="+mn-ea"/>
              </a:rPr>
              <a:t>근로시간 단축 </a:t>
            </a:r>
            <a:r>
              <a:rPr lang="ko-KR" altLang="en-US" sz="2400" b="1" spc="-151" dirty="0" smtClean="0">
                <a:ln>
                  <a:solidFill>
                    <a:schemeClr val="tx1">
                      <a:lumMod val="65000"/>
                      <a:lumOff val="35000"/>
                      <a:alpha val="5000"/>
                    </a:schemeClr>
                  </a:solidFill>
                </a:ln>
                <a:solidFill>
                  <a:schemeClr val="tx1">
                    <a:lumMod val="75000"/>
                    <a:lumOff val="25000"/>
                  </a:schemeClr>
                </a:solidFill>
                <a:latin typeface="+mn-ea"/>
              </a:rPr>
              <a:t>법안</a:t>
            </a:r>
            <a:r>
              <a:rPr lang="en-US" altLang="ko-KR" sz="2400" b="1" spc="-151" dirty="0" smtClean="0">
                <a:ln>
                  <a:solidFill>
                    <a:schemeClr val="tx1">
                      <a:lumMod val="65000"/>
                      <a:lumOff val="35000"/>
                      <a:alpha val="5000"/>
                    </a:schemeClr>
                  </a:solidFill>
                </a:ln>
                <a:solidFill>
                  <a:schemeClr val="tx1">
                    <a:lumMod val="75000"/>
                    <a:lumOff val="25000"/>
                  </a:schemeClr>
                </a:solidFill>
                <a:latin typeface="+mn-ea"/>
              </a:rPr>
              <a:t> </a:t>
            </a:r>
            <a:r>
              <a:rPr lang="ko-KR" altLang="en-US" sz="2400" b="1" spc="-151" dirty="0" smtClean="0">
                <a:ln>
                  <a:solidFill>
                    <a:schemeClr val="tx1">
                      <a:lumMod val="65000"/>
                      <a:lumOff val="35000"/>
                      <a:alpha val="5000"/>
                    </a:schemeClr>
                  </a:solidFill>
                </a:ln>
                <a:solidFill>
                  <a:schemeClr val="tx1">
                    <a:lumMod val="75000"/>
                    <a:lumOff val="25000"/>
                  </a:schemeClr>
                </a:solidFill>
                <a:latin typeface="+mn-ea"/>
              </a:rPr>
              <a:t>비교</a:t>
            </a:r>
            <a:r>
              <a:rPr lang="en-US" altLang="ko-KR" sz="2400" b="1" spc="-151" dirty="0" smtClean="0">
                <a:ln>
                  <a:solidFill>
                    <a:schemeClr val="tx1">
                      <a:lumMod val="65000"/>
                      <a:lumOff val="35000"/>
                      <a:alpha val="5000"/>
                    </a:schemeClr>
                  </a:solidFill>
                </a:ln>
                <a:solidFill>
                  <a:schemeClr val="tx1">
                    <a:lumMod val="75000"/>
                    <a:lumOff val="25000"/>
                  </a:schemeClr>
                </a:solidFill>
                <a:latin typeface="+mn-ea"/>
              </a:rPr>
              <a:t>(</a:t>
            </a:r>
            <a:r>
              <a:rPr lang="ko-KR" altLang="en-US" sz="2400" b="1" spc="-151" dirty="0" smtClean="0">
                <a:ln>
                  <a:solidFill>
                    <a:schemeClr val="tx1">
                      <a:lumMod val="65000"/>
                      <a:lumOff val="35000"/>
                      <a:alpha val="5000"/>
                    </a:schemeClr>
                  </a:solidFill>
                </a:ln>
                <a:solidFill>
                  <a:schemeClr val="tx1">
                    <a:lumMod val="75000"/>
                    <a:lumOff val="25000"/>
                  </a:schemeClr>
                </a:solidFill>
                <a:latin typeface="+mn-ea"/>
              </a:rPr>
              <a:t>일본</a:t>
            </a:r>
            <a:r>
              <a:rPr lang="en-US" altLang="ko-KR" sz="2400" b="1" spc="-151" dirty="0" smtClean="0">
                <a:ln>
                  <a:solidFill>
                    <a:schemeClr val="tx1">
                      <a:lumMod val="65000"/>
                      <a:lumOff val="35000"/>
                      <a:alpha val="5000"/>
                    </a:schemeClr>
                  </a:solidFill>
                </a:ln>
                <a:solidFill>
                  <a:schemeClr val="tx1">
                    <a:lumMod val="75000"/>
                    <a:lumOff val="25000"/>
                  </a:schemeClr>
                </a:solidFill>
                <a:latin typeface="+mn-ea"/>
              </a:rPr>
              <a:t>)</a:t>
            </a:r>
            <a:endParaRPr lang="en-US" altLang="ko-KR" sz="2400" b="1" spc="-151" dirty="0">
              <a:ln>
                <a:solidFill>
                  <a:schemeClr val="tx1">
                    <a:lumMod val="65000"/>
                    <a:lumOff val="35000"/>
                    <a:alpha val="5000"/>
                  </a:schemeClr>
                </a:solidFill>
              </a:ln>
              <a:solidFill>
                <a:schemeClr val="tx1">
                  <a:lumMod val="75000"/>
                  <a:lumOff val="25000"/>
                </a:schemeClr>
              </a:solidFill>
              <a:latin typeface="+mn-ea"/>
            </a:endParaRPr>
          </a:p>
        </p:txBody>
      </p:sp>
      <p:sp>
        <p:nvSpPr>
          <p:cNvPr id="9" name="직사각형 8"/>
          <p:cNvSpPr/>
          <p:nvPr/>
        </p:nvSpPr>
        <p:spPr>
          <a:xfrm>
            <a:off x="7215206" y="3000372"/>
            <a:ext cx="1471878" cy="276999"/>
          </a:xfrm>
          <a:prstGeom prst="rect">
            <a:avLst/>
          </a:prstGeom>
        </p:spPr>
        <p:txBody>
          <a:bodyPr wrap="none">
            <a:spAutoFit/>
          </a:bodyPr>
          <a:lstStyle/>
          <a:p>
            <a:r>
              <a:rPr lang="ko-KR" altLang="en-US" sz="1200" dirty="0" smtClean="0"/>
              <a:t>한국 연간 </a:t>
            </a:r>
            <a:r>
              <a:rPr lang="en-US" altLang="ko-KR" sz="1200" dirty="0" smtClean="0"/>
              <a:t>624</a:t>
            </a:r>
            <a:r>
              <a:rPr lang="ko-KR" altLang="en-US" sz="1200" dirty="0" smtClean="0"/>
              <a:t>시간</a:t>
            </a:r>
            <a:endParaRPr lang="ko-KR" altLang="en-US" sz="1200" dirty="0"/>
          </a:p>
        </p:txBody>
      </p:sp>
      <p:sp>
        <p:nvSpPr>
          <p:cNvPr id="10" name="직사각형 9"/>
          <p:cNvSpPr/>
          <p:nvPr/>
        </p:nvSpPr>
        <p:spPr>
          <a:xfrm>
            <a:off x="357158" y="6396335"/>
            <a:ext cx="8143932" cy="276999"/>
          </a:xfrm>
          <a:prstGeom prst="rect">
            <a:avLst/>
          </a:prstGeom>
        </p:spPr>
        <p:txBody>
          <a:bodyPr wrap="square">
            <a:spAutoFit/>
          </a:bodyPr>
          <a:lstStyle/>
          <a:p>
            <a:pPr>
              <a:buFont typeface="Wingdings" pitchFamily="2" charset="2"/>
              <a:buChar char="ü"/>
            </a:pPr>
            <a:r>
              <a:rPr lang="ko-KR" altLang="en-US" sz="1200" b="1" dirty="0" err="1" smtClean="0"/>
              <a:t>도요타</a:t>
            </a:r>
            <a:r>
              <a:rPr lang="ko-KR" altLang="en-US" sz="1200" b="1" dirty="0" smtClean="0"/>
              <a:t> </a:t>
            </a:r>
            <a:r>
              <a:rPr lang="ko-KR" altLang="en-US" sz="1200" b="1" dirty="0" err="1" smtClean="0"/>
              <a:t>혼다</a:t>
            </a:r>
            <a:r>
              <a:rPr lang="ko-KR" altLang="en-US" sz="1200" b="1" dirty="0" smtClean="0"/>
              <a:t> </a:t>
            </a:r>
            <a:r>
              <a:rPr lang="ko-KR" altLang="en-US" sz="1200" b="1" dirty="0" err="1" smtClean="0"/>
              <a:t>닛산</a:t>
            </a:r>
            <a:r>
              <a:rPr lang="ko-KR" altLang="en-US" sz="1200" b="1" dirty="0" smtClean="0"/>
              <a:t> 같은 </a:t>
            </a:r>
            <a:r>
              <a:rPr lang="ko-KR" altLang="en-US" sz="1200" b="1" dirty="0" err="1" smtClean="0"/>
              <a:t>완성차</a:t>
            </a:r>
            <a:r>
              <a:rPr lang="ko-KR" altLang="en-US" sz="1200" b="1" dirty="0" smtClean="0"/>
              <a:t> 제조업체들은 연간 </a:t>
            </a:r>
            <a:r>
              <a:rPr lang="en-US" altLang="ko-KR" sz="1200" b="1" dirty="0" smtClean="0"/>
              <a:t>700~900</a:t>
            </a:r>
            <a:r>
              <a:rPr lang="ko-KR" altLang="en-US" sz="1200" b="1" dirty="0" smtClean="0"/>
              <a:t>시간대의 특별연장근로 협정을 맺어 운영 중</a:t>
            </a:r>
            <a:endParaRPr lang="ko-KR" altLang="en-US" sz="1200" b="1" dirty="0"/>
          </a:p>
        </p:txBody>
      </p:sp>
      <p:sp>
        <p:nvSpPr>
          <p:cNvPr id="11" name="모서리가 둥근 직사각형 10"/>
          <p:cNvSpPr/>
          <p:nvPr/>
        </p:nvSpPr>
        <p:spPr>
          <a:xfrm>
            <a:off x="142876" y="214290"/>
            <a:ext cx="785786" cy="357190"/>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2-3</a:t>
            </a:r>
            <a:endParaRPr lang="ko-KR" altLang="en-US" b="1" dirty="0">
              <a:latin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642910" y="214290"/>
            <a:ext cx="8229600" cy="439718"/>
          </a:xfrm>
        </p:spPr>
        <p:txBody>
          <a:bodyPr/>
          <a:lstStyle/>
          <a:p>
            <a:r>
              <a:rPr lang="en-US" altLang="ko-KR" dirty="0" smtClean="0"/>
              <a:t> </a:t>
            </a:r>
            <a:r>
              <a:rPr lang="ko-KR" altLang="en-US" dirty="0" smtClean="0">
                <a:latin typeface="HY헤드라인M" pitchFamily="18" charset="-127"/>
                <a:ea typeface="HY헤드라인M" pitchFamily="18" charset="-127"/>
              </a:rPr>
              <a:t>근로시간 단축 </a:t>
            </a:r>
            <a:r>
              <a:rPr lang="en-US" altLang="ko-KR" dirty="0" smtClean="0"/>
              <a:t>(68h </a:t>
            </a:r>
            <a:r>
              <a:rPr lang="en-US" altLang="ko-KR" dirty="0" smtClean="0">
                <a:sym typeface="Wingdings" pitchFamily="2" charset="2"/>
              </a:rPr>
              <a:t> 52</a:t>
            </a:r>
            <a:r>
              <a:rPr lang="ko-KR" altLang="en-US" dirty="0" smtClean="0">
                <a:sym typeface="Wingdings" pitchFamily="2" charset="2"/>
              </a:rPr>
              <a:t>시간</a:t>
            </a:r>
            <a:r>
              <a:rPr lang="en-US" altLang="ko-KR" dirty="0" smtClean="0">
                <a:sym typeface="Wingdings" pitchFamily="2" charset="2"/>
              </a:rPr>
              <a:t>)</a:t>
            </a:r>
            <a:endParaRPr lang="ko-KR" altLang="en-US" dirty="0"/>
          </a:p>
        </p:txBody>
      </p:sp>
      <p:sp>
        <p:nvSpPr>
          <p:cNvPr id="3" name="슬라이드 번호 개체 틀 2"/>
          <p:cNvSpPr>
            <a:spLocks noGrp="1"/>
          </p:cNvSpPr>
          <p:nvPr>
            <p:ph type="sldNum" sz="quarter" idx="12"/>
          </p:nvPr>
        </p:nvSpPr>
        <p:spPr/>
        <p:txBody>
          <a:bodyPr/>
          <a:lstStyle/>
          <a:p>
            <a:pPr>
              <a:defRPr/>
            </a:pPr>
            <a:fld id="{39526B7C-040F-4A05-99EB-35E8A92AC363}" type="slidenum">
              <a:rPr lang="en-US" altLang="ko-KR" smtClean="0"/>
              <a:pPr>
                <a:defRPr/>
              </a:pPr>
              <a:t>12</a:t>
            </a:fld>
            <a:endParaRPr lang="en-US" altLang="ko-KR"/>
          </a:p>
        </p:txBody>
      </p:sp>
      <p:sp>
        <p:nvSpPr>
          <p:cNvPr id="6" name="직사각형 5"/>
          <p:cNvSpPr/>
          <p:nvPr/>
        </p:nvSpPr>
        <p:spPr>
          <a:xfrm>
            <a:off x="428596" y="1285860"/>
            <a:ext cx="8358246" cy="6463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ko-KR" altLang="en-US" dirty="0" smtClean="0"/>
              <a:t>현행 </a:t>
            </a:r>
            <a:r>
              <a:rPr lang="en-US" altLang="ko-KR" dirty="0" smtClean="0"/>
              <a:t>1</a:t>
            </a:r>
            <a:r>
              <a:rPr lang="ko-KR" altLang="en-US" dirty="0" smtClean="0"/>
              <a:t>주 최대 </a:t>
            </a:r>
            <a:r>
              <a:rPr lang="en-US" altLang="ko-KR" dirty="0" smtClean="0"/>
              <a:t>68</a:t>
            </a:r>
            <a:r>
              <a:rPr lang="ko-KR" altLang="en-US" dirty="0" smtClean="0"/>
              <a:t>시간</a:t>
            </a:r>
            <a:r>
              <a:rPr lang="en-US" altLang="ko-KR" dirty="0" smtClean="0"/>
              <a:t>(</a:t>
            </a:r>
            <a:r>
              <a:rPr lang="ko-KR" altLang="en-US" dirty="0" smtClean="0"/>
              <a:t>주 </a:t>
            </a:r>
            <a:r>
              <a:rPr lang="en-US" altLang="ko-KR" dirty="0" smtClean="0"/>
              <a:t>40</a:t>
            </a:r>
            <a:r>
              <a:rPr lang="ko-KR" altLang="en-US" dirty="0" smtClean="0"/>
              <a:t>시간</a:t>
            </a:r>
            <a:r>
              <a:rPr lang="en-US" altLang="ko-KR" dirty="0" smtClean="0"/>
              <a:t>+12</a:t>
            </a:r>
            <a:r>
              <a:rPr lang="ko-KR" altLang="en-US" dirty="0" smtClean="0"/>
              <a:t>시간</a:t>
            </a:r>
            <a:r>
              <a:rPr lang="en-US" altLang="ko-KR" dirty="0" smtClean="0"/>
              <a:t>+8</a:t>
            </a:r>
            <a:r>
              <a:rPr lang="ko-KR" altLang="en-US" dirty="0" smtClean="0"/>
              <a:t>시간</a:t>
            </a:r>
            <a:r>
              <a:rPr lang="en-US" altLang="ko-KR" dirty="0" smtClean="0"/>
              <a:t>+8</a:t>
            </a:r>
            <a:r>
              <a:rPr lang="ko-KR" altLang="en-US" dirty="0" smtClean="0"/>
              <a:t>시간</a:t>
            </a:r>
            <a:r>
              <a:rPr lang="en-US" altLang="ko-KR" dirty="0" smtClean="0"/>
              <a:t>)</a:t>
            </a:r>
            <a:r>
              <a:rPr lang="ko-KR" altLang="en-US" dirty="0" smtClean="0"/>
              <a:t>까지 가능한 연장근로시간을 </a:t>
            </a:r>
            <a:r>
              <a:rPr lang="en-US" altLang="ko-KR" b="1" u="sng" dirty="0" smtClean="0"/>
              <a:t>52</a:t>
            </a:r>
            <a:r>
              <a:rPr lang="ko-KR" altLang="en-US" b="1" u="sng" dirty="0" smtClean="0"/>
              <a:t>시간으로 단축</a:t>
            </a:r>
            <a:r>
              <a:rPr lang="en-US" altLang="ko-KR" b="1" u="sng" dirty="0" smtClean="0"/>
              <a:t>(</a:t>
            </a:r>
            <a:r>
              <a:rPr lang="ko-KR" altLang="en-US" b="1" u="sng" dirty="0" smtClean="0"/>
              <a:t>주 </a:t>
            </a:r>
            <a:r>
              <a:rPr lang="en-US" altLang="ko-KR" b="1" u="sng" dirty="0" smtClean="0"/>
              <a:t>40</a:t>
            </a:r>
            <a:r>
              <a:rPr lang="ko-KR" altLang="en-US" b="1" u="sng" dirty="0" smtClean="0"/>
              <a:t>시간</a:t>
            </a:r>
            <a:r>
              <a:rPr lang="en-US" altLang="ko-KR" b="1" u="sng" dirty="0" smtClean="0"/>
              <a:t>+12</a:t>
            </a:r>
            <a:r>
              <a:rPr lang="ko-KR" altLang="en-US" b="1" u="sng" dirty="0" smtClean="0"/>
              <a:t>시간</a:t>
            </a:r>
            <a:r>
              <a:rPr lang="en-US" altLang="ko-KR" b="1" u="sng" dirty="0" smtClean="0"/>
              <a:t>)</a:t>
            </a:r>
            <a:endParaRPr lang="ko-KR" altLang="en-US" dirty="0"/>
          </a:p>
        </p:txBody>
      </p:sp>
      <p:sp>
        <p:nvSpPr>
          <p:cNvPr id="9" name="직사각형 8"/>
          <p:cNvSpPr/>
          <p:nvPr/>
        </p:nvSpPr>
        <p:spPr>
          <a:xfrm>
            <a:off x="357158" y="857232"/>
            <a:ext cx="1107996" cy="369332"/>
          </a:xfrm>
          <a:prstGeom prst="rect">
            <a:avLst/>
          </a:prstGeom>
          <a:solidFill>
            <a:schemeClr val="accent5">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r>
              <a:rPr lang="ko-KR" altLang="en-US" b="1" dirty="0" smtClean="0"/>
              <a:t>주요내용</a:t>
            </a:r>
            <a:endParaRPr lang="ko-KR" altLang="en-US" dirty="0"/>
          </a:p>
        </p:txBody>
      </p:sp>
      <p:sp>
        <p:nvSpPr>
          <p:cNvPr id="12" name="모서리가 둥근 직사각형 11"/>
          <p:cNvSpPr/>
          <p:nvPr/>
        </p:nvSpPr>
        <p:spPr>
          <a:xfrm>
            <a:off x="142876" y="214290"/>
            <a:ext cx="642910"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3</a:t>
            </a:r>
            <a:endParaRPr lang="ko-KR" altLang="en-US" b="1" dirty="0">
              <a:latin typeface="+mn-ea"/>
            </a:endParaRPr>
          </a:p>
        </p:txBody>
      </p:sp>
      <p:pic>
        <p:nvPicPr>
          <p:cNvPr id="13" name="그림 12" descr="캡처1112.PNG"/>
          <p:cNvPicPr>
            <a:picLocks noChangeAspect="1"/>
          </p:cNvPicPr>
          <p:nvPr/>
        </p:nvPicPr>
        <p:blipFill>
          <a:blip r:embed="rId3"/>
          <a:stretch>
            <a:fillRect/>
          </a:stretch>
        </p:blipFill>
        <p:spPr>
          <a:xfrm>
            <a:off x="357158" y="2071678"/>
            <a:ext cx="8358246" cy="1500198"/>
          </a:xfrm>
          <a:prstGeom prst="rect">
            <a:avLst/>
          </a:prstGeom>
        </p:spPr>
      </p:pic>
      <p:sp>
        <p:nvSpPr>
          <p:cNvPr id="11" name="Rectangle 25"/>
          <p:cNvSpPr>
            <a:spLocks noChangeArrowheads="1"/>
          </p:cNvSpPr>
          <p:nvPr/>
        </p:nvSpPr>
        <p:spPr bwMode="auto">
          <a:xfrm>
            <a:off x="414320" y="3711580"/>
            <a:ext cx="1657350" cy="431800"/>
          </a:xfrm>
          <a:prstGeom prst="rect">
            <a:avLst/>
          </a:prstGeom>
          <a:solidFill>
            <a:schemeClr val="accent5">
              <a:lumMod val="40000"/>
              <a:lumOff val="6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r>
              <a:rPr lang="ko-KR" altLang="en-US" sz="1600" b="1">
                <a:latin typeface="+mn-ea"/>
                <a:ea typeface="+mn-ea"/>
              </a:rPr>
              <a:t>법정근로시간</a:t>
            </a:r>
          </a:p>
        </p:txBody>
      </p:sp>
      <p:sp>
        <p:nvSpPr>
          <p:cNvPr id="14" name="Text Box 34"/>
          <p:cNvSpPr txBox="1">
            <a:spLocks noChangeArrowheads="1"/>
          </p:cNvSpPr>
          <p:nvPr/>
        </p:nvSpPr>
        <p:spPr bwMode="auto">
          <a:xfrm>
            <a:off x="500006" y="4143381"/>
            <a:ext cx="8072422" cy="714380"/>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nchor="ctr"/>
          <a:lstStyle/>
          <a:p>
            <a:pPr marL="342900" indent="-342900">
              <a:buFontTx/>
              <a:buAutoNum type="circleNumDbPlain"/>
              <a:defRPr/>
            </a:pPr>
            <a:r>
              <a:rPr lang="en-US" altLang="ko-KR" sz="1600" b="1" dirty="0">
                <a:latin typeface="+mn-ea"/>
              </a:rPr>
              <a:t> </a:t>
            </a:r>
            <a:r>
              <a:rPr lang="en-US" altLang="ko-KR" sz="1600" b="1" dirty="0">
                <a:solidFill>
                  <a:srgbClr val="C00000"/>
                </a:solidFill>
                <a:latin typeface="+mn-ea"/>
              </a:rPr>
              <a:t>1</a:t>
            </a:r>
            <a:r>
              <a:rPr lang="ko-KR" altLang="en-US" sz="1600" b="1" dirty="0">
                <a:solidFill>
                  <a:srgbClr val="C00000"/>
                </a:solidFill>
                <a:latin typeface="+mn-ea"/>
              </a:rPr>
              <a:t>주간</a:t>
            </a:r>
            <a:r>
              <a:rPr lang="ko-KR" altLang="en-US" sz="1600" b="1" dirty="0">
                <a:latin typeface="+mn-ea"/>
              </a:rPr>
              <a:t>의 근로시간은 휴게시간을 제하고 </a:t>
            </a:r>
            <a:r>
              <a:rPr lang="en-US" altLang="ko-KR" sz="1600" b="1" dirty="0">
                <a:solidFill>
                  <a:srgbClr val="C00000"/>
                </a:solidFill>
                <a:latin typeface="+mn-ea"/>
              </a:rPr>
              <a:t>40</a:t>
            </a:r>
            <a:r>
              <a:rPr lang="ko-KR" altLang="en-US" sz="1600" b="1" dirty="0">
                <a:solidFill>
                  <a:srgbClr val="C00000"/>
                </a:solidFill>
                <a:latin typeface="+mn-ea"/>
              </a:rPr>
              <a:t>시간</a:t>
            </a:r>
            <a:r>
              <a:rPr lang="ko-KR" altLang="en-US" sz="1600" b="1" dirty="0">
                <a:latin typeface="+mn-ea"/>
              </a:rPr>
              <a:t>을 초과할 수 없다</a:t>
            </a:r>
            <a:r>
              <a:rPr lang="en-US" altLang="ko-KR" sz="1600" b="1" dirty="0">
                <a:latin typeface="+mn-ea"/>
              </a:rPr>
              <a:t>.</a:t>
            </a:r>
          </a:p>
          <a:p>
            <a:pPr marL="342900" indent="-342900">
              <a:buFontTx/>
              <a:buAutoNum type="circleNumDbPlain"/>
              <a:defRPr/>
            </a:pPr>
            <a:r>
              <a:rPr lang="en-US" altLang="ko-KR" sz="1600" b="1" dirty="0">
                <a:latin typeface="+mn-ea"/>
              </a:rPr>
              <a:t> </a:t>
            </a:r>
            <a:r>
              <a:rPr lang="en-US" altLang="ko-KR" sz="1600" b="1" dirty="0">
                <a:solidFill>
                  <a:srgbClr val="C00000"/>
                </a:solidFill>
                <a:latin typeface="+mn-ea"/>
              </a:rPr>
              <a:t>1</a:t>
            </a:r>
            <a:r>
              <a:rPr lang="ko-KR" altLang="en-US" sz="1600" b="1" dirty="0">
                <a:solidFill>
                  <a:srgbClr val="C00000"/>
                </a:solidFill>
                <a:latin typeface="+mn-ea"/>
              </a:rPr>
              <a:t>일</a:t>
            </a:r>
            <a:r>
              <a:rPr lang="ko-KR" altLang="en-US" sz="1600" b="1" dirty="0">
                <a:latin typeface="+mn-ea"/>
              </a:rPr>
              <a:t>의 근로시간은 휴게시간을 제하고 </a:t>
            </a:r>
            <a:r>
              <a:rPr lang="en-US" altLang="ko-KR" sz="1600" b="1" dirty="0">
                <a:solidFill>
                  <a:srgbClr val="C00000"/>
                </a:solidFill>
                <a:latin typeface="+mn-ea"/>
              </a:rPr>
              <a:t>8</a:t>
            </a:r>
            <a:r>
              <a:rPr lang="ko-KR" altLang="en-US" sz="1600" b="1" dirty="0">
                <a:solidFill>
                  <a:srgbClr val="C00000"/>
                </a:solidFill>
                <a:latin typeface="+mn-ea"/>
              </a:rPr>
              <a:t>시간</a:t>
            </a:r>
            <a:r>
              <a:rPr lang="ko-KR" altLang="en-US" sz="1600" b="1" dirty="0">
                <a:latin typeface="+mn-ea"/>
              </a:rPr>
              <a:t>을 초과할 수 </a:t>
            </a:r>
            <a:r>
              <a:rPr lang="ko-KR" altLang="en-US" sz="1600" b="1" dirty="0" smtClean="0">
                <a:latin typeface="+mn-ea"/>
              </a:rPr>
              <a:t>없다</a:t>
            </a:r>
            <a:r>
              <a:rPr lang="en-US" altLang="ko-KR" sz="1600" b="1" dirty="0" smtClean="0">
                <a:latin typeface="+mn-ea"/>
              </a:rPr>
              <a:t>.</a:t>
            </a:r>
            <a:endParaRPr lang="ko-KR" altLang="en-US" sz="1600" b="1" dirty="0">
              <a:latin typeface="+mn-ea"/>
            </a:endParaRPr>
          </a:p>
        </p:txBody>
      </p:sp>
      <p:sp>
        <p:nvSpPr>
          <p:cNvPr id="15" name="Rectangle 25"/>
          <p:cNvSpPr>
            <a:spLocks noChangeArrowheads="1"/>
          </p:cNvSpPr>
          <p:nvPr/>
        </p:nvSpPr>
        <p:spPr bwMode="auto">
          <a:xfrm>
            <a:off x="428649" y="4997464"/>
            <a:ext cx="1714500" cy="431800"/>
          </a:xfrm>
          <a:prstGeom prst="rect">
            <a:avLst/>
          </a:prstGeom>
          <a:solidFill>
            <a:schemeClr val="accent5">
              <a:lumMod val="40000"/>
              <a:lumOff val="6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r>
              <a:rPr lang="ko-KR" altLang="en-US" sz="1600" b="1" dirty="0">
                <a:latin typeface="+mn-ea"/>
                <a:ea typeface="+mn-ea"/>
              </a:rPr>
              <a:t>시간외근로</a:t>
            </a:r>
          </a:p>
        </p:txBody>
      </p:sp>
      <p:sp>
        <p:nvSpPr>
          <p:cNvPr id="16" name="직사각형 15"/>
          <p:cNvSpPr/>
          <p:nvPr/>
        </p:nvSpPr>
        <p:spPr>
          <a:xfrm>
            <a:off x="569865" y="5429264"/>
            <a:ext cx="8074101" cy="925509"/>
          </a:xfrm>
          <a:prstGeom prst="rect">
            <a:avLst/>
          </a:prstGeom>
          <a:ln/>
        </p:spPr>
        <p:style>
          <a:lnRef idx="2">
            <a:schemeClr val="accent5"/>
          </a:lnRef>
          <a:fillRef idx="1">
            <a:schemeClr val="lt1"/>
          </a:fillRef>
          <a:effectRef idx="0">
            <a:schemeClr val="accent5"/>
          </a:effectRef>
          <a:fontRef idx="minor">
            <a:schemeClr val="dk1"/>
          </a:fontRef>
        </p:style>
        <p:txBody>
          <a:bodyPr anchor="ctr"/>
          <a:lstStyle/>
          <a:p>
            <a:pPr>
              <a:lnSpc>
                <a:spcPct val="150000"/>
              </a:lnSpc>
              <a:defRPr/>
            </a:pPr>
            <a:r>
              <a:rPr lang="en-US" altLang="ko-KR" sz="1400" b="1" dirty="0">
                <a:solidFill>
                  <a:prstClr val="black"/>
                </a:solidFill>
              </a:rPr>
              <a:t> - </a:t>
            </a:r>
            <a:r>
              <a:rPr lang="ko-KR" altLang="en-US" sz="1400" b="1" dirty="0">
                <a:solidFill>
                  <a:prstClr val="black"/>
                </a:solidFill>
              </a:rPr>
              <a:t>연장근로 </a:t>
            </a:r>
            <a:r>
              <a:rPr lang="en-US" altLang="ko-KR" sz="1400" b="1" dirty="0">
                <a:solidFill>
                  <a:prstClr val="black"/>
                </a:solidFill>
              </a:rPr>
              <a:t>: </a:t>
            </a:r>
            <a:r>
              <a:rPr lang="ko-KR" altLang="en-US" sz="1400" b="1" dirty="0">
                <a:solidFill>
                  <a:prstClr val="black"/>
                </a:solidFill>
              </a:rPr>
              <a:t>당사자 합의로 </a:t>
            </a:r>
            <a:r>
              <a:rPr lang="en-US" altLang="ko-KR" sz="1400" b="1" dirty="0">
                <a:solidFill>
                  <a:prstClr val="black"/>
                </a:solidFill>
              </a:rPr>
              <a:t>1</a:t>
            </a:r>
            <a:r>
              <a:rPr lang="ko-KR" altLang="en-US" sz="1400" b="1" dirty="0">
                <a:solidFill>
                  <a:prstClr val="black"/>
                </a:solidFill>
              </a:rPr>
              <a:t>일 </a:t>
            </a:r>
            <a:r>
              <a:rPr lang="en-US" altLang="ko-KR" sz="1400" b="1" dirty="0">
                <a:solidFill>
                  <a:prstClr val="black"/>
                </a:solidFill>
              </a:rPr>
              <a:t>8</a:t>
            </a:r>
            <a:r>
              <a:rPr lang="ko-KR" altLang="en-US" sz="1400" b="1" dirty="0">
                <a:solidFill>
                  <a:prstClr val="black"/>
                </a:solidFill>
              </a:rPr>
              <a:t>시간</a:t>
            </a:r>
            <a:r>
              <a:rPr lang="en-US" altLang="ko-KR" sz="1400" b="1" dirty="0">
                <a:solidFill>
                  <a:prstClr val="black"/>
                </a:solidFill>
              </a:rPr>
              <a:t>, 1</a:t>
            </a:r>
            <a:r>
              <a:rPr lang="ko-KR" altLang="en-US" sz="1400" b="1" dirty="0">
                <a:solidFill>
                  <a:prstClr val="black"/>
                </a:solidFill>
              </a:rPr>
              <a:t>주 </a:t>
            </a:r>
            <a:r>
              <a:rPr lang="en-US" altLang="ko-KR" sz="1400" b="1" dirty="0" smtClean="0">
                <a:solidFill>
                  <a:prstClr val="black"/>
                </a:solidFill>
              </a:rPr>
              <a:t>40</a:t>
            </a:r>
            <a:r>
              <a:rPr lang="ko-KR" altLang="en-US" sz="1400" b="1" dirty="0" smtClean="0">
                <a:solidFill>
                  <a:prstClr val="black"/>
                </a:solidFill>
              </a:rPr>
              <a:t>시간을 </a:t>
            </a:r>
            <a:r>
              <a:rPr lang="ko-KR" altLang="en-US" sz="1400" b="1" dirty="0">
                <a:solidFill>
                  <a:prstClr val="black"/>
                </a:solidFill>
              </a:rPr>
              <a:t>초과하여 근무하되 </a:t>
            </a:r>
            <a:r>
              <a:rPr lang="en-US" altLang="ko-KR" sz="1400" b="1" dirty="0">
                <a:solidFill>
                  <a:prstClr val="black"/>
                </a:solidFill>
              </a:rPr>
              <a:t>1</a:t>
            </a:r>
            <a:r>
              <a:rPr lang="ko-KR" altLang="en-US" sz="1400" b="1" dirty="0">
                <a:solidFill>
                  <a:prstClr val="black"/>
                </a:solidFill>
              </a:rPr>
              <a:t>주 </a:t>
            </a:r>
            <a:r>
              <a:rPr lang="en-US" altLang="ko-KR" sz="1400" b="1" dirty="0">
                <a:solidFill>
                  <a:prstClr val="black"/>
                </a:solidFill>
              </a:rPr>
              <a:t>12</a:t>
            </a:r>
            <a:r>
              <a:rPr lang="ko-KR" altLang="en-US" sz="1400" b="1" dirty="0">
                <a:solidFill>
                  <a:prstClr val="black"/>
                </a:solidFill>
              </a:rPr>
              <a:t>시간을 한도로 함</a:t>
            </a:r>
            <a:r>
              <a:rPr lang="en-US" altLang="ko-KR" sz="1400" b="1" dirty="0">
                <a:solidFill>
                  <a:prstClr val="black"/>
                </a:solidFill>
              </a:rPr>
              <a:t>.</a:t>
            </a:r>
            <a:endParaRPr lang="ko-KR" altLang="en-US" sz="1400" b="1" dirty="0">
              <a:solidFill>
                <a:prstClr val="black"/>
              </a:solidFill>
            </a:endParaRPr>
          </a:p>
          <a:p>
            <a:pPr>
              <a:lnSpc>
                <a:spcPct val="150000"/>
              </a:lnSpc>
              <a:defRPr/>
            </a:pPr>
            <a:r>
              <a:rPr lang="en-US" altLang="ko-KR" sz="1400" b="1" dirty="0">
                <a:solidFill>
                  <a:prstClr val="black"/>
                </a:solidFill>
              </a:rPr>
              <a:t> -</a:t>
            </a:r>
            <a:r>
              <a:rPr lang="ko-KR" altLang="en-US" sz="1400" b="1" dirty="0">
                <a:solidFill>
                  <a:prstClr val="black"/>
                </a:solidFill>
              </a:rPr>
              <a:t> 야간근로 </a:t>
            </a:r>
            <a:r>
              <a:rPr lang="en-US" altLang="ko-KR" sz="1400" b="1" dirty="0">
                <a:solidFill>
                  <a:prstClr val="black"/>
                </a:solidFill>
              </a:rPr>
              <a:t>: </a:t>
            </a:r>
            <a:r>
              <a:rPr lang="ko-KR" altLang="en-US" sz="1400" b="1" dirty="0">
                <a:solidFill>
                  <a:prstClr val="black"/>
                </a:solidFill>
              </a:rPr>
              <a:t>오후 </a:t>
            </a:r>
            <a:r>
              <a:rPr lang="en-US" altLang="ko-KR" sz="1400" b="1" dirty="0">
                <a:solidFill>
                  <a:prstClr val="black"/>
                </a:solidFill>
              </a:rPr>
              <a:t>10</a:t>
            </a:r>
            <a:r>
              <a:rPr lang="ko-KR" altLang="en-US" sz="1400" b="1" dirty="0">
                <a:solidFill>
                  <a:prstClr val="black"/>
                </a:solidFill>
              </a:rPr>
              <a:t>시부터 다음날 오전 </a:t>
            </a:r>
            <a:r>
              <a:rPr lang="en-US" altLang="ko-KR" sz="1400" b="1" dirty="0">
                <a:solidFill>
                  <a:prstClr val="black"/>
                </a:solidFill>
              </a:rPr>
              <a:t>6</a:t>
            </a:r>
            <a:r>
              <a:rPr lang="ko-KR" altLang="en-US" sz="1400" b="1" dirty="0">
                <a:solidFill>
                  <a:prstClr val="black"/>
                </a:solidFill>
              </a:rPr>
              <a:t>시까지 사이의 근무</a:t>
            </a:r>
            <a:endParaRPr lang="en-US" altLang="ko-KR" sz="1400" b="1" dirty="0">
              <a:solidFill>
                <a:prstClr val="black"/>
              </a:solidFill>
            </a:endParaRPr>
          </a:p>
          <a:p>
            <a:pPr>
              <a:lnSpc>
                <a:spcPct val="150000"/>
              </a:lnSpc>
              <a:defRPr/>
            </a:pPr>
            <a:r>
              <a:rPr lang="en-US" altLang="ko-KR" sz="1400" b="1" dirty="0">
                <a:solidFill>
                  <a:prstClr val="black"/>
                </a:solidFill>
              </a:rPr>
              <a:t> - </a:t>
            </a:r>
            <a:r>
              <a:rPr lang="ko-KR" altLang="en-US" sz="1400" b="1" dirty="0">
                <a:solidFill>
                  <a:prstClr val="black"/>
                </a:solidFill>
              </a:rPr>
              <a:t>휴일근로 </a:t>
            </a:r>
            <a:r>
              <a:rPr lang="en-US" altLang="ko-KR" sz="1400" b="1" dirty="0" smtClean="0">
                <a:solidFill>
                  <a:prstClr val="black"/>
                </a:solidFill>
              </a:rPr>
              <a:t>: </a:t>
            </a:r>
            <a:r>
              <a:rPr lang="ko-KR" altLang="en-US" sz="1400" b="1" dirty="0" smtClean="0">
                <a:solidFill>
                  <a:prstClr val="black"/>
                </a:solidFill>
              </a:rPr>
              <a:t>휴일로 </a:t>
            </a:r>
            <a:r>
              <a:rPr lang="ko-KR" altLang="en-US" sz="1400" b="1" dirty="0">
                <a:solidFill>
                  <a:prstClr val="black"/>
                </a:solidFill>
              </a:rPr>
              <a:t>정하여진 날 근무 </a:t>
            </a:r>
            <a:r>
              <a:rPr lang="en-US" altLang="ko-KR" sz="1400" b="1" dirty="0">
                <a:solidFill>
                  <a:prstClr val="black"/>
                </a:solidFill>
              </a:rPr>
              <a:t>(</a:t>
            </a:r>
            <a:r>
              <a:rPr lang="ko-KR" altLang="en-US" sz="1400" b="1" dirty="0">
                <a:solidFill>
                  <a:prstClr val="black"/>
                </a:solidFill>
              </a:rPr>
              <a:t>단</a:t>
            </a:r>
            <a:r>
              <a:rPr lang="en-US" altLang="ko-KR" sz="1400" b="1" dirty="0">
                <a:solidFill>
                  <a:prstClr val="black"/>
                </a:solidFill>
              </a:rPr>
              <a:t>, 18</a:t>
            </a:r>
            <a:r>
              <a:rPr lang="ko-KR" altLang="en-US" sz="1400" b="1" dirty="0">
                <a:solidFill>
                  <a:prstClr val="black"/>
                </a:solidFill>
              </a:rPr>
              <a:t>세 이상 여성의 야간</a:t>
            </a:r>
            <a:r>
              <a:rPr lang="en-US" altLang="ko-KR" sz="1400" b="1" dirty="0">
                <a:solidFill>
                  <a:prstClr val="black"/>
                </a:solidFill>
              </a:rPr>
              <a:t>/</a:t>
            </a:r>
            <a:r>
              <a:rPr lang="ko-KR" altLang="en-US" sz="1400" b="1" dirty="0">
                <a:solidFill>
                  <a:prstClr val="black"/>
                </a:solidFill>
              </a:rPr>
              <a:t>휴일근로는 근로자 동의필요</a:t>
            </a:r>
            <a:r>
              <a:rPr lang="en-US" altLang="ko-KR" sz="1400" b="1" dirty="0" smtClean="0">
                <a:solidFill>
                  <a:prstClr val="black"/>
                </a:solidFill>
              </a:rPr>
              <a:t>)</a:t>
            </a:r>
            <a:r>
              <a:rPr lang="ko-KR" altLang="en-US" sz="1400" b="1" dirty="0" smtClean="0">
                <a:solidFill>
                  <a:prstClr val="black"/>
                </a:solidFill>
              </a:rPr>
              <a:t>   </a:t>
            </a:r>
            <a:endParaRPr lang="en-US" altLang="ko-KR" sz="1400" b="1" dirty="0">
              <a:solidFill>
                <a:prstClr val="black"/>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p:cNvSpPr>
            <a:spLocks noGrp="1"/>
          </p:cNvSpPr>
          <p:nvPr>
            <p:ph type="sldNum" sz="quarter" idx="12"/>
          </p:nvPr>
        </p:nvSpPr>
        <p:spPr/>
        <p:txBody>
          <a:bodyPr/>
          <a:lstStyle/>
          <a:p>
            <a:fld id="{4C82059B-90A4-46F5-A9EC-ED6ACB2B364E}" type="slidenum">
              <a:rPr lang="ko-KR" altLang="en-US" smtClean="0"/>
              <a:pPr/>
              <a:t>13</a:t>
            </a:fld>
            <a:endParaRPr lang="ko-KR" altLang="en-US"/>
          </a:p>
        </p:txBody>
      </p:sp>
      <p:sp>
        <p:nvSpPr>
          <p:cNvPr id="15" name="Text Box 18"/>
          <p:cNvSpPr txBox="1">
            <a:spLocks noChangeArrowheads="1"/>
          </p:cNvSpPr>
          <p:nvPr/>
        </p:nvSpPr>
        <p:spPr bwMode="auto">
          <a:xfrm>
            <a:off x="1071538" y="214290"/>
            <a:ext cx="8072462" cy="400110"/>
          </a:xfrm>
          <a:prstGeom prst="rect">
            <a:avLst/>
          </a:prstGeom>
          <a:noFill/>
          <a:ln w="9525">
            <a:noFill/>
            <a:miter lim="800000"/>
            <a:headEnd/>
            <a:tailEnd/>
          </a:ln>
        </p:spPr>
        <p:txBody>
          <a:bodyPr wrap="square">
            <a:spAutoFit/>
          </a:bodyPr>
          <a:lstStyle/>
          <a:p>
            <a:r>
              <a:rPr lang="ko-KR" altLang="en-US" sz="2000" dirty="0" smtClean="0">
                <a:latin typeface="HY헤드라인M" pitchFamily="18" charset="-127"/>
                <a:ea typeface="HY헤드라인M" pitchFamily="18" charset="-127"/>
              </a:rPr>
              <a:t>노동시간단축관련 사업장감독 및 신고사건 처리지침 </a:t>
            </a:r>
            <a:r>
              <a:rPr lang="en-US" altLang="ko-KR" sz="1400" dirty="0" smtClean="0">
                <a:latin typeface="HY헤드라인M" pitchFamily="18" charset="-127"/>
                <a:ea typeface="HY헤드라인M" pitchFamily="18" charset="-127"/>
              </a:rPr>
              <a:t>(2018.7 </a:t>
            </a:r>
            <a:r>
              <a:rPr lang="ko-KR" altLang="en-US" sz="1400" dirty="0" smtClean="0">
                <a:latin typeface="HY헤드라인M" pitchFamily="18" charset="-127"/>
                <a:ea typeface="HY헤드라인M" pitchFamily="18" charset="-127"/>
              </a:rPr>
              <a:t>고용노동부</a:t>
            </a:r>
            <a:r>
              <a:rPr lang="en-US" altLang="ko-KR" sz="1400" dirty="0" smtClean="0">
                <a:latin typeface="HY헤드라인M" pitchFamily="18" charset="-127"/>
                <a:ea typeface="HY헤드라인M" pitchFamily="18" charset="-127"/>
              </a:rPr>
              <a:t>)</a:t>
            </a:r>
            <a:endParaRPr lang="ko-KR" altLang="ko-KR" sz="2000" dirty="0">
              <a:latin typeface="HY헤드라인M" pitchFamily="18" charset="-127"/>
              <a:ea typeface="HY헤드라인M" pitchFamily="18" charset="-127"/>
            </a:endParaRPr>
          </a:p>
        </p:txBody>
      </p:sp>
      <p:sp>
        <p:nvSpPr>
          <p:cNvPr id="10" name="모서리가 둥근 직사각형 9"/>
          <p:cNvSpPr/>
          <p:nvPr/>
        </p:nvSpPr>
        <p:spPr>
          <a:xfrm>
            <a:off x="142876" y="214290"/>
            <a:ext cx="857224"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3-1</a:t>
            </a:r>
            <a:endParaRPr lang="ko-KR" altLang="en-US" b="1" dirty="0">
              <a:latin typeface="+mn-ea"/>
            </a:endParaRPr>
          </a:p>
        </p:txBody>
      </p:sp>
      <p:pic>
        <p:nvPicPr>
          <p:cNvPr id="9" name="그림 8" descr="캡처112.PNG"/>
          <p:cNvPicPr>
            <a:picLocks noChangeAspect="1"/>
          </p:cNvPicPr>
          <p:nvPr/>
        </p:nvPicPr>
        <p:blipFill>
          <a:blip r:embed="rId2"/>
          <a:stretch>
            <a:fillRect/>
          </a:stretch>
        </p:blipFill>
        <p:spPr>
          <a:xfrm>
            <a:off x="428596" y="914048"/>
            <a:ext cx="8072494" cy="5372471"/>
          </a:xfrm>
          <a:prstGeom prst="rect">
            <a:avLst/>
          </a:prstGeom>
        </p:spPr>
      </p:pic>
    </p:spTree>
    <p:extLst>
      <p:ext uri="{BB962C8B-B14F-4D97-AF65-F5344CB8AC3E}">
        <p14:creationId xmlns="" xmlns:p14="http://schemas.microsoft.com/office/powerpoint/2010/main" val="377946590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p:cNvSpPr>
            <a:spLocks noGrp="1"/>
          </p:cNvSpPr>
          <p:nvPr>
            <p:ph type="sldNum" sz="quarter" idx="12"/>
          </p:nvPr>
        </p:nvSpPr>
        <p:spPr/>
        <p:txBody>
          <a:bodyPr/>
          <a:lstStyle/>
          <a:p>
            <a:fld id="{4C82059B-90A4-46F5-A9EC-ED6ACB2B364E}" type="slidenum">
              <a:rPr lang="ko-KR" altLang="en-US" smtClean="0"/>
              <a:pPr/>
              <a:t>14</a:t>
            </a:fld>
            <a:endParaRPr lang="ko-KR" altLang="en-US"/>
          </a:p>
        </p:txBody>
      </p:sp>
      <p:sp>
        <p:nvSpPr>
          <p:cNvPr id="15" name="Text Box 18"/>
          <p:cNvSpPr txBox="1">
            <a:spLocks noChangeArrowheads="1"/>
          </p:cNvSpPr>
          <p:nvPr/>
        </p:nvSpPr>
        <p:spPr bwMode="auto">
          <a:xfrm>
            <a:off x="1071538" y="214290"/>
            <a:ext cx="8072462" cy="400110"/>
          </a:xfrm>
          <a:prstGeom prst="rect">
            <a:avLst/>
          </a:prstGeom>
          <a:noFill/>
          <a:ln w="9525">
            <a:noFill/>
            <a:miter lim="800000"/>
            <a:headEnd/>
            <a:tailEnd/>
          </a:ln>
        </p:spPr>
        <p:txBody>
          <a:bodyPr wrap="square">
            <a:spAutoFit/>
          </a:bodyPr>
          <a:lstStyle/>
          <a:p>
            <a:r>
              <a:rPr lang="ko-KR" altLang="en-US" sz="2000" dirty="0" smtClean="0">
                <a:latin typeface="HY헤드라인M" pitchFamily="18" charset="-127"/>
                <a:ea typeface="HY헤드라인M" pitchFamily="18" charset="-127"/>
              </a:rPr>
              <a:t>노동시간단축관련 사업장감독 및 신고사건 처리지침 </a:t>
            </a:r>
            <a:r>
              <a:rPr lang="en-US" altLang="ko-KR" sz="1400" dirty="0" smtClean="0">
                <a:latin typeface="HY헤드라인M" pitchFamily="18" charset="-127"/>
                <a:ea typeface="HY헤드라인M" pitchFamily="18" charset="-127"/>
              </a:rPr>
              <a:t>(2018.7 </a:t>
            </a:r>
            <a:r>
              <a:rPr lang="ko-KR" altLang="en-US" sz="1400" dirty="0" smtClean="0">
                <a:latin typeface="HY헤드라인M" pitchFamily="18" charset="-127"/>
                <a:ea typeface="HY헤드라인M" pitchFamily="18" charset="-127"/>
              </a:rPr>
              <a:t>고용노동부</a:t>
            </a:r>
            <a:r>
              <a:rPr lang="en-US" altLang="ko-KR" sz="1400" dirty="0" smtClean="0">
                <a:latin typeface="HY헤드라인M" pitchFamily="18" charset="-127"/>
                <a:ea typeface="HY헤드라인M" pitchFamily="18" charset="-127"/>
              </a:rPr>
              <a:t>)</a:t>
            </a:r>
            <a:endParaRPr lang="ko-KR" altLang="ko-KR" sz="2000" dirty="0">
              <a:latin typeface="HY헤드라인M" pitchFamily="18" charset="-127"/>
              <a:ea typeface="HY헤드라인M" pitchFamily="18" charset="-127"/>
            </a:endParaRPr>
          </a:p>
        </p:txBody>
      </p:sp>
      <p:sp>
        <p:nvSpPr>
          <p:cNvPr id="10" name="모서리가 둥근 직사각형 9"/>
          <p:cNvSpPr/>
          <p:nvPr/>
        </p:nvSpPr>
        <p:spPr>
          <a:xfrm>
            <a:off x="142876" y="214290"/>
            <a:ext cx="857224"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3-1</a:t>
            </a:r>
            <a:endParaRPr lang="ko-KR" altLang="en-US" b="1" dirty="0">
              <a:latin typeface="+mn-ea"/>
            </a:endParaRPr>
          </a:p>
        </p:txBody>
      </p:sp>
      <p:pic>
        <p:nvPicPr>
          <p:cNvPr id="6" name="그림 5" descr="캡처113.PNG"/>
          <p:cNvPicPr>
            <a:picLocks noChangeAspect="1"/>
          </p:cNvPicPr>
          <p:nvPr/>
        </p:nvPicPr>
        <p:blipFill>
          <a:blip r:embed="rId2"/>
          <a:stretch>
            <a:fillRect/>
          </a:stretch>
        </p:blipFill>
        <p:spPr>
          <a:xfrm>
            <a:off x="500034" y="857232"/>
            <a:ext cx="8143932" cy="5286411"/>
          </a:xfrm>
          <a:prstGeom prst="rect">
            <a:avLst/>
          </a:prstGeom>
        </p:spPr>
      </p:pic>
    </p:spTree>
    <p:extLst>
      <p:ext uri="{BB962C8B-B14F-4D97-AF65-F5344CB8AC3E}">
        <p14:creationId xmlns="" xmlns:p14="http://schemas.microsoft.com/office/powerpoint/2010/main" val="3779465903"/>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071538" y="214290"/>
            <a:ext cx="7000924" cy="439718"/>
          </a:xfrm>
        </p:spPr>
        <p:txBody>
          <a:bodyPr/>
          <a:lstStyle/>
          <a:p>
            <a:r>
              <a:rPr lang="ko-KR" altLang="en-US" dirty="0" smtClean="0"/>
              <a:t>근로시간 단축 지원금</a:t>
            </a:r>
            <a:endParaRPr lang="ko-KR" altLang="en-US" dirty="0"/>
          </a:p>
        </p:txBody>
      </p:sp>
      <p:sp>
        <p:nvSpPr>
          <p:cNvPr id="3" name="슬라이드 번호 개체 틀 2"/>
          <p:cNvSpPr>
            <a:spLocks noGrp="1"/>
          </p:cNvSpPr>
          <p:nvPr>
            <p:ph type="sldNum" sz="quarter" idx="12"/>
          </p:nvPr>
        </p:nvSpPr>
        <p:spPr/>
        <p:txBody>
          <a:bodyPr/>
          <a:lstStyle/>
          <a:p>
            <a:pPr>
              <a:defRPr/>
            </a:pPr>
            <a:fld id="{39526B7C-040F-4A05-99EB-35E8A92AC363}" type="slidenum">
              <a:rPr lang="en-US" altLang="ko-KR" smtClean="0"/>
              <a:pPr>
                <a:defRPr/>
              </a:pPr>
              <a:t>15</a:t>
            </a:fld>
            <a:endParaRPr lang="en-US" altLang="ko-KR"/>
          </a:p>
        </p:txBody>
      </p:sp>
      <p:sp>
        <p:nvSpPr>
          <p:cNvPr id="4" name="직사각형 3"/>
          <p:cNvSpPr/>
          <p:nvPr/>
        </p:nvSpPr>
        <p:spPr>
          <a:xfrm>
            <a:off x="714348" y="1317484"/>
            <a:ext cx="7858180" cy="175432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ko-KR" altLang="en-US" dirty="0" smtClean="0"/>
              <a:t>법정시행일보다 </a:t>
            </a:r>
            <a:r>
              <a:rPr lang="en-US" altLang="ko-KR" dirty="0" smtClean="0"/>
              <a:t>6</a:t>
            </a:r>
            <a:r>
              <a:rPr lang="ko-KR" altLang="en-US" dirty="0" smtClean="0"/>
              <a:t>개월 이상 선제적으로 노동</a:t>
            </a:r>
          </a:p>
          <a:p>
            <a:r>
              <a:rPr lang="ko-KR" altLang="en-US" dirty="0" smtClean="0"/>
              <a:t>시간을 단축한 기업에 대해 지원 금액 및 지원 기간 </a:t>
            </a:r>
            <a:r>
              <a:rPr lang="ko-KR" altLang="en-US" dirty="0" smtClean="0"/>
              <a:t>확대</a:t>
            </a:r>
            <a:endParaRPr lang="en-US" altLang="ko-KR" dirty="0" smtClean="0"/>
          </a:p>
          <a:p>
            <a:endParaRPr lang="en-US" altLang="ko-KR" dirty="0" smtClean="0"/>
          </a:p>
          <a:p>
            <a:r>
              <a:rPr lang="en-US" altLang="ko-KR" dirty="0" smtClean="0"/>
              <a:t>&lt; </a:t>
            </a:r>
            <a:r>
              <a:rPr lang="ko-KR" altLang="en-US" dirty="0" smtClean="0"/>
              <a:t>지원내용 </a:t>
            </a:r>
            <a:r>
              <a:rPr lang="en-US" altLang="ko-KR" dirty="0" smtClean="0"/>
              <a:t>&gt;</a:t>
            </a:r>
          </a:p>
          <a:p>
            <a:r>
              <a:rPr lang="ko-KR" altLang="en-US" dirty="0" smtClean="0"/>
              <a:t>▴신규채용</a:t>
            </a:r>
            <a:r>
              <a:rPr lang="en-US" altLang="ko-KR" dirty="0" smtClean="0"/>
              <a:t>1</a:t>
            </a:r>
            <a:r>
              <a:rPr lang="ko-KR" altLang="en-US" dirty="0" smtClean="0"/>
              <a:t>인당</a:t>
            </a:r>
            <a:r>
              <a:rPr lang="en-US" altLang="ko-KR" dirty="0" smtClean="0"/>
              <a:t>: (</a:t>
            </a:r>
            <a:r>
              <a:rPr lang="ko-KR" altLang="en-US" dirty="0" smtClean="0"/>
              <a:t>현행</a:t>
            </a:r>
            <a:r>
              <a:rPr lang="en-US" altLang="ko-KR" dirty="0" smtClean="0"/>
              <a:t>)</a:t>
            </a:r>
            <a:r>
              <a:rPr lang="ko-KR" altLang="en-US" dirty="0" smtClean="0"/>
              <a:t>월</a:t>
            </a:r>
            <a:r>
              <a:rPr lang="en-US" altLang="ko-KR" dirty="0" smtClean="0"/>
              <a:t>80</a:t>
            </a:r>
            <a:r>
              <a:rPr lang="ko-KR" altLang="en-US" dirty="0" smtClean="0"/>
              <a:t>만원</a:t>
            </a:r>
            <a:r>
              <a:rPr lang="en-US" altLang="ko-KR" dirty="0" smtClean="0"/>
              <a:t>, 1</a:t>
            </a:r>
            <a:r>
              <a:rPr lang="ko-KR" altLang="en-US" dirty="0" smtClean="0"/>
              <a:t>～</a:t>
            </a:r>
            <a:r>
              <a:rPr lang="en-US" altLang="ko-KR" dirty="0" smtClean="0"/>
              <a:t>2</a:t>
            </a:r>
            <a:r>
              <a:rPr lang="ko-KR" altLang="en-US" dirty="0" smtClean="0"/>
              <a:t>년→</a:t>
            </a:r>
            <a:r>
              <a:rPr lang="en-US" altLang="ko-KR" dirty="0" smtClean="0"/>
              <a:t>(</a:t>
            </a:r>
            <a:r>
              <a:rPr lang="ko-KR" altLang="en-US" dirty="0" smtClean="0"/>
              <a:t>개선</a:t>
            </a:r>
            <a:r>
              <a:rPr lang="en-US" altLang="ko-KR" dirty="0" smtClean="0"/>
              <a:t>)</a:t>
            </a:r>
            <a:r>
              <a:rPr lang="ko-KR" altLang="en-US" dirty="0" smtClean="0"/>
              <a:t>월</a:t>
            </a:r>
            <a:r>
              <a:rPr lang="en-US" altLang="ko-KR" dirty="0" smtClean="0"/>
              <a:t>80</a:t>
            </a:r>
            <a:r>
              <a:rPr lang="ko-KR" altLang="en-US" dirty="0" smtClean="0"/>
              <a:t>～</a:t>
            </a:r>
            <a:r>
              <a:rPr lang="en-US" altLang="ko-KR" dirty="0" smtClean="0"/>
              <a:t>100</a:t>
            </a:r>
            <a:r>
              <a:rPr lang="ko-KR" altLang="en-US" dirty="0" smtClean="0"/>
              <a:t>만원</a:t>
            </a:r>
            <a:r>
              <a:rPr lang="en-US" altLang="ko-KR" dirty="0" smtClean="0"/>
              <a:t>, 1</a:t>
            </a:r>
            <a:r>
              <a:rPr lang="ko-KR" altLang="en-US" dirty="0" smtClean="0"/>
              <a:t>～</a:t>
            </a:r>
            <a:r>
              <a:rPr lang="en-US" altLang="ko-KR" dirty="0" smtClean="0"/>
              <a:t>3</a:t>
            </a:r>
            <a:r>
              <a:rPr lang="ko-KR" altLang="en-US" dirty="0" smtClean="0"/>
              <a:t>년</a:t>
            </a:r>
          </a:p>
          <a:p>
            <a:r>
              <a:rPr lang="ko-KR" altLang="en-US" dirty="0" smtClean="0"/>
              <a:t>▴임금보전</a:t>
            </a:r>
            <a:r>
              <a:rPr lang="en-US" altLang="ko-KR" dirty="0" smtClean="0"/>
              <a:t>1</a:t>
            </a:r>
            <a:r>
              <a:rPr lang="ko-KR" altLang="en-US" dirty="0" smtClean="0"/>
              <a:t>인당</a:t>
            </a:r>
            <a:r>
              <a:rPr lang="en-US" altLang="ko-KR" dirty="0" smtClean="0"/>
              <a:t>: (</a:t>
            </a:r>
            <a:r>
              <a:rPr lang="ko-KR" altLang="en-US" dirty="0" smtClean="0"/>
              <a:t>현행</a:t>
            </a:r>
            <a:r>
              <a:rPr lang="en-US" altLang="ko-KR" dirty="0" smtClean="0"/>
              <a:t>)</a:t>
            </a:r>
            <a:r>
              <a:rPr lang="ko-KR" altLang="en-US" dirty="0" smtClean="0"/>
              <a:t>월</a:t>
            </a:r>
            <a:r>
              <a:rPr lang="en-US" altLang="ko-KR" dirty="0" smtClean="0"/>
              <a:t>10</a:t>
            </a:r>
            <a:r>
              <a:rPr lang="ko-KR" altLang="en-US" dirty="0" smtClean="0"/>
              <a:t>～</a:t>
            </a:r>
            <a:r>
              <a:rPr lang="en-US" altLang="ko-KR" dirty="0" smtClean="0"/>
              <a:t>40</a:t>
            </a:r>
            <a:r>
              <a:rPr lang="ko-KR" altLang="en-US" dirty="0" smtClean="0"/>
              <a:t>만원</a:t>
            </a:r>
            <a:r>
              <a:rPr lang="en-US" altLang="ko-KR" dirty="0" smtClean="0"/>
              <a:t>, 1</a:t>
            </a:r>
            <a:r>
              <a:rPr lang="ko-KR" altLang="en-US" dirty="0" smtClean="0"/>
              <a:t>～</a:t>
            </a:r>
            <a:r>
              <a:rPr lang="en-US" altLang="ko-KR" dirty="0" smtClean="0"/>
              <a:t>2</a:t>
            </a:r>
            <a:r>
              <a:rPr lang="ko-KR" altLang="en-US" dirty="0" smtClean="0"/>
              <a:t>년→</a:t>
            </a:r>
            <a:r>
              <a:rPr lang="en-US" altLang="ko-KR" dirty="0" smtClean="0"/>
              <a:t>(</a:t>
            </a:r>
            <a:r>
              <a:rPr lang="ko-KR" altLang="en-US" dirty="0" smtClean="0"/>
              <a:t>개선</a:t>
            </a:r>
            <a:r>
              <a:rPr lang="en-US" altLang="ko-KR" dirty="0" smtClean="0"/>
              <a:t>)</a:t>
            </a:r>
            <a:r>
              <a:rPr lang="ko-KR" altLang="en-US" dirty="0" smtClean="0"/>
              <a:t>월</a:t>
            </a:r>
            <a:r>
              <a:rPr lang="en-US" altLang="ko-KR" dirty="0" smtClean="0"/>
              <a:t>10</a:t>
            </a:r>
            <a:r>
              <a:rPr lang="ko-KR" altLang="en-US" dirty="0" smtClean="0"/>
              <a:t>～</a:t>
            </a:r>
            <a:r>
              <a:rPr lang="en-US" altLang="ko-KR" dirty="0" smtClean="0"/>
              <a:t>40</a:t>
            </a:r>
            <a:r>
              <a:rPr lang="ko-KR" altLang="en-US" dirty="0" smtClean="0"/>
              <a:t>만원</a:t>
            </a:r>
            <a:r>
              <a:rPr lang="en-US" altLang="ko-KR" dirty="0" smtClean="0"/>
              <a:t>, 1</a:t>
            </a:r>
            <a:r>
              <a:rPr lang="ko-KR" altLang="en-US" dirty="0" smtClean="0"/>
              <a:t>～</a:t>
            </a:r>
            <a:r>
              <a:rPr lang="en-US" altLang="ko-KR" dirty="0" smtClean="0"/>
              <a:t>3</a:t>
            </a:r>
            <a:r>
              <a:rPr lang="ko-KR" altLang="en-US" dirty="0" smtClean="0"/>
              <a:t>년</a:t>
            </a:r>
            <a:endParaRPr lang="ko-KR" altLang="en-US" dirty="0"/>
          </a:p>
        </p:txBody>
      </p:sp>
      <p:sp>
        <p:nvSpPr>
          <p:cNvPr id="5" name="직사각형 4"/>
          <p:cNvSpPr/>
          <p:nvPr/>
        </p:nvSpPr>
        <p:spPr>
          <a:xfrm>
            <a:off x="571472" y="928670"/>
            <a:ext cx="1963999" cy="369332"/>
          </a:xfrm>
          <a:prstGeom prst="rect">
            <a:avLst/>
          </a:prstGeom>
          <a:solidFill>
            <a:schemeClr val="accent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r>
              <a:rPr lang="en-US" altLang="ko-KR" dirty="0" smtClean="0"/>
              <a:t>300</a:t>
            </a:r>
            <a:r>
              <a:rPr lang="ko-KR" altLang="en-US" dirty="0" smtClean="0"/>
              <a:t>인 미만 </a:t>
            </a:r>
            <a:r>
              <a:rPr lang="ko-KR" altLang="en-US" dirty="0" smtClean="0"/>
              <a:t>기업</a:t>
            </a:r>
            <a:r>
              <a:rPr lang="en-US" altLang="ko-KR" dirty="0" smtClean="0"/>
              <a:t> </a:t>
            </a:r>
            <a:endParaRPr lang="ko-KR" altLang="en-US" dirty="0"/>
          </a:p>
        </p:txBody>
      </p:sp>
      <p:sp>
        <p:nvSpPr>
          <p:cNvPr id="6" name="직사각형 5"/>
          <p:cNvSpPr/>
          <p:nvPr/>
        </p:nvSpPr>
        <p:spPr>
          <a:xfrm>
            <a:off x="642910" y="3416858"/>
            <a:ext cx="2034531" cy="369332"/>
          </a:xfrm>
          <a:prstGeom prst="rect">
            <a:avLst/>
          </a:prstGeom>
          <a:solidFill>
            <a:schemeClr val="accent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r>
              <a:rPr lang="en-US" altLang="ko-KR" dirty="0" smtClean="0"/>
              <a:t>300</a:t>
            </a:r>
            <a:r>
              <a:rPr lang="ko-KR" altLang="en-US" dirty="0" smtClean="0"/>
              <a:t>인 이상 </a:t>
            </a:r>
            <a:r>
              <a:rPr lang="ko-KR" altLang="en-US" dirty="0" smtClean="0"/>
              <a:t>기업</a:t>
            </a:r>
            <a:r>
              <a:rPr lang="en-US" altLang="ko-KR" dirty="0" smtClean="0"/>
              <a:t> </a:t>
            </a:r>
            <a:endParaRPr lang="ko-KR" altLang="en-US" dirty="0"/>
          </a:p>
        </p:txBody>
      </p:sp>
      <p:sp>
        <p:nvSpPr>
          <p:cNvPr id="7" name="직사각형 6"/>
          <p:cNvSpPr/>
          <p:nvPr/>
        </p:nvSpPr>
        <p:spPr>
          <a:xfrm>
            <a:off x="785786" y="3943183"/>
            <a:ext cx="7715304" cy="1477328"/>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ko-KR" altLang="en-US" dirty="0" smtClean="0"/>
              <a:t>▴ 신규채용</a:t>
            </a:r>
            <a:r>
              <a:rPr lang="en-US" altLang="ko-KR" dirty="0" smtClean="0"/>
              <a:t>1</a:t>
            </a:r>
            <a:r>
              <a:rPr lang="ko-KR" altLang="en-US" dirty="0" smtClean="0"/>
              <a:t>인당</a:t>
            </a:r>
            <a:r>
              <a:rPr lang="en-US" altLang="ko-KR" dirty="0" smtClean="0"/>
              <a:t>: (</a:t>
            </a:r>
            <a:r>
              <a:rPr lang="ko-KR" altLang="en-US" dirty="0" smtClean="0"/>
              <a:t>현행</a:t>
            </a:r>
            <a:r>
              <a:rPr lang="en-US" altLang="ko-KR" dirty="0" smtClean="0"/>
              <a:t>)</a:t>
            </a:r>
            <a:r>
              <a:rPr lang="ko-KR" altLang="en-US" dirty="0" smtClean="0"/>
              <a:t>월</a:t>
            </a:r>
            <a:r>
              <a:rPr lang="en-US" altLang="ko-KR" dirty="0" smtClean="0"/>
              <a:t>40</a:t>
            </a:r>
            <a:r>
              <a:rPr lang="ko-KR" altLang="en-US" dirty="0" smtClean="0"/>
              <a:t>만원→</a:t>
            </a:r>
            <a:r>
              <a:rPr lang="en-US" altLang="ko-KR" dirty="0" smtClean="0"/>
              <a:t>(</a:t>
            </a:r>
            <a:r>
              <a:rPr lang="ko-KR" altLang="en-US" dirty="0" smtClean="0"/>
              <a:t>개선</a:t>
            </a:r>
            <a:r>
              <a:rPr lang="en-US" altLang="ko-KR" dirty="0" smtClean="0"/>
              <a:t>)</a:t>
            </a:r>
            <a:r>
              <a:rPr lang="ko-KR" altLang="en-US" dirty="0" smtClean="0"/>
              <a:t>월</a:t>
            </a:r>
            <a:r>
              <a:rPr lang="en-US" altLang="ko-KR" dirty="0" smtClean="0"/>
              <a:t>60</a:t>
            </a:r>
            <a:r>
              <a:rPr lang="ko-KR" altLang="en-US" dirty="0" smtClean="0"/>
              <a:t>만원</a:t>
            </a:r>
            <a:endParaRPr lang="en-US" altLang="ko-KR" dirty="0" smtClean="0"/>
          </a:p>
          <a:p>
            <a:endParaRPr lang="ko-KR" altLang="en-US" dirty="0" smtClean="0"/>
          </a:p>
          <a:p>
            <a:r>
              <a:rPr lang="ko-KR" altLang="en-US" dirty="0" smtClean="0"/>
              <a:t>▴ 임금보전</a:t>
            </a:r>
            <a:r>
              <a:rPr lang="en-US" altLang="ko-KR" dirty="0" smtClean="0"/>
              <a:t>1</a:t>
            </a:r>
            <a:r>
              <a:rPr lang="ko-KR" altLang="en-US" dirty="0" smtClean="0"/>
              <a:t>인당</a:t>
            </a:r>
            <a:r>
              <a:rPr lang="en-US" altLang="ko-KR" dirty="0" smtClean="0"/>
              <a:t>: (</a:t>
            </a:r>
            <a:r>
              <a:rPr lang="ko-KR" altLang="en-US" dirty="0" smtClean="0"/>
              <a:t>현행</a:t>
            </a:r>
            <a:r>
              <a:rPr lang="en-US" altLang="ko-KR" dirty="0" smtClean="0"/>
              <a:t>) 500</a:t>
            </a:r>
            <a:r>
              <a:rPr lang="ko-KR" altLang="en-US" dirty="0" err="1" smtClean="0"/>
              <a:t>인이하</a:t>
            </a:r>
            <a:r>
              <a:rPr lang="ko-KR" altLang="en-US" dirty="0" smtClean="0"/>
              <a:t> </a:t>
            </a:r>
            <a:r>
              <a:rPr lang="ko-KR" altLang="en-US" dirty="0" smtClean="0">
                <a:solidFill>
                  <a:srgbClr val="FF0000"/>
                </a:solidFill>
              </a:rPr>
              <a:t>제조업</a:t>
            </a:r>
            <a:r>
              <a:rPr lang="ko-KR" altLang="en-US" dirty="0" smtClean="0"/>
              <a:t>→</a:t>
            </a:r>
            <a:r>
              <a:rPr lang="en-US" altLang="ko-KR" dirty="0" smtClean="0"/>
              <a:t>(</a:t>
            </a:r>
            <a:r>
              <a:rPr lang="ko-KR" altLang="en-US" dirty="0" smtClean="0"/>
              <a:t>개선</a:t>
            </a:r>
            <a:r>
              <a:rPr lang="en-US" altLang="ko-KR" dirty="0" smtClean="0"/>
              <a:t>) 500</a:t>
            </a:r>
            <a:r>
              <a:rPr lang="ko-KR" altLang="en-US" dirty="0" err="1" smtClean="0"/>
              <a:t>인이하</a:t>
            </a:r>
            <a:r>
              <a:rPr lang="ko-KR" altLang="en-US" dirty="0" smtClean="0"/>
              <a:t> 제조업</a:t>
            </a:r>
            <a:r>
              <a:rPr lang="en-US" altLang="ko-KR" dirty="0" smtClean="0"/>
              <a:t>+</a:t>
            </a:r>
            <a:r>
              <a:rPr lang="ko-KR" altLang="en-US" dirty="0" smtClean="0"/>
              <a:t>특례제외업종 </a:t>
            </a:r>
            <a:r>
              <a:rPr lang="ko-KR" altLang="en-US" dirty="0" smtClean="0"/>
              <a:t>기존 재직자 </a:t>
            </a:r>
            <a:r>
              <a:rPr lang="en-US" altLang="ko-KR" dirty="0" smtClean="0"/>
              <a:t>1</a:t>
            </a:r>
            <a:r>
              <a:rPr lang="ko-KR" altLang="en-US" dirty="0" smtClean="0"/>
              <a:t>인당 </a:t>
            </a:r>
            <a:r>
              <a:rPr lang="en-US" altLang="ko-KR" dirty="0" smtClean="0"/>
              <a:t>1</a:t>
            </a:r>
            <a:r>
              <a:rPr lang="ko-KR" altLang="en-US" dirty="0" smtClean="0"/>
              <a:t>～</a:t>
            </a:r>
            <a:r>
              <a:rPr lang="en-US" altLang="ko-KR" dirty="0" smtClean="0"/>
              <a:t>2</a:t>
            </a:r>
            <a:r>
              <a:rPr lang="ko-KR" altLang="en-US" dirty="0" smtClean="0"/>
              <a:t>년간 월</a:t>
            </a:r>
            <a:r>
              <a:rPr lang="en-US" altLang="ko-KR" dirty="0" smtClean="0"/>
              <a:t>10</a:t>
            </a:r>
            <a:r>
              <a:rPr lang="ko-KR" altLang="en-US" dirty="0" smtClean="0"/>
              <a:t>～</a:t>
            </a:r>
            <a:r>
              <a:rPr lang="en-US" altLang="ko-KR" dirty="0" smtClean="0"/>
              <a:t>40</a:t>
            </a:r>
            <a:r>
              <a:rPr lang="ko-KR" altLang="en-US" dirty="0" smtClean="0"/>
              <a:t>만원 지원</a:t>
            </a:r>
            <a:r>
              <a:rPr lang="en-US" altLang="ko-KR" dirty="0" smtClean="0"/>
              <a:t>(</a:t>
            </a:r>
            <a:r>
              <a:rPr lang="ko-KR" altLang="en-US" dirty="0" smtClean="0"/>
              <a:t>임금보전비용의 </a:t>
            </a:r>
            <a:r>
              <a:rPr lang="en-US" altLang="ko-KR" dirty="0" smtClean="0"/>
              <a:t>80% </a:t>
            </a:r>
            <a:r>
              <a:rPr lang="ko-KR" altLang="en-US" dirty="0" smtClean="0"/>
              <a:t>한도</a:t>
            </a:r>
            <a:r>
              <a:rPr lang="en-US" altLang="ko-KR" dirty="0" smtClean="0"/>
              <a:t>)</a:t>
            </a:r>
            <a:endParaRPr lang="ko-KR" altLang="en-US" dirty="0"/>
          </a:p>
        </p:txBody>
      </p:sp>
      <p:sp>
        <p:nvSpPr>
          <p:cNvPr id="8" name="모서리가 둥근 직사각형 7"/>
          <p:cNvSpPr/>
          <p:nvPr/>
        </p:nvSpPr>
        <p:spPr>
          <a:xfrm>
            <a:off x="142876" y="214290"/>
            <a:ext cx="857224"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3-2</a:t>
            </a:r>
            <a:endParaRPr lang="ko-KR" altLang="en-US" b="1" dirty="0">
              <a:latin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p:cNvSpPr>
            <a:spLocks noGrp="1"/>
          </p:cNvSpPr>
          <p:nvPr>
            <p:ph type="sldNum" sz="quarter" idx="12"/>
          </p:nvPr>
        </p:nvSpPr>
        <p:spPr/>
        <p:txBody>
          <a:bodyPr/>
          <a:lstStyle/>
          <a:p>
            <a:fld id="{4C82059B-90A4-46F5-A9EC-ED6ACB2B364E}" type="slidenum">
              <a:rPr lang="ko-KR" altLang="en-US" smtClean="0"/>
              <a:pPr/>
              <a:t>16</a:t>
            </a:fld>
            <a:endParaRPr lang="ko-KR" altLang="en-US"/>
          </a:p>
        </p:txBody>
      </p:sp>
      <p:sp>
        <p:nvSpPr>
          <p:cNvPr id="12" name="Text Box 34"/>
          <p:cNvSpPr txBox="1">
            <a:spLocks noChangeArrowheads="1"/>
          </p:cNvSpPr>
          <p:nvPr/>
        </p:nvSpPr>
        <p:spPr bwMode="auto">
          <a:xfrm>
            <a:off x="571472" y="1714488"/>
            <a:ext cx="8215369" cy="1066192"/>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anchor="ctr"/>
          <a:lstStyle/>
          <a:p>
            <a:pPr fontAlgn="base">
              <a:lnSpc>
                <a:spcPct val="150000"/>
              </a:lnSpc>
            </a:pPr>
            <a:r>
              <a:rPr lang="ko-KR" altLang="en-US" sz="1400" b="1" dirty="0"/>
              <a:t>「상시 사용하는 근로자 수」는 해당 사업 또는 사업장에서 </a:t>
            </a:r>
            <a:r>
              <a:rPr lang="ko-KR" altLang="en-US" sz="1400" b="1" dirty="0" err="1"/>
              <a:t>법적용</a:t>
            </a:r>
            <a:r>
              <a:rPr lang="ko-KR" altLang="en-US" sz="1400" b="1" dirty="0"/>
              <a:t> 사유 발생일 전 </a:t>
            </a:r>
            <a:r>
              <a:rPr lang="en-US" altLang="ko-KR" sz="1400" b="1" dirty="0"/>
              <a:t>1</a:t>
            </a:r>
            <a:r>
              <a:rPr lang="ko-KR" altLang="en-US" sz="1400" b="1" dirty="0"/>
              <a:t>개월</a:t>
            </a:r>
            <a:r>
              <a:rPr lang="en-US" altLang="ko-KR" sz="1400" b="1" dirty="0" smtClean="0"/>
              <a:t>(</a:t>
            </a:r>
            <a:r>
              <a:rPr lang="ko-KR" altLang="en-US" sz="1400" b="1" dirty="0" err="1" smtClean="0"/>
              <a:t>산정기간</a:t>
            </a:r>
            <a:r>
              <a:rPr lang="en-US" altLang="ko-KR" sz="1400" b="1" dirty="0" smtClean="0"/>
              <a:t>) </a:t>
            </a:r>
            <a:r>
              <a:rPr lang="ko-KR" altLang="en-US" sz="1400" b="1" dirty="0"/>
              <a:t>동안 </a:t>
            </a:r>
            <a:r>
              <a:rPr lang="en-US" altLang="ko-KR" sz="1400" b="1" dirty="0" smtClean="0"/>
              <a:t> </a:t>
            </a:r>
            <a:r>
              <a:rPr lang="ko-KR" altLang="en-US" sz="1400" b="1" dirty="0" smtClean="0"/>
              <a:t>사용한 </a:t>
            </a:r>
            <a:r>
              <a:rPr lang="ko-KR" altLang="en-US" sz="1400" b="1" dirty="0"/>
              <a:t>근로자의 연인원을 같은 기간 중의 가동 일수로 나누어 산정</a:t>
            </a:r>
          </a:p>
        </p:txBody>
      </p:sp>
      <p:sp>
        <p:nvSpPr>
          <p:cNvPr id="14" name="직사각형 13"/>
          <p:cNvSpPr/>
          <p:nvPr/>
        </p:nvSpPr>
        <p:spPr>
          <a:xfrm>
            <a:off x="571474" y="2924944"/>
            <a:ext cx="8215368" cy="3096344"/>
          </a:xfrm>
          <a:prstGeom prst="rect">
            <a:avLst/>
          </a:prstGeom>
          <a:ln/>
        </p:spPr>
        <p:style>
          <a:lnRef idx="2">
            <a:schemeClr val="accent5"/>
          </a:lnRef>
          <a:fillRef idx="1">
            <a:schemeClr val="lt1"/>
          </a:fillRef>
          <a:effectRef idx="0">
            <a:schemeClr val="accent5"/>
          </a:effectRef>
          <a:fontRef idx="minor">
            <a:schemeClr val="dk1"/>
          </a:fontRef>
        </p:style>
        <p:txBody>
          <a:bodyPr anchor="ctr"/>
          <a:lstStyle/>
          <a:p>
            <a:pPr fontAlgn="base">
              <a:lnSpc>
                <a:spcPct val="150000"/>
              </a:lnSpc>
            </a:pPr>
            <a:endParaRPr lang="en-US" altLang="ko-KR" sz="1400" b="1" dirty="0" smtClean="0">
              <a:latin typeface="+mn-ea"/>
            </a:endParaRPr>
          </a:p>
          <a:p>
            <a:pPr fontAlgn="base">
              <a:lnSpc>
                <a:spcPct val="150000"/>
              </a:lnSpc>
            </a:pPr>
            <a:endParaRPr lang="en-US" altLang="ko-KR" sz="1400" b="1" dirty="0" smtClean="0">
              <a:latin typeface="+mn-ea"/>
            </a:endParaRPr>
          </a:p>
          <a:p>
            <a:pPr fontAlgn="base">
              <a:lnSpc>
                <a:spcPct val="150000"/>
              </a:lnSpc>
            </a:pPr>
            <a:r>
              <a:rPr lang="en-US" altLang="ko-KR" sz="1400" b="1" dirty="0" smtClean="0">
                <a:latin typeface="+mn-ea"/>
              </a:rPr>
              <a:t>       </a:t>
            </a:r>
          </a:p>
          <a:p>
            <a:pPr fontAlgn="base">
              <a:lnSpc>
                <a:spcPct val="150000"/>
              </a:lnSpc>
            </a:pPr>
            <a:endParaRPr lang="en-US" altLang="ko-KR" sz="800" b="1" dirty="0" smtClean="0">
              <a:latin typeface="+mn-ea"/>
            </a:endParaRPr>
          </a:p>
          <a:p>
            <a:pPr fontAlgn="base">
              <a:lnSpc>
                <a:spcPct val="150000"/>
              </a:lnSpc>
            </a:pPr>
            <a:r>
              <a:rPr lang="en-US" altLang="ko-KR" sz="1400" b="1" dirty="0" smtClean="0">
                <a:latin typeface="+mn-ea"/>
              </a:rPr>
              <a:t>       </a:t>
            </a:r>
            <a:r>
              <a:rPr lang="ko-KR" altLang="en-US" sz="1400" b="1" dirty="0" smtClean="0">
                <a:latin typeface="+mn-ea"/>
              </a:rPr>
              <a:t>건설업 적용</a:t>
            </a:r>
            <a:endParaRPr lang="en-US" altLang="ko-KR" sz="1400" b="1" dirty="0">
              <a:latin typeface="+mn-ea"/>
            </a:endParaRPr>
          </a:p>
          <a:p>
            <a:pPr fontAlgn="base">
              <a:lnSpc>
                <a:spcPct val="150000"/>
              </a:lnSpc>
            </a:pPr>
            <a:r>
              <a:rPr lang="ko-KR" altLang="en-US" sz="1400" b="1" dirty="0" smtClean="0">
                <a:latin typeface="+mn-ea"/>
              </a:rPr>
              <a:t>     </a:t>
            </a:r>
            <a:r>
              <a:rPr lang="en-US" altLang="ko-KR" sz="1400" b="1" dirty="0" smtClean="0">
                <a:latin typeface="+mn-ea"/>
              </a:rPr>
              <a:t>-</a:t>
            </a:r>
            <a:r>
              <a:rPr lang="ko-KR" altLang="en-US" sz="1400" b="1" dirty="0">
                <a:latin typeface="+mn-ea"/>
              </a:rPr>
              <a:t> </a:t>
            </a:r>
            <a:r>
              <a:rPr lang="ko-KR" altLang="en-US" sz="1400" b="1" dirty="0" smtClean="0">
                <a:latin typeface="+mn-ea"/>
              </a:rPr>
              <a:t>연인원 </a:t>
            </a:r>
            <a:r>
              <a:rPr lang="ko-KR" altLang="en-US" sz="1400" b="1" dirty="0" err="1" smtClean="0">
                <a:latin typeface="+mn-ea"/>
              </a:rPr>
              <a:t>산정시</a:t>
            </a:r>
            <a:r>
              <a:rPr lang="ko-KR" altLang="en-US" sz="1400" b="1" dirty="0" smtClean="0">
                <a:latin typeface="+mn-ea"/>
              </a:rPr>
              <a:t> 기간제근로자</a:t>
            </a:r>
            <a:r>
              <a:rPr lang="en-US" altLang="ko-KR" sz="1400" b="1" dirty="0">
                <a:latin typeface="+mn-ea"/>
              </a:rPr>
              <a:t>(</a:t>
            </a:r>
            <a:r>
              <a:rPr lang="ko-KR" altLang="en-US" sz="1400" b="1" dirty="0">
                <a:latin typeface="+mn-ea"/>
              </a:rPr>
              <a:t>임시</a:t>
            </a:r>
            <a:r>
              <a:rPr lang="en-US" altLang="ko-KR" sz="1400" b="1" dirty="0">
                <a:latin typeface="+mn-ea"/>
              </a:rPr>
              <a:t>, </a:t>
            </a:r>
            <a:r>
              <a:rPr lang="ko-KR" altLang="en-US" sz="1400" b="1" dirty="0">
                <a:latin typeface="+mn-ea"/>
              </a:rPr>
              <a:t>일용</a:t>
            </a:r>
            <a:r>
              <a:rPr lang="en-US" altLang="ko-KR" sz="1400" b="1" dirty="0">
                <a:latin typeface="+mn-ea"/>
              </a:rPr>
              <a:t>, </a:t>
            </a:r>
            <a:r>
              <a:rPr lang="ko-KR" altLang="en-US" sz="1400" b="1" dirty="0" err="1">
                <a:latin typeface="+mn-ea"/>
              </a:rPr>
              <a:t>상용직</a:t>
            </a:r>
            <a:r>
              <a:rPr lang="ko-KR" altLang="en-US" sz="1400" b="1" dirty="0">
                <a:latin typeface="+mn-ea"/>
              </a:rPr>
              <a:t> 등</a:t>
            </a:r>
            <a:r>
              <a:rPr lang="en-US" altLang="ko-KR" sz="1400" b="1" dirty="0">
                <a:latin typeface="+mn-ea"/>
              </a:rPr>
              <a:t>)</a:t>
            </a:r>
            <a:r>
              <a:rPr lang="ko-KR" altLang="en-US" sz="1400" b="1" dirty="0">
                <a:latin typeface="+mn-ea"/>
              </a:rPr>
              <a:t> 모두 </a:t>
            </a:r>
            <a:r>
              <a:rPr lang="ko-KR" altLang="en-US" sz="1400" b="1" dirty="0" smtClean="0">
                <a:latin typeface="+mn-ea"/>
              </a:rPr>
              <a:t>포함</a:t>
            </a:r>
            <a:endParaRPr lang="en-US" altLang="ko-KR" sz="1400" b="1" dirty="0" smtClean="0">
              <a:latin typeface="+mn-ea"/>
            </a:endParaRPr>
          </a:p>
          <a:p>
            <a:pPr fontAlgn="base">
              <a:lnSpc>
                <a:spcPct val="150000"/>
              </a:lnSpc>
            </a:pPr>
            <a:r>
              <a:rPr lang="en-US" altLang="ko-KR" sz="1400" b="1" dirty="0">
                <a:latin typeface="+mn-ea"/>
              </a:rPr>
              <a:t> </a:t>
            </a:r>
            <a:r>
              <a:rPr lang="en-US" altLang="ko-KR" sz="1400" b="1" dirty="0" smtClean="0">
                <a:latin typeface="+mn-ea"/>
              </a:rPr>
              <a:t>      (</a:t>
            </a:r>
            <a:r>
              <a:rPr lang="ko-KR" altLang="en-US" sz="1400" b="1" dirty="0" smtClean="0">
                <a:latin typeface="+mn-ea"/>
              </a:rPr>
              <a:t>파견근로자는 연인원 </a:t>
            </a:r>
            <a:r>
              <a:rPr lang="ko-KR" altLang="en-US" sz="1400" b="1" dirty="0" err="1" smtClean="0">
                <a:latin typeface="+mn-ea"/>
              </a:rPr>
              <a:t>산정시</a:t>
            </a:r>
            <a:r>
              <a:rPr lang="ko-KR" altLang="en-US" sz="1400" b="1" dirty="0" smtClean="0">
                <a:latin typeface="+mn-ea"/>
              </a:rPr>
              <a:t> 제외</a:t>
            </a:r>
            <a:r>
              <a:rPr lang="en-US" altLang="ko-KR" sz="1400" b="1" dirty="0" smtClean="0">
                <a:latin typeface="+mn-ea"/>
              </a:rPr>
              <a:t>, </a:t>
            </a:r>
            <a:r>
              <a:rPr lang="ko-KR" altLang="en-US" sz="1400" b="1" dirty="0" smtClean="0">
                <a:latin typeface="+mn-ea"/>
              </a:rPr>
              <a:t>근로시간 단축은 </a:t>
            </a:r>
            <a:r>
              <a:rPr lang="ko-KR" altLang="en-US" sz="1400" b="1" dirty="0" err="1" smtClean="0">
                <a:latin typeface="+mn-ea"/>
              </a:rPr>
              <a:t>실제사용자</a:t>
            </a:r>
            <a:r>
              <a:rPr lang="en-US" altLang="ko-KR" sz="1400" b="1" dirty="0" smtClean="0">
                <a:latin typeface="+mn-ea"/>
              </a:rPr>
              <a:t>(</a:t>
            </a:r>
            <a:r>
              <a:rPr lang="ko-KR" altLang="en-US" sz="1400" b="1" dirty="0" smtClean="0">
                <a:latin typeface="+mn-ea"/>
              </a:rPr>
              <a:t>사업주</a:t>
            </a:r>
            <a:r>
              <a:rPr lang="en-US" altLang="ko-KR" sz="1400" b="1" dirty="0" smtClean="0">
                <a:latin typeface="+mn-ea"/>
              </a:rPr>
              <a:t>) </a:t>
            </a:r>
            <a:r>
              <a:rPr lang="ko-KR" altLang="en-US" sz="1400" b="1" dirty="0" smtClean="0">
                <a:latin typeface="+mn-ea"/>
              </a:rPr>
              <a:t>기준으로 적용</a:t>
            </a:r>
            <a:r>
              <a:rPr lang="en-US" altLang="ko-KR" sz="1400" b="1" dirty="0" smtClean="0">
                <a:latin typeface="+mn-ea"/>
              </a:rPr>
              <a:t>)</a:t>
            </a:r>
          </a:p>
          <a:p>
            <a:pPr fontAlgn="base">
              <a:lnSpc>
                <a:spcPct val="150000"/>
              </a:lnSpc>
            </a:pPr>
            <a:r>
              <a:rPr lang="ko-KR" altLang="en-US" sz="1400" b="1" dirty="0" smtClean="0">
                <a:latin typeface="+mn-ea"/>
              </a:rPr>
              <a:t>     </a:t>
            </a:r>
            <a:r>
              <a:rPr lang="en-US" altLang="ko-KR" sz="1400" b="1" dirty="0" smtClean="0">
                <a:latin typeface="+mn-ea"/>
              </a:rPr>
              <a:t>- </a:t>
            </a:r>
            <a:r>
              <a:rPr lang="ko-KR" altLang="en-US" sz="1400" b="1" dirty="0" smtClean="0">
                <a:latin typeface="+mn-ea"/>
              </a:rPr>
              <a:t>본사와 현장 인원을 모두 합하여 </a:t>
            </a:r>
            <a:r>
              <a:rPr lang="ko-KR" altLang="en-US" sz="1400" b="1" dirty="0" err="1" smtClean="0">
                <a:latin typeface="+mn-ea"/>
              </a:rPr>
              <a:t>상시근로자</a:t>
            </a:r>
            <a:r>
              <a:rPr lang="ko-KR" altLang="en-US" sz="1400" b="1" dirty="0" smtClean="0">
                <a:latin typeface="+mn-ea"/>
              </a:rPr>
              <a:t> 수 산정</a:t>
            </a:r>
            <a:endParaRPr lang="en-US" altLang="ko-KR" sz="1400" b="1" dirty="0" smtClean="0">
              <a:latin typeface="+mn-ea"/>
            </a:endParaRPr>
          </a:p>
          <a:p>
            <a:pPr fontAlgn="base">
              <a:lnSpc>
                <a:spcPct val="150000"/>
              </a:lnSpc>
            </a:pPr>
            <a:r>
              <a:rPr lang="en-US" altLang="ko-KR" sz="1400" b="1" dirty="0">
                <a:latin typeface="+mn-ea"/>
              </a:rPr>
              <a:t> </a:t>
            </a:r>
            <a:r>
              <a:rPr lang="en-US" altLang="ko-KR" sz="1400" b="1" dirty="0" smtClean="0">
                <a:latin typeface="+mn-ea"/>
              </a:rPr>
              <a:t>    - </a:t>
            </a:r>
            <a:r>
              <a:rPr lang="ko-KR" altLang="en-US" sz="1400" b="1" dirty="0" err="1" smtClean="0">
                <a:latin typeface="+mn-ea"/>
              </a:rPr>
              <a:t>가동일수</a:t>
            </a:r>
            <a:r>
              <a:rPr lang="ko-KR" altLang="en-US" sz="1400" b="1" dirty="0" smtClean="0">
                <a:latin typeface="+mn-ea"/>
              </a:rPr>
              <a:t> </a:t>
            </a:r>
            <a:r>
              <a:rPr lang="en-US" altLang="ko-KR" sz="1400" b="1" dirty="0" smtClean="0">
                <a:latin typeface="+mn-ea"/>
              </a:rPr>
              <a:t>: (</a:t>
            </a:r>
            <a:r>
              <a:rPr lang="ko-KR" altLang="en-US" sz="1400" b="1" dirty="0" smtClean="0">
                <a:latin typeface="+mn-ea"/>
              </a:rPr>
              <a:t>본사</a:t>
            </a:r>
            <a:r>
              <a:rPr lang="en-US" altLang="ko-KR" sz="1400" b="1" dirty="0" smtClean="0">
                <a:latin typeface="+mn-ea"/>
              </a:rPr>
              <a:t>+</a:t>
            </a:r>
            <a:r>
              <a:rPr lang="ko-KR" altLang="en-US" sz="1400" b="1" dirty="0" smtClean="0">
                <a:latin typeface="+mn-ea"/>
              </a:rPr>
              <a:t>현장</a:t>
            </a:r>
            <a:r>
              <a:rPr lang="en-US" altLang="ko-KR" sz="1400" b="1" dirty="0" smtClean="0">
                <a:latin typeface="+mn-ea"/>
              </a:rPr>
              <a:t>)</a:t>
            </a:r>
            <a:r>
              <a:rPr lang="ko-KR" altLang="en-US" sz="1400" b="1" dirty="0" smtClean="0">
                <a:latin typeface="+mn-ea"/>
              </a:rPr>
              <a:t> 통틀어 </a:t>
            </a:r>
            <a:r>
              <a:rPr lang="en-US" altLang="ko-KR" sz="1400" b="1" dirty="0" smtClean="0">
                <a:latin typeface="+mn-ea"/>
              </a:rPr>
              <a:t>1</a:t>
            </a:r>
            <a:r>
              <a:rPr lang="ko-KR" altLang="en-US" sz="1400" b="1" dirty="0" smtClean="0">
                <a:latin typeface="+mn-ea"/>
              </a:rPr>
              <a:t>인이라도 출근한 경우 가동일수에 포함</a:t>
            </a:r>
            <a:endParaRPr lang="en-US" altLang="ko-KR" sz="1400" b="1" dirty="0" smtClean="0">
              <a:latin typeface="+mn-ea"/>
            </a:endParaRPr>
          </a:p>
        </p:txBody>
      </p:sp>
      <p:graphicFrame>
        <p:nvGraphicFramePr>
          <p:cNvPr id="17" name="표 16"/>
          <p:cNvGraphicFramePr>
            <a:graphicFrameLocks noGrp="1"/>
          </p:cNvGraphicFramePr>
          <p:nvPr>
            <p:extLst>
              <p:ext uri="{D42A27DB-BD31-4B8C-83A1-F6EECF244321}">
                <p14:modId xmlns:p14="http://schemas.microsoft.com/office/powerpoint/2010/main" xmlns="" val="1063196341"/>
              </p:ext>
            </p:extLst>
          </p:nvPr>
        </p:nvGraphicFramePr>
        <p:xfrm>
          <a:off x="1547664" y="3068960"/>
          <a:ext cx="6881988" cy="803148"/>
        </p:xfrm>
        <a:graphic>
          <a:graphicData uri="http://schemas.openxmlformats.org/drawingml/2006/table">
            <a:tbl>
              <a:tblPr/>
              <a:tblGrid>
                <a:gridCol w="3440994">
                  <a:extLst>
                    <a:ext uri="{9D8B030D-6E8A-4147-A177-3AD203B41FA5}">
                      <a16:colId xmlns="" xmlns:a16="http://schemas.microsoft.com/office/drawing/2014/main" val="20000"/>
                    </a:ext>
                  </a:extLst>
                </a:gridCol>
                <a:gridCol w="3440994">
                  <a:extLst>
                    <a:ext uri="{9D8B030D-6E8A-4147-A177-3AD203B41FA5}">
                      <a16:colId xmlns="" xmlns:a16="http://schemas.microsoft.com/office/drawing/2014/main" val="20001"/>
                    </a:ext>
                  </a:extLst>
                </a:gridCol>
              </a:tblGrid>
              <a:tr h="396044">
                <a:tc rowSpan="2">
                  <a:txBody>
                    <a:bodyPr/>
                    <a:lstStyle/>
                    <a:p>
                      <a:pPr marL="1611630" marR="101600" indent="-1510030" algn="just" fontAlgn="base" latinLnBrk="1">
                        <a:lnSpc>
                          <a:spcPct val="150000"/>
                        </a:lnSpc>
                        <a:spcBef>
                          <a:spcPts val="0"/>
                        </a:spcBef>
                        <a:spcAft>
                          <a:spcPts val="0"/>
                        </a:spcAft>
                      </a:pPr>
                      <a:r>
                        <a:rPr lang="ko-KR" altLang="en-US" sz="1600" b="1" kern="0" spc="-80" dirty="0" smtClean="0">
                          <a:solidFill>
                            <a:srgbClr val="000000"/>
                          </a:solidFill>
                          <a:effectLst/>
                          <a:latin typeface="+mn-ea"/>
                          <a:ea typeface="+mn-ea"/>
                        </a:rPr>
                        <a:t>       ◎ </a:t>
                      </a:r>
                      <a:r>
                        <a:rPr lang="ko-KR" altLang="en-US" sz="1600" b="1" kern="0" spc="-80" dirty="0" err="1">
                          <a:solidFill>
                            <a:srgbClr val="000000"/>
                          </a:solidFill>
                          <a:effectLst/>
                          <a:latin typeface="+mn-ea"/>
                          <a:ea typeface="+mn-ea"/>
                        </a:rPr>
                        <a:t>상시근로자</a:t>
                      </a:r>
                      <a:r>
                        <a:rPr lang="ko-KR" altLang="en-US" sz="1600" b="1" kern="0" spc="-80" dirty="0">
                          <a:solidFill>
                            <a:srgbClr val="000000"/>
                          </a:solidFill>
                          <a:effectLst/>
                          <a:latin typeface="+mn-ea"/>
                          <a:ea typeface="+mn-ea"/>
                        </a:rPr>
                        <a:t> 수 </a:t>
                      </a:r>
                      <a:r>
                        <a:rPr lang="en-US" altLang="ko-KR" sz="1600" b="1" kern="0" spc="-80" dirty="0">
                          <a:solidFill>
                            <a:srgbClr val="000000"/>
                          </a:solidFill>
                          <a:effectLst/>
                          <a:latin typeface="+mn-ea"/>
                          <a:ea typeface="+mn-ea"/>
                        </a:rPr>
                        <a:t>= </a:t>
                      </a:r>
                      <a:endParaRPr lang="ko-KR" altLang="en-US" sz="1600" b="1" kern="0" spc="0" dirty="0">
                        <a:solidFill>
                          <a:srgbClr val="000000"/>
                        </a:solidFill>
                        <a:effectLst/>
                        <a:latin typeface="+mn-ea"/>
                        <a:ea typeface="+mn-ea"/>
                      </a:endParaRPr>
                    </a:p>
                  </a:txBody>
                  <a:tcPr marL="17907" marR="17907" marT="17907" marB="17907"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marL="1611630" marR="101600" indent="-1510030" algn="ctr" fontAlgn="base" latinLnBrk="0">
                        <a:lnSpc>
                          <a:spcPct val="150000"/>
                        </a:lnSpc>
                        <a:spcBef>
                          <a:spcPts val="0"/>
                        </a:spcBef>
                        <a:spcAft>
                          <a:spcPts val="0"/>
                        </a:spcAft>
                      </a:pPr>
                      <a:r>
                        <a:rPr lang="ko-KR" altLang="en-US" sz="1600" b="1" kern="0" spc="-80" dirty="0">
                          <a:solidFill>
                            <a:srgbClr val="000000"/>
                          </a:solidFill>
                          <a:effectLst/>
                          <a:latin typeface="+mn-ea"/>
                          <a:ea typeface="+mn-ea"/>
                        </a:rPr>
                        <a:t>산정기간 동안 사용한 근로자 연인원</a:t>
                      </a:r>
                      <a:endParaRPr lang="ko-KR" altLang="en-US" sz="1600" b="1" kern="0" spc="0" dirty="0">
                        <a:solidFill>
                          <a:srgbClr val="000000"/>
                        </a:solidFill>
                        <a:effectLst/>
                        <a:latin typeface="+mn-ea"/>
                        <a:ea typeface="+mn-ea"/>
                      </a:endParaRPr>
                    </a:p>
                  </a:txBody>
                  <a:tcPr marL="17907" marR="17907" marT="17907" marB="17907"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CCFFFF"/>
                    </a:solidFill>
                  </a:tcPr>
                </a:tc>
                <a:extLst>
                  <a:ext uri="{0D108BD9-81ED-4DB2-BD59-A6C34878D82A}">
                    <a16:rowId xmlns="" xmlns:a16="http://schemas.microsoft.com/office/drawing/2014/main" val="10000"/>
                  </a:ext>
                </a:extLst>
              </a:tr>
              <a:tr h="396044">
                <a:tc vMerge="1">
                  <a:txBody>
                    <a:bodyPr/>
                    <a:lstStyle/>
                    <a:p>
                      <a:pPr latinLnBrk="1"/>
                      <a:endParaRPr lang="ko-KR" altLang="en-US"/>
                    </a:p>
                  </a:txBody>
                  <a:tcPr/>
                </a:tc>
                <a:tc>
                  <a:txBody>
                    <a:bodyPr/>
                    <a:lstStyle/>
                    <a:p>
                      <a:pPr marL="1611630" marR="101600" indent="-1510030" algn="ctr" fontAlgn="base" latinLnBrk="0">
                        <a:lnSpc>
                          <a:spcPct val="150000"/>
                        </a:lnSpc>
                        <a:spcBef>
                          <a:spcPts val="0"/>
                        </a:spcBef>
                        <a:spcAft>
                          <a:spcPts val="0"/>
                        </a:spcAft>
                      </a:pPr>
                      <a:r>
                        <a:rPr lang="ko-KR" altLang="en-US" sz="1600" b="1" kern="0" spc="-80" dirty="0">
                          <a:solidFill>
                            <a:srgbClr val="000000"/>
                          </a:solidFill>
                          <a:effectLst/>
                          <a:latin typeface="+mn-ea"/>
                          <a:ea typeface="+mn-ea"/>
                        </a:rPr>
                        <a:t>산정기간 중 가동일수 </a:t>
                      </a:r>
                      <a:endParaRPr lang="ko-KR" altLang="en-US" sz="1600" b="1" kern="0" spc="0" dirty="0">
                        <a:solidFill>
                          <a:srgbClr val="000000"/>
                        </a:solidFill>
                        <a:effectLst/>
                        <a:latin typeface="+mn-ea"/>
                        <a:ea typeface="+mn-ea"/>
                      </a:endParaRPr>
                    </a:p>
                  </a:txBody>
                  <a:tcPr marL="17907" marR="17907" marT="17907" marB="17907" anchor="ctr">
                    <a:lnL>
                      <a:noFill/>
                    </a:lnL>
                    <a:lnR w="12700" cap="flat" cmpd="sng" algn="ctr">
                      <a:solidFill>
                        <a:schemeClr val="tx1"/>
                      </a:solidFill>
                      <a:prstDash val="solid"/>
                      <a:round/>
                      <a:headEnd type="none" w="med" len="med"/>
                      <a:tailEnd type="none" w="med" len="med"/>
                    </a:lnR>
                    <a:lnT w="3556"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extLst>
                  <a:ext uri="{0D108BD9-81ED-4DB2-BD59-A6C34878D82A}">
                    <a16:rowId xmlns="" xmlns:a16="http://schemas.microsoft.com/office/drawing/2014/main" val="10001"/>
                  </a:ext>
                </a:extLst>
              </a:tr>
            </a:tbl>
          </a:graphicData>
        </a:graphic>
      </p:graphicFrame>
      <p:sp>
        <p:nvSpPr>
          <p:cNvPr id="15" name="Text Box 18"/>
          <p:cNvSpPr txBox="1">
            <a:spLocks noChangeArrowheads="1"/>
          </p:cNvSpPr>
          <p:nvPr/>
        </p:nvSpPr>
        <p:spPr bwMode="auto">
          <a:xfrm>
            <a:off x="1071538" y="214290"/>
            <a:ext cx="3714776" cy="400110"/>
          </a:xfrm>
          <a:prstGeom prst="rect">
            <a:avLst/>
          </a:prstGeom>
          <a:noFill/>
          <a:ln w="9525">
            <a:noFill/>
            <a:miter lim="800000"/>
            <a:headEnd/>
            <a:tailEnd/>
          </a:ln>
        </p:spPr>
        <p:txBody>
          <a:bodyPr wrap="square">
            <a:spAutoFit/>
          </a:bodyPr>
          <a:lstStyle/>
          <a:p>
            <a:r>
              <a:rPr lang="ko-KR" altLang="en-US" sz="2000" dirty="0" smtClean="0">
                <a:latin typeface="HY헤드라인M" pitchFamily="18" charset="-127"/>
                <a:ea typeface="HY헤드라인M" pitchFamily="18" charset="-127"/>
              </a:rPr>
              <a:t>상시 근로자수 판단 기준 </a:t>
            </a:r>
            <a:endParaRPr lang="ko-KR" altLang="ko-KR" sz="2000" dirty="0">
              <a:latin typeface="HY헤드라인M" pitchFamily="18" charset="-127"/>
              <a:ea typeface="HY헤드라인M" pitchFamily="18" charset="-127"/>
            </a:endParaRPr>
          </a:p>
        </p:txBody>
      </p:sp>
      <p:sp>
        <p:nvSpPr>
          <p:cNvPr id="16" name="Text Box 34"/>
          <p:cNvSpPr txBox="1">
            <a:spLocks noChangeArrowheads="1"/>
          </p:cNvSpPr>
          <p:nvPr/>
        </p:nvSpPr>
        <p:spPr bwMode="auto">
          <a:xfrm>
            <a:off x="571472" y="980728"/>
            <a:ext cx="8215370" cy="576064"/>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anchor="ctr"/>
          <a:lstStyle/>
          <a:p>
            <a:pPr fontAlgn="base"/>
            <a:r>
              <a:rPr lang="en-US" altLang="ko-KR" sz="1600" b="1" dirty="0" smtClean="0">
                <a:latin typeface="+mn-ea"/>
              </a:rPr>
              <a:t>Q. </a:t>
            </a:r>
            <a:r>
              <a:rPr lang="ko-KR" altLang="en-US" sz="1600" b="1" dirty="0" err="1" smtClean="0">
                <a:latin typeface="+mn-ea"/>
              </a:rPr>
              <a:t>상시근로자수</a:t>
            </a:r>
            <a:r>
              <a:rPr lang="ko-KR" altLang="en-US" sz="1600" b="1" dirty="0" smtClean="0">
                <a:latin typeface="+mn-ea"/>
              </a:rPr>
              <a:t> 판단기준 </a:t>
            </a:r>
            <a:endParaRPr lang="en-US" altLang="ko-KR" sz="1600" b="1" dirty="0" smtClean="0">
              <a:latin typeface="+mn-ea"/>
            </a:endParaRPr>
          </a:p>
        </p:txBody>
      </p:sp>
      <p:sp>
        <p:nvSpPr>
          <p:cNvPr id="10" name="모서리가 둥근 직사각형 9"/>
          <p:cNvSpPr/>
          <p:nvPr/>
        </p:nvSpPr>
        <p:spPr>
          <a:xfrm>
            <a:off x="142876" y="214290"/>
            <a:ext cx="857224"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3-3</a:t>
            </a:r>
            <a:endParaRPr lang="ko-KR" altLang="en-US" b="1" dirty="0">
              <a:latin typeface="+mn-ea"/>
            </a:endParaRPr>
          </a:p>
        </p:txBody>
      </p:sp>
    </p:spTree>
    <p:extLst>
      <p:ext uri="{BB962C8B-B14F-4D97-AF65-F5344CB8AC3E}">
        <p14:creationId xmlns:p14="http://schemas.microsoft.com/office/powerpoint/2010/main" xmlns="" val="377946590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p:cNvSpPr>
            <a:spLocks noGrp="1"/>
          </p:cNvSpPr>
          <p:nvPr>
            <p:ph type="sldNum" sz="quarter" idx="12"/>
          </p:nvPr>
        </p:nvSpPr>
        <p:spPr/>
        <p:txBody>
          <a:bodyPr/>
          <a:lstStyle/>
          <a:p>
            <a:fld id="{4C82059B-90A4-46F5-A9EC-ED6ACB2B364E}" type="slidenum">
              <a:rPr lang="ko-KR" altLang="en-US" smtClean="0"/>
              <a:pPr/>
              <a:t>17</a:t>
            </a:fld>
            <a:endParaRPr lang="ko-KR" altLang="en-US"/>
          </a:p>
        </p:txBody>
      </p:sp>
      <p:graphicFrame>
        <p:nvGraphicFramePr>
          <p:cNvPr id="7" name="표 6"/>
          <p:cNvGraphicFramePr>
            <a:graphicFrameLocks noGrp="1"/>
          </p:cNvGraphicFramePr>
          <p:nvPr>
            <p:extLst>
              <p:ext uri="{D42A27DB-BD31-4B8C-83A1-F6EECF244321}">
                <p14:modId xmlns:p14="http://schemas.microsoft.com/office/powerpoint/2010/main" xmlns="" val="1452443548"/>
              </p:ext>
            </p:extLst>
          </p:nvPr>
        </p:nvGraphicFramePr>
        <p:xfrm>
          <a:off x="285718" y="714357"/>
          <a:ext cx="8501123" cy="6085805"/>
        </p:xfrm>
        <a:graphic>
          <a:graphicData uri="http://schemas.openxmlformats.org/drawingml/2006/table">
            <a:tbl>
              <a:tblPr/>
              <a:tblGrid>
                <a:gridCol w="1777510">
                  <a:extLst>
                    <a:ext uri="{9D8B030D-6E8A-4147-A177-3AD203B41FA5}">
                      <a16:colId xmlns="" xmlns:a16="http://schemas.microsoft.com/office/drawing/2014/main" val="20000"/>
                    </a:ext>
                  </a:extLst>
                </a:gridCol>
                <a:gridCol w="794910">
                  <a:extLst>
                    <a:ext uri="{9D8B030D-6E8A-4147-A177-3AD203B41FA5}">
                      <a16:colId xmlns="" xmlns:a16="http://schemas.microsoft.com/office/drawing/2014/main" val="20001"/>
                    </a:ext>
                  </a:extLst>
                </a:gridCol>
                <a:gridCol w="794910">
                  <a:extLst>
                    <a:ext uri="{9D8B030D-6E8A-4147-A177-3AD203B41FA5}">
                      <a16:colId xmlns="" xmlns:a16="http://schemas.microsoft.com/office/drawing/2014/main" val="20002"/>
                    </a:ext>
                  </a:extLst>
                </a:gridCol>
                <a:gridCol w="794910">
                  <a:extLst>
                    <a:ext uri="{9D8B030D-6E8A-4147-A177-3AD203B41FA5}">
                      <a16:colId xmlns="" xmlns:a16="http://schemas.microsoft.com/office/drawing/2014/main" val="20003"/>
                    </a:ext>
                  </a:extLst>
                </a:gridCol>
                <a:gridCol w="794910">
                  <a:extLst>
                    <a:ext uri="{9D8B030D-6E8A-4147-A177-3AD203B41FA5}">
                      <a16:colId xmlns="" xmlns:a16="http://schemas.microsoft.com/office/drawing/2014/main" val="20004"/>
                    </a:ext>
                  </a:extLst>
                </a:gridCol>
                <a:gridCol w="794910">
                  <a:extLst>
                    <a:ext uri="{9D8B030D-6E8A-4147-A177-3AD203B41FA5}">
                      <a16:colId xmlns="" xmlns:a16="http://schemas.microsoft.com/office/drawing/2014/main" val="20005"/>
                    </a:ext>
                  </a:extLst>
                </a:gridCol>
                <a:gridCol w="794910">
                  <a:extLst>
                    <a:ext uri="{9D8B030D-6E8A-4147-A177-3AD203B41FA5}">
                      <a16:colId xmlns="" xmlns:a16="http://schemas.microsoft.com/office/drawing/2014/main" val="20006"/>
                    </a:ext>
                  </a:extLst>
                </a:gridCol>
                <a:gridCol w="794910">
                  <a:extLst>
                    <a:ext uri="{9D8B030D-6E8A-4147-A177-3AD203B41FA5}">
                      <a16:colId xmlns="" xmlns:a16="http://schemas.microsoft.com/office/drawing/2014/main" val="20007"/>
                    </a:ext>
                  </a:extLst>
                </a:gridCol>
                <a:gridCol w="1159243">
                  <a:extLst>
                    <a:ext uri="{9D8B030D-6E8A-4147-A177-3AD203B41FA5}">
                      <a16:colId xmlns="" xmlns:a16="http://schemas.microsoft.com/office/drawing/2014/main" val="20008"/>
                    </a:ext>
                  </a:extLst>
                </a:gridCol>
              </a:tblGrid>
              <a:tr h="171032">
                <a:tc>
                  <a:txBody>
                    <a:bodyPr/>
                    <a:lstStyle/>
                    <a:p>
                      <a:pPr algn="ctr" fontAlgn="ctr"/>
                      <a:r>
                        <a:rPr lang="ko-KR" altLang="en-US" sz="1100" b="1" i="0" u="none" strike="noStrike" dirty="0">
                          <a:solidFill>
                            <a:srgbClr val="000000"/>
                          </a:solidFill>
                          <a:effectLst/>
                          <a:latin typeface="+mn-lt"/>
                        </a:rPr>
                        <a:t>요일</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ko-KR" altLang="en-US" sz="1100" b="1" i="0" u="none" strike="noStrike" dirty="0">
                          <a:solidFill>
                            <a:srgbClr val="000000"/>
                          </a:solidFill>
                          <a:effectLst/>
                          <a:latin typeface="+mn-lt"/>
                        </a:rPr>
                        <a:t>월</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ko-KR" altLang="en-US" sz="1100" b="1" i="0" u="none" strike="noStrike" dirty="0">
                          <a:solidFill>
                            <a:srgbClr val="000000"/>
                          </a:solidFill>
                          <a:effectLst/>
                          <a:latin typeface="+mn-lt"/>
                        </a:rPr>
                        <a:t>화</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ko-KR" altLang="en-US" sz="1100" b="1" i="0" u="none" strike="noStrike" dirty="0">
                          <a:solidFill>
                            <a:srgbClr val="000000"/>
                          </a:solidFill>
                          <a:effectLst/>
                          <a:latin typeface="+mn-lt"/>
                        </a:rPr>
                        <a:t>수</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ko-KR" altLang="en-US" sz="1100" b="1" i="0" u="none" strike="noStrike" dirty="0">
                          <a:solidFill>
                            <a:srgbClr val="000000"/>
                          </a:solidFill>
                          <a:effectLst/>
                          <a:latin typeface="+mn-lt"/>
                        </a:rPr>
                        <a:t>목</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ko-KR" altLang="en-US" sz="1100" b="1" i="0" u="none" strike="noStrike" dirty="0">
                          <a:solidFill>
                            <a:srgbClr val="000000"/>
                          </a:solidFill>
                          <a:effectLst/>
                          <a:latin typeface="+mn-lt"/>
                        </a:rPr>
                        <a:t>금</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ko-KR" altLang="en-US" sz="1100" b="1" i="0" u="none" strike="noStrike" dirty="0">
                          <a:solidFill>
                            <a:srgbClr val="000000"/>
                          </a:solidFill>
                          <a:effectLst/>
                          <a:latin typeface="+mn-lt"/>
                        </a:rPr>
                        <a:t>토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ko-KR" altLang="en-US" sz="1100" b="1" i="0" u="none" strike="noStrike" dirty="0">
                          <a:solidFill>
                            <a:srgbClr val="000000"/>
                          </a:solidFill>
                          <a:effectLst/>
                          <a:latin typeface="+mn-lt"/>
                        </a:rPr>
                        <a:t>일</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ko-KR" altLang="en-US" sz="1050" b="0" i="0" u="none" strike="noStrike">
                          <a:solidFill>
                            <a:srgbClr val="000000"/>
                          </a:solidFill>
                          <a:effectLst/>
                          <a:latin typeface="+mn-lt"/>
                        </a:rPr>
                        <a:t>합계</a:t>
                      </a:r>
                    </a:p>
                  </a:txBody>
                  <a:tcPr marL="6134" marR="6134" marT="613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 xmlns:a16="http://schemas.microsoft.com/office/drawing/2014/main" val="10001"/>
                  </a:ext>
                </a:extLst>
              </a:tr>
              <a:tr h="171032">
                <a:tc>
                  <a:txBody>
                    <a:bodyPr/>
                    <a:lstStyle/>
                    <a:p>
                      <a:pPr algn="ctr" fontAlgn="ctr"/>
                      <a:r>
                        <a:rPr lang="ko-KR" altLang="en-US" sz="1100" b="1" i="0" u="none" strike="noStrike" dirty="0">
                          <a:solidFill>
                            <a:srgbClr val="000000"/>
                          </a:solidFill>
                          <a:effectLst/>
                          <a:latin typeface="+mn-lt"/>
                        </a:rPr>
                        <a:t>날짜</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ko-KR" altLang="en-US" sz="1100" b="1" i="0" u="none" strike="noStrike" dirty="0">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ko-KR" altLang="en-US" sz="1100" b="1" i="0" u="none" strike="noStrike" dirty="0">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ko-KR" altLang="en-US" sz="1100" b="1" i="0" u="none" strike="noStrike" dirty="0">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ko-KR" altLang="en-US" sz="1100" b="1" i="0" u="none" strike="noStrike" dirty="0">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1</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2</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3</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rowSpan="6">
                  <a:txBody>
                    <a:bodyPr/>
                    <a:lstStyle/>
                    <a:p>
                      <a:pPr algn="ctr" fontAlgn="ctr"/>
                      <a:r>
                        <a:rPr lang="ko-KR" altLang="en-US" sz="1100" b="1" i="0" u="none" strike="noStrike">
                          <a:solidFill>
                            <a:srgbClr val="000000"/>
                          </a:solidFill>
                          <a:effectLst/>
                          <a:latin typeface="+mn-lt"/>
                        </a:rPr>
                        <a:t>          </a:t>
                      </a:r>
                      <a:r>
                        <a:rPr lang="en-US" altLang="ko-KR" sz="1100" b="1" i="0" u="none" strike="noStrike">
                          <a:solidFill>
                            <a:srgbClr val="000000"/>
                          </a:solidFill>
                          <a:effectLst/>
                          <a:latin typeface="+mn-lt"/>
                        </a:rPr>
                        <a:t>490 </a:t>
                      </a:r>
                    </a:p>
                  </a:txBody>
                  <a:tcPr marL="6134" marR="6134" marT="613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0002"/>
                  </a:ext>
                </a:extLst>
              </a:tr>
              <a:tr h="171032">
                <a:tc>
                  <a:txBody>
                    <a:bodyPr/>
                    <a:lstStyle/>
                    <a:p>
                      <a:pPr algn="ctr" fontAlgn="ctr"/>
                      <a:r>
                        <a:rPr lang="ko-KR" altLang="en-US" sz="1100" b="1" i="0" u="none" strike="noStrike" dirty="0">
                          <a:solidFill>
                            <a:srgbClr val="000000"/>
                          </a:solidFill>
                          <a:effectLst/>
                          <a:latin typeface="+mn-lt"/>
                        </a:rPr>
                        <a:t>본사</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현장관리자 포함</a:t>
                      </a:r>
                      <a:r>
                        <a:rPr lang="en-US" altLang="ko-KR" sz="1100" b="1" i="0" u="none" strike="noStrike" dirty="0">
                          <a:solidFill>
                            <a:srgbClr val="000000"/>
                          </a:solidFill>
                          <a:effectLst/>
                          <a:latin typeface="+mn-lt"/>
                        </a:rPr>
                        <a:t>)</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dirty="0">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03"/>
                  </a:ext>
                </a:extLst>
              </a:tr>
              <a:tr h="171032">
                <a:tc>
                  <a:txBody>
                    <a:bodyPr/>
                    <a:lstStyle/>
                    <a:p>
                      <a:pPr algn="ctr" fontAlgn="ctr"/>
                      <a:r>
                        <a:rPr lang="ko-KR" altLang="en-US" sz="1100" b="1" i="0" u="none" strike="noStrike" dirty="0">
                          <a:solidFill>
                            <a:srgbClr val="000000"/>
                          </a:solidFill>
                          <a:effectLst/>
                          <a:latin typeface="+mn-lt"/>
                        </a:rPr>
                        <a:t>현장</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일용근로자</a:t>
                      </a:r>
                      <a:r>
                        <a:rPr lang="en-US" altLang="ko-KR" sz="1100" b="1" i="0" u="none" strike="noStrike" dirty="0">
                          <a:solidFill>
                            <a:srgbClr val="000000"/>
                          </a:solidFill>
                          <a:effectLst/>
                          <a:latin typeface="+mn-lt"/>
                        </a:rPr>
                        <a:t>) 1</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dirty="0">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60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60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04"/>
                  </a:ext>
                </a:extLst>
              </a:tr>
              <a:tr h="171032">
                <a:tc>
                  <a:txBody>
                    <a:bodyPr/>
                    <a:lstStyle/>
                    <a:p>
                      <a:pPr algn="ctr" fontAlgn="ctr"/>
                      <a:r>
                        <a:rPr lang="ko-KR" altLang="en-US" sz="1100" b="1" i="0" u="none" strike="noStrike" dirty="0">
                          <a:solidFill>
                            <a:srgbClr val="000000"/>
                          </a:solidFill>
                          <a:effectLst/>
                          <a:latin typeface="+mn-lt"/>
                        </a:rPr>
                        <a:t>현장</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일용근로자</a:t>
                      </a:r>
                      <a:r>
                        <a:rPr lang="en-US" altLang="ko-KR" sz="1100" b="1" i="0" u="none" strike="noStrike" dirty="0">
                          <a:solidFill>
                            <a:srgbClr val="000000"/>
                          </a:solidFill>
                          <a:effectLst/>
                          <a:latin typeface="+mn-lt"/>
                        </a:rPr>
                        <a:t>) 2</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dirty="0">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100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100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05"/>
                  </a:ext>
                </a:extLst>
              </a:tr>
              <a:tr h="171032">
                <a:tc>
                  <a:txBody>
                    <a:bodyPr/>
                    <a:lstStyle/>
                    <a:p>
                      <a:pPr algn="ctr" fontAlgn="ctr"/>
                      <a:r>
                        <a:rPr lang="ko-KR" altLang="en-US" sz="1100" b="1" i="0" u="none" strike="noStrike" dirty="0">
                          <a:solidFill>
                            <a:srgbClr val="000000"/>
                          </a:solidFill>
                          <a:effectLst/>
                          <a:latin typeface="+mn-lt"/>
                        </a:rPr>
                        <a:t>현장</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일용근로자</a:t>
                      </a:r>
                      <a:r>
                        <a:rPr lang="en-US" altLang="ko-KR" sz="1100" b="1" i="0" u="none" strike="noStrike" dirty="0">
                          <a:solidFill>
                            <a:srgbClr val="000000"/>
                          </a:solidFill>
                          <a:effectLst/>
                          <a:latin typeface="+mn-lt"/>
                        </a:rPr>
                        <a:t>) 3</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dirty="0">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70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70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06"/>
                  </a:ext>
                </a:extLst>
              </a:tr>
              <a:tr h="171032">
                <a:tc>
                  <a:txBody>
                    <a:bodyPr/>
                    <a:lstStyle/>
                    <a:p>
                      <a:pPr algn="ctr" fontAlgn="ctr"/>
                      <a:r>
                        <a:rPr lang="ko-KR" altLang="en-US" sz="1100" b="1" i="0" u="none" strike="noStrike" dirty="0">
                          <a:solidFill>
                            <a:srgbClr val="000000"/>
                          </a:solidFill>
                          <a:effectLst/>
                          <a:latin typeface="+mn-lt"/>
                        </a:rPr>
                        <a:t>합계</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ko-KR" altLang="en-US" sz="1100" b="1" i="0" u="none" strike="noStrike" dirty="0">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250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240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0</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latinLnBrk="1"/>
                      <a:endParaRPr lang="ko-KR" altLang="en-US"/>
                    </a:p>
                  </a:txBody>
                  <a:tcPr/>
                </a:tc>
                <a:extLst>
                  <a:ext uri="{0D108BD9-81ED-4DB2-BD59-A6C34878D82A}">
                    <a16:rowId xmlns="" xmlns:a16="http://schemas.microsoft.com/office/drawing/2014/main" val="10007"/>
                  </a:ext>
                </a:extLst>
              </a:tr>
              <a:tr h="171032">
                <a:tc>
                  <a:txBody>
                    <a:bodyPr/>
                    <a:lstStyle/>
                    <a:p>
                      <a:pPr algn="ctr" fontAlgn="ctr"/>
                      <a:r>
                        <a:rPr lang="ko-KR" altLang="en-US" sz="1100" b="1" i="0" u="none" strike="noStrike" dirty="0">
                          <a:solidFill>
                            <a:srgbClr val="000000"/>
                          </a:solidFill>
                          <a:effectLst/>
                          <a:latin typeface="+mn-lt"/>
                        </a:rPr>
                        <a:t>날짜</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4</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5</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6</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7</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8</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9</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10</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rowSpan="6">
                  <a:txBody>
                    <a:bodyPr/>
                    <a:lstStyle/>
                    <a:p>
                      <a:pPr algn="ctr" fontAlgn="ctr"/>
                      <a:r>
                        <a:rPr lang="ko-KR" altLang="en-US" sz="1100" b="1" i="0" u="none" strike="noStrike">
                          <a:solidFill>
                            <a:srgbClr val="000000"/>
                          </a:solidFill>
                          <a:effectLst/>
                          <a:latin typeface="+mn-lt"/>
                        </a:rPr>
                        <a:t>       </a:t>
                      </a:r>
                      <a:r>
                        <a:rPr lang="en-US" altLang="ko-KR" sz="1100" b="1" i="0" u="none" strike="noStrike">
                          <a:solidFill>
                            <a:srgbClr val="000000"/>
                          </a:solidFill>
                          <a:effectLst/>
                          <a:latin typeface="+mn-lt"/>
                        </a:rPr>
                        <a:t>1,730 </a:t>
                      </a:r>
                    </a:p>
                  </a:txBody>
                  <a:tcPr marL="6134" marR="6134" marT="613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0008"/>
                  </a:ext>
                </a:extLst>
              </a:tr>
              <a:tr h="171032">
                <a:tc>
                  <a:txBody>
                    <a:bodyPr/>
                    <a:lstStyle/>
                    <a:p>
                      <a:pPr algn="ctr" fontAlgn="ctr"/>
                      <a:r>
                        <a:rPr lang="ko-KR" altLang="en-US" sz="1100" b="1" i="0" u="none" strike="noStrike" dirty="0">
                          <a:solidFill>
                            <a:srgbClr val="000000"/>
                          </a:solidFill>
                          <a:effectLst/>
                          <a:latin typeface="+mn-lt"/>
                        </a:rPr>
                        <a:t>본사</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현장관리자 포함</a:t>
                      </a:r>
                      <a:r>
                        <a:rPr lang="en-US" altLang="ko-KR" sz="1100" b="1" i="0" u="none" strike="noStrike" dirty="0">
                          <a:solidFill>
                            <a:srgbClr val="000000"/>
                          </a:solidFill>
                          <a:effectLst/>
                          <a:latin typeface="+mn-lt"/>
                        </a:rPr>
                        <a:t>)</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dirty="0">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09"/>
                  </a:ext>
                </a:extLst>
              </a:tr>
              <a:tr h="171032">
                <a:tc>
                  <a:txBody>
                    <a:bodyPr/>
                    <a:lstStyle/>
                    <a:p>
                      <a:pPr algn="ctr" fontAlgn="ctr"/>
                      <a:r>
                        <a:rPr lang="ko-KR" altLang="en-US" sz="1100" b="1" i="0" u="none" strike="noStrike" dirty="0">
                          <a:solidFill>
                            <a:srgbClr val="000000"/>
                          </a:solidFill>
                          <a:effectLst/>
                          <a:latin typeface="+mn-lt"/>
                        </a:rPr>
                        <a:t>현장</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일용근로자</a:t>
                      </a:r>
                      <a:r>
                        <a:rPr lang="en-US" altLang="ko-KR" sz="1100" b="1" i="0" u="none" strike="noStrike" dirty="0">
                          <a:solidFill>
                            <a:srgbClr val="000000"/>
                          </a:solidFill>
                          <a:effectLst/>
                          <a:latin typeface="+mn-lt"/>
                        </a:rPr>
                        <a:t>) 1</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70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70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70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70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70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70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10"/>
                  </a:ext>
                </a:extLst>
              </a:tr>
              <a:tr h="171032">
                <a:tc>
                  <a:txBody>
                    <a:bodyPr/>
                    <a:lstStyle/>
                    <a:p>
                      <a:pPr algn="ctr" fontAlgn="ctr"/>
                      <a:r>
                        <a:rPr lang="ko-KR" altLang="en-US" sz="1100" b="1" i="0" u="none" strike="noStrike" dirty="0">
                          <a:solidFill>
                            <a:srgbClr val="000000"/>
                          </a:solidFill>
                          <a:effectLst/>
                          <a:latin typeface="+mn-lt"/>
                        </a:rPr>
                        <a:t>현장</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일용근로자</a:t>
                      </a:r>
                      <a:r>
                        <a:rPr lang="en-US" altLang="ko-KR" sz="1100" b="1" i="0" u="none" strike="noStrike" dirty="0">
                          <a:solidFill>
                            <a:srgbClr val="000000"/>
                          </a:solidFill>
                          <a:effectLst/>
                          <a:latin typeface="+mn-lt"/>
                        </a:rPr>
                        <a:t>) 2</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dirty="0">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11"/>
                  </a:ext>
                </a:extLst>
              </a:tr>
              <a:tr h="171032">
                <a:tc>
                  <a:txBody>
                    <a:bodyPr/>
                    <a:lstStyle/>
                    <a:p>
                      <a:pPr algn="ctr" fontAlgn="ctr"/>
                      <a:r>
                        <a:rPr lang="ko-KR" altLang="en-US" sz="1100" b="1" i="0" u="none" strike="noStrike" dirty="0">
                          <a:solidFill>
                            <a:srgbClr val="000000"/>
                          </a:solidFill>
                          <a:effectLst/>
                          <a:latin typeface="+mn-lt"/>
                        </a:rPr>
                        <a:t>현장</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일용근로자</a:t>
                      </a:r>
                      <a:r>
                        <a:rPr lang="en-US" altLang="ko-KR" sz="1100" b="1" i="0" u="none" strike="noStrike" dirty="0">
                          <a:solidFill>
                            <a:srgbClr val="000000"/>
                          </a:solidFill>
                          <a:effectLst/>
                          <a:latin typeface="+mn-lt"/>
                        </a:rPr>
                        <a:t>) 3</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dirty="0">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12"/>
                  </a:ext>
                </a:extLst>
              </a:tr>
              <a:tr h="171032">
                <a:tc>
                  <a:txBody>
                    <a:bodyPr/>
                    <a:lstStyle/>
                    <a:p>
                      <a:pPr algn="ctr" fontAlgn="ctr"/>
                      <a:r>
                        <a:rPr lang="ko-KR" altLang="en-US" sz="1100" b="1" i="0" u="none" strike="noStrike" dirty="0">
                          <a:solidFill>
                            <a:srgbClr val="000000"/>
                          </a:solidFill>
                          <a:effectLst/>
                          <a:latin typeface="+mn-lt"/>
                        </a:rPr>
                        <a:t>합계</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290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290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290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290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290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280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0</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latinLnBrk="1"/>
                      <a:endParaRPr lang="ko-KR" altLang="en-US"/>
                    </a:p>
                  </a:txBody>
                  <a:tcPr/>
                </a:tc>
                <a:extLst>
                  <a:ext uri="{0D108BD9-81ED-4DB2-BD59-A6C34878D82A}">
                    <a16:rowId xmlns="" xmlns:a16="http://schemas.microsoft.com/office/drawing/2014/main" val="10013"/>
                  </a:ext>
                </a:extLst>
              </a:tr>
              <a:tr h="171032">
                <a:tc>
                  <a:txBody>
                    <a:bodyPr/>
                    <a:lstStyle/>
                    <a:p>
                      <a:pPr algn="ctr" fontAlgn="ctr"/>
                      <a:r>
                        <a:rPr lang="ko-KR" altLang="en-US" sz="1100" b="1" i="0" u="none" strike="noStrike" dirty="0">
                          <a:solidFill>
                            <a:srgbClr val="000000"/>
                          </a:solidFill>
                          <a:effectLst/>
                          <a:latin typeface="+mn-lt"/>
                        </a:rPr>
                        <a:t>날짜</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11</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12</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13</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14</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15</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16</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17</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rowSpan="6">
                  <a:txBody>
                    <a:bodyPr/>
                    <a:lstStyle/>
                    <a:p>
                      <a:pPr algn="ctr" fontAlgn="ctr"/>
                      <a:r>
                        <a:rPr lang="ko-KR" altLang="en-US" sz="1100" b="1" i="0" u="none" strike="noStrike" dirty="0">
                          <a:solidFill>
                            <a:srgbClr val="000000"/>
                          </a:solidFill>
                          <a:effectLst/>
                          <a:latin typeface="+mn-lt"/>
                        </a:rPr>
                        <a:t>       </a:t>
                      </a:r>
                      <a:r>
                        <a:rPr lang="en-US" altLang="ko-KR" sz="1100" b="1" i="0" u="none" strike="noStrike" dirty="0">
                          <a:solidFill>
                            <a:srgbClr val="000000"/>
                          </a:solidFill>
                          <a:effectLst/>
                          <a:latin typeface="+mn-lt"/>
                        </a:rPr>
                        <a:t>1,730 </a:t>
                      </a:r>
                    </a:p>
                  </a:txBody>
                  <a:tcPr marL="6134" marR="6134" marT="613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0014"/>
                  </a:ext>
                </a:extLst>
              </a:tr>
              <a:tr h="171032">
                <a:tc>
                  <a:txBody>
                    <a:bodyPr/>
                    <a:lstStyle/>
                    <a:p>
                      <a:pPr algn="ctr" fontAlgn="ctr"/>
                      <a:r>
                        <a:rPr lang="ko-KR" altLang="en-US" sz="1100" b="1" i="0" u="none" strike="noStrike" dirty="0">
                          <a:solidFill>
                            <a:srgbClr val="000000"/>
                          </a:solidFill>
                          <a:effectLst/>
                          <a:latin typeface="+mn-lt"/>
                        </a:rPr>
                        <a:t>본사</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현장관리자 포함</a:t>
                      </a:r>
                      <a:r>
                        <a:rPr lang="en-US" altLang="ko-KR" sz="1100" b="1" i="0" u="none" strike="noStrike" dirty="0">
                          <a:solidFill>
                            <a:srgbClr val="000000"/>
                          </a:solidFill>
                          <a:effectLst/>
                          <a:latin typeface="+mn-lt"/>
                        </a:rPr>
                        <a:t>)</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dirty="0">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15"/>
                  </a:ext>
                </a:extLst>
              </a:tr>
              <a:tr h="171032">
                <a:tc>
                  <a:txBody>
                    <a:bodyPr/>
                    <a:lstStyle/>
                    <a:p>
                      <a:pPr algn="ctr" fontAlgn="ctr"/>
                      <a:r>
                        <a:rPr lang="ko-KR" altLang="en-US" sz="1100" b="1" i="0" u="none" strike="noStrike" dirty="0">
                          <a:solidFill>
                            <a:srgbClr val="000000"/>
                          </a:solidFill>
                          <a:effectLst/>
                          <a:latin typeface="+mn-lt"/>
                        </a:rPr>
                        <a:t>현장</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일용근로자</a:t>
                      </a:r>
                      <a:r>
                        <a:rPr lang="en-US" altLang="ko-KR" sz="1100" b="1" i="0" u="none" strike="noStrike" dirty="0">
                          <a:solidFill>
                            <a:srgbClr val="000000"/>
                          </a:solidFill>
                          <a:effectLst/>
                          <a:latin typeface="+mn-lt"/>
                        </a:rPr>
                        <a:t>) 1</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70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70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70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70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dirty="0">
                          <a:solidFill>
                            <a:srgbClr val="000000"/>
                          </a:solidFill>
                          <a:effectLst/>
                          <a:latin typeface="+mn-lt"/>
                        </a:rPr>
                        <a:t>70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70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16"/>
                  </a:ext>
                </a:extLst>
              </a:tr>
              <a:tr h="171032">
                <a:tc>
                  <a:txBody>
                    <a:bodyPr/>
                    <a:lstStyle/>
                    <a:p>
                      <a:pPr algn="ctr" fontAlgn="ctr"/>
                      <a:r>
                        <a:rPr lang="ko-KR" altLang="en-US" sz="1100" b="1" i="0" u="none" strike="noStrike" dirty="0">
                          <a:solidFill>
                            <a:srgbClr val="000000"/>
                          </a:solidFill>
                          <a:effectLst/>
                          <a:latin typeface="+mn-lt"/>
                        </a:rPr>
                        <a:t>현장</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일용근로자</a:t>
                      </a:r>
                      <a:r>
                        <a:rPr lang="en-US" altLang="ko-KR" sz="1100" b="1" i="0" u="none" strike="noStrike" dirty="0">
                          <a:solidFill>
                            <a:srgbClr val="000000"/>
                          </a:solidFill>
                          <a:effectLst/>
                          <a:latin typeface="+mn-lt"/>
                        </a:rPr>
                        <a:t>) 2</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dirty="0">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17"/>
                  </a:ext>
                </a:extLst>
              </a:tr>
              <a:tr h="171032">
                <a:tc>
                  <a:txBody>
                    <a:bodyPr/>
                    <a:lstStyle/>
                    <a:p>
                      <a:pPr algn="ctr" fontAlgn="ctr"/>
                      <a:r>
                        <a:rPr lang="ko-KR" altLang="en-US" sz="1100" b="1" i="0" u="none" strike="noStrike" dirty="0">
                          <a:solidFill>
                            <a:srgbClr val="000000"/>
                          </a:solidFill>
                          <a:effectLst/>
                          <a:latin typeface="+mn-lt"/>
                        </a:rPr>
                        <a:t>현장</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일용근로자</a:t>
                      </a:r>
                      <a:r>
                        <a:rPr lang="en-US" altLang="ko-KR" sz="1100" b="1" i="0" u="none" strike="noStrike" dirty="0">
                          <a:solidFill>
                            <a:srgbClr val="000000"/>
                          </a:solidFill>
                          <a:effectLst/>
                          <a:latin typeface="+mn-lt"/>
                        </a:rPr>
                        <a:t>) 3</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dirty="0">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dirty="0">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18"/>
                  </a:ext>
                </a:extLst>
              </a:tr>
              <a:tr h="171032">
                <a:tc>
                  <a:txBody>
                    <a:bodyPr/>
                    <a:lstStyle/>
                    <a:p>
                      <a:pPr algn="ctr" fontAlgn="ctr"/>
                      <a:r>
                        <a:rPr lang="ko-KR" altLang="en-US" sz="1100" b="1" i="0" u="none" strike="noStrike" dirty="0">
                          <a:solidFill>
                            <a:srgbClr val="000000"/>
                          </a:solidFill>
                          <a:effectLst/>
                          <a:latin typeface="+mn-lt"/>
                        </a:rPr>
                        <a:t>합계</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290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290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290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290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290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280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0</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latinLnBrk="1"/>
                      <a:endParaRPr lang="ko-KR" altLang="en-US"/>
                    </a:p>
                  </a:txBody>
                  <a:tcPr/>
                </a:tc>
                <a:extLst>
                  <a:ext uri="{0D108BD9-81ED-4DB2-BD59-A6C34878D82A}">
                    <a16:rowId xmlns="" xmlns:a16="http://schemas.microsoft.com/office/drawing/2014/main" val="10019"/>
                  </a:ext>
                </a:extLst>
              </a:tr>
              <a:tr h="171032">
                <a:tc>
                  <a:txBody>
                    <a:bodyPr/>
                    <a:lstStyle/>
                    <a:p>
                      <a:pPr algn="ctr" fontAlgn="ctr"/>
                      <a:r>
                        <a:rPr lang="ko-KR" altLang="en-US" sz="1100" b="1" i="0" u="none" strike="noStrike" dirty="0">
                          <a:solidFill>
                            <a:srgbClr val="000000"/>
                          </a:solidFill>
                          <a:effectLst/>
                          <a:latin typeface="+mn-lt"/>
                        </a:rPr>
                        <a:t>날짜</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18</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19</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21</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22</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23</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24</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rowSpan="6">
                  <a:txBody>
                    <a:bodyPr/>
                    <a:lstStyle/>
                    <a:p>
                      <a:pPr algn="ctr" fontAlgn="ctr"/>
                      <a:r>
                        <a:rPr lang="ko-KR" altLang="en-US" sz="1100" b="1" i="0" u="none" strike="noStrike">
                          <a:solidFill>
                            <a:srgbClr val="000000"/>
                          </a:solidFill>
                          <a:effectLst/>
                          <a:latin typeface="+mn-lt"/>
                        </a:rPr>
                        <a:t>       </a:t>
                      </a:r>
                      <a:r>
                        <a:rPr lang="en-US" altLang="ko-KR" sz="1100" b="1" i="0" u="none" strike="noStrike">
                          <a:solidFill>
                            <a:srgbClr val="000000"/>
                          </a:solidFill>
                          <a:effectLst/>
                          <a:latin typeface="+mn-lt"/>
                        </a:rPr>
                        <a:t>1,970 </a:t>
                      </a:r>
                    </a:p>
                  </a:txBody>
                  <a:tcPr marL="6134" marR="6134" marT="613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0020"/>
                  </a:ext>
                </a:extLst>
              </a:tr>
              <a:tr h="171032">
                <a:tc>
                  <a:txBody>
                    <a:bodyPr/>
                    <a:lstStyle/>
                    <a:p>
                      <a:pPr algn="ctr" fontAlgn="ctr"/>
                      <a:r>
                        <a:rPr lang="ko-KR" altLang="en-US" sz="1100" b="1" i="0" u="none" strike="noStrike" dirty="0">
                          <a:solidFill>
                            <a:srgbClr val="000000"/>
                          </a:solidFill>
                          <a:effectLst/>
                          <a:latin typeface="+mn-lt"/>
                        </a:rPr>
                        <a:t>본사</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현장관리자 포함</a:t>
                      </a:r>
                      <a:r>
                        <a:rPr lang="en-US" altLang="ko-KR" sz="1100" b="1" i="0" u="none" strike="noStrike" dirty="0">
                          <a:solidFill>
                            <a:srgbClr val="000000"/>
                          </a:solidFill>
                          <a:effectLst/>
                          <a:latin typeface="+mn-lt"/>
                        </a:rPr>
                        <a:t>)</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dirty="0">
                          <a:solidFill>
                            <a:srgbClr val="000000"/>
                          </a:solidFill>
                          <a:effectLst/>
                          <a:latin typeface="+mn-lt"/>
                        </a:rPr>
                        <a:t>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21"/>
                  </a:ext>
                </a:extLst>
              </a:tr>
              <a:tr h="171032">
                <a:tc>
                  <a:txBody>
                    <a:bodyPr/>
                    <a:lstStyle/>
                    <a:p>
                      <a:pPr algn="ctr" fontAlgn="ctr"/>
                      <a:r>
                        <a:rPr lang="ko-KR" altLang="en-US" sz="1100" b="1" i="0" u="none" strike="noStrike" dirty="0">
                          <a:solidFill>
                            <a:srgbClr val="000000"/>
                          </a:solidFill>
                          <a:effectLst/>
                          <a:latin typeface="+mn-lt"/>
                        </a:rPr>
                        <a:t>현장</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일용근로자</a:t>
                      </a:r>
                      <a:r>
                        <a:rPr lang="en-US" altLang="ko-KR" sz="1100" b="1" i="0" u="none" strike="noStrike" dirty="0">
                          <a:solidFill>
                            <a:srgbClr val="000000"/>
                          </a:solidFill>
                          <a:effectLst/>
                          <a:latin typeface="+mn-lt"/>
                        </a:rPr>
                        <a:t>) 1</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dirty="0">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22"/>
                  </a:ext>
                </a:extLst>
              </a:tr>
              <a:tr h="171032">
                <a:tc>
                  <a:txBody>
                    <a:bodyPr/>
                    <a:lstStyle/>
                    <a:p>
                      <a:pPr algn="ctr" fontAlgn="ctr"/>
                      <a:r>
                        <a:rPr lang="ko-KR" altLang="en-US" sz="1100" b="1" i="0" u="none" strike="noStrike" dirty="0">
                          <a:solidFill>
                            <a:srgbClr val="000000"/>
                          </a:solidFill>
                          <a:effectLst/>
                          <a:latin typeface="+mn-lt"/>
                        </a:rPr>
                        <a:t>현장</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일용근로자</a:t>
                      </a:r>
                      <a:r>
                        <a:rPr lang="en-US" altLang="ko-KR" sz="1100" b="1" i="0" u="none" strike="noStrike" dirty="0">
                          <a:solidFill>
                            <a:srgbClr val="000000"/>
                          </a:solidFill>
                          <a:effectLst/>
                          <a:latin typeface="+mn-lt"/>
                        </a:rPr>
                        <a:t>) 2</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23"/>
                  </a:ext>
                </a:extLst>
              </a:tr>
              <a:tr h="171032">
                <a:tc>
                  <a:txBody>
                    <a:bodyPr/>
                    <a:lstStyle/>
                    <a:p>
                      <a:pPr algn="ctr" fontAlgn="ctr"/>
                      <a:r>
                        <a:rPr lang="ko-KR" altLang="en-US" sz="1100" b="1" i="0" u="none" strike="noStrike" dirty="0">
                          <a:solidFill>
                            <a:srgbClr val="000000"/>
                          </a:solidFill>
                          <a:effectLst/>
                          <a:latin typeface="+mn-lt"/>
                        </a:rPr>
                        <a:t>현장</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일용근로자</a:t>
                      </a:r>
                      <a:r>
                        <a:rPr lang="en-US" altLang="ko-KR" sz="1100" b="1" i="0" u="none" strike="noStrike" dirty="0">
                          <a:solidFill>
                            <a:srgbClr val="000000"/>
                          </a:solidFill>
                          <a:effectLst/>
                          <a:latin typeface="+mn-lt"/>
                        </a:rPr>
                        <a:t>) 3</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dirty="0">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24"/>
                  </a:ext>
                </a:extLst>
              </a:tr>
              <a:tr h="171032">
                <a:tc>
                  <a:txBody>
                    <a:bodyPr/>
                    <a:lstStyle/>
                    <a:p>
                      <a:pPr algn="ctr" fontAlgn="ctr"/>
                      <a:r>
                        <a:rPr lang="ko-KR" altLang="en-US" sz="1100" b="1" i="0" u="none" strike="noStrike" dirty="0">
                          <a:solidFill>
                            <a:srgbClr val="000000"/>
                          </a:solidFill>
                          <a:effectLst/>
                          <a:latin typeface="+mn-lt"/>
                        </a:rPr>
                        <a:t>합계</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330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330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330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330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330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320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0</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latinLnBrk="1"/>
                      <a:endParaRPr lang="ko-KR" altLang="en-US"/>
                    </a:p>
                  </a:txBody>
                  <a:tcPr/>
                </a:tc>
                <a:extLst>
                  <a:ext uri="{0D108BD9-81ED-4DB2-BD59-A6C34878D82A}">
                    <a16:rowId xmlns="" xmlns:a16="http://schemas.microsoft.com/office/drawing/2014/main" val="10025"/>
                  </a:ext>
                </a:extLst>
              </a:tr>
              <a:tr h="171032">
                <a:tc>
                  <a:txBody>
                    <a:bodyPr/>
                    <a:lstStyle/>
                    <a:p>
                      <a:pPr algn="ctr" fontAlgn="ctr"/>
                      <a:r>
                        <a:rPr lang="ko-KR" altLang="en-US" sz="1100" b="1" i="0" u="none" strike="noStrike" dirty="0">
                          <a:solidFill>
                            <a:srgbClr val="000000"/>
                          </a:solidFill>
                          <a:effectLst/>
                          <a:latin typeface="+mn-lt"/>
                        </a:rPr>
                        <a:t>날짜</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25</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26</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27</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28</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29</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100" b="1" i="0" u="none" strike="noStrike" dirty="0">
                          <a:solidFill>
                            <a:srgbClr val="000000"/>
                          </a:solidFill>
                          <a:effectLst/>
                          <a:latin typeface="+mn-lt"/>
                        </a:rPr>
                        <a:t>30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ko-KR" altLang="en-US" sz="1100" b="1" i="0" u="none" strike="noStrike" dirty="0">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rowSpan="6">
                  <a:txBody>
                    <a:bodyPr/>
                    <a:lstStyle/>
                    <a:p>
                      <a:pPr algn="ctr" fontAlgn="ctr"/>
                      <a:r>
                        <a:rPr lang="ko-KR" altLang="en-US" sz="1100" b="1" i="0" u="none" strike="noStrike">
                          <a:solidFill>
                            <a:srgbClr val="000000"/>
                          </a:solidFill>
                          <a:effectLst/>
                          <a:latin typeface="+mn-lt"/>
                        </a:rPr>
                        <a:t>       </a:t>
                      </a:r>
                      <a:r>
                        <a:rPr lang="en-US" altLang="ko-KR" sz="1100" b="1" i="0" u="none" strike="noStrike">
                          <a:solidFill>
                            <a:srgbClr val="000000"/>
                          </a:solidFill>
                          <a:effectLst/>
                          <a:latin typeface="+mn-lt"/>
                        </a:rPr>
                        <a:t>1,970 </a:t>
                      </a:r>
                    </a:p>
                  </a:txBody>
                  <a:tcPr marL="6134" marR="6134" marT="613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 xmlns:a16="http://schemas.microsoft.com/office/drawing/2014/main" val="10026"/>
                  </a:ext>
                </a:extLst>
              </a:tr>
              <a:tr h="171032">
                <a:tc>
                  <a:txBody>
                    <a:bodyPr/>
                    <a:lstStyle/>
                    <a:p>
                      <a:pPr algn="ctr" fontAlgn="ctr"/>
                      <a:r>
                        <a:rPr lang="ko-KR" altLang="en-US" sz="1100" b="1" i="0" u="none" strike="noStrike" dirty="0">
                          <a:solidFill>
                            <a:srgbClr val="000000"/>
                          </a:solidFill>
                          <a:effectLst/>
                          <a:latin typeface="+mn-lt"/>
                        </a:rPr>
                        <a:t>본사</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현장관리자 포함</a:t>
                      </a:r>
                      <a:r>
                        <a:rPr lang="en-US" altLang="ko-KR" sz="1100" b="1" i="0" u="none" strike="noStrike" dirty="0">
                          <a:solidFill>
                            <a:srgbClr val="000000"/>
                          </a:solidFill>
                          <a:effectLst/>
                          <a:latin typeface="+mn-lt"/>
                        </a:rPr>
                        <a:t>)</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dirty="0">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27"/>
                  </a:ext>
                </a:extLst>
              </a:tr>
              <a:tr h="171032">
                <a:tc>
                  <a:txBody>
                    <a:bodyPr/>
                    <a:lstStyle/>
                    <a:p>
                      <a:pPr algn="ctr" fontAlgn="ctr"/>
                      <a:r>
                        <a:rPr lang="ko-KR" altLang="en-US" sz="1100" b="1" i="0" u="none" strike="noStrike" dirty="0">
                          <a:solidFill>
                            <a:srgbClr val="000000"/>
                          </a:solidFill>
                          <a:effectLst/>
                          <a:latin typeface="+mn-lt"/>
                        </a:rPr>
                        <a:t>현장</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일용근로자</a:t>
                      </a:r>
                      <a:r>
                        <a:rPr lang="en-US" altLang="ko-KR" sz="1100" b="1" i="0" u="none" strike="noStrike" dirty="0">
                          <a:solidFill>
                            <a:srgbClr val="000000"/>
                          </a:solidFill>
                          <a:effectLst/>
                          <a:latin typeface="+mn-lt"/>
                        </a:rPr>
                        <a:t>) 1</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80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28"/>
                  </a:ext>
                </a:extLst>
              </a:tr>
              <a:tr h="171032">
                <a:tc>
                  <a:txBody>
                    <a:bodyPr/>
                    <a:lstStyle/>
                    <a:p>
                      <a:pPr algn="ctr" fontAlgn="ctr"/>
                      <a:r>
                        <a:rPr lang="ko-KR" altLang="en-US" sz="1100" b="1" i="0" u="none" strike="noStrike" dirty="0">
                          <a:solidFill>
                            <a:srgbClr val="000000"/>
                          </a:solidFill>
                          <a:effectLst/>
                          <a:latin typeface="+mn-lt"/>
                        </a:rPr>
                        <a:t>현장</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일용근로자</a:t>
                      </a:r>
                      <a:r>
                        <a:rPr lang="en-US" altLang="ko-KR" sz="1100" b="1" i="0" u="none" strike="noStrike" dirty="0">
                          <a:solidFill>
                            <a:srgbClr val="000000"/>
                          </a:solidFill>
                          <a:effectLst/>
                          <a:latin typeface="+mn-lt"/>
                        </a:rPr>
                        <a:t>) 2</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dirty="0">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29"/>
                  </a:ext>
                </a:extLst>
              </a:tr>
              <a:tr h="171032">
                <a:tc>
                  <a:txBody>
                    <a:bodyPr/>
                    <a:lstStyle/>
                    <a:p>
                      <a:pPr algn="ctr" fontAlgn="ctr"/>
                      <a:r>
                        <a:rPr lang="ko-KR" altLang="en-US" sz="1100" b="1" i="0" u="none" strike="noStrike" dirty="0">
                          <a:solidFill>
                            <a:srgbClr val="000000"/>
                          </a:solidFill>
                          <a:effectLst/>
                          <a:latin typeface="+mn-lt"/>
                        </a:rPr>
                        <a:t>현장</a:t>
                      </a:r>
                      <a:r>
                        <a:rPr lang="en-US" altLang="ko-KR" sz="1100" b="1" i="0" u="none" strike="noStrike" dirty="0">
                          <a:solidFill>
                            <a:srgbClr val="000000"/>
                          </a:solidFill>
                          <a:effectLst/>
                          <a:latin typeface="+mn-lt"/>
                        </a:rPr>
                        <a:t>(</a:t>
                      </a:r>
                      <a:r>
                        <a:rPr lang="ko-KR" altLang="en-US" sz="1100" b="1" i="0" u="none" strike="noStrike" dirty="0">
                          <a:solidFill>
                            <a:srgbClr val="000000"/>
                          </a:solidFill>
                          <a:effectLst/>
                          <a:latin typeface="+mn-lt"/>
                        </a:rPr>
                        <a:t>일용근로자</a:t>
                      </a:r>
                      <a:r>
                        <a:rPr lang="en-US" altLang="ko-KR" sz="1100" b="1" i="0" u="none" strike="noStrike" dirty="0">
                          <a:solidFill>
                            <a:srgbClr val="000000"/>
                          </a:solidFill>
                          <a:effectLst/>
                          <a:latin typeface="+mn-lt"/>
                        </a:rPr>
                        <a:t>) 3</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ko-KR" sz="1100" b="1" i="0" u="none" strike="noStrike">
                          <a:solidFill>
                            <a:srgbClr val="000000"/>
                          </a:solidFill>
                          <a:effectLst/>
                          <a:latin typeface="+mn-lt"/>
                        </a:rPr>
                        <a:t>110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ko-KR" altLang="en-US" sz="1100" b="1" i="0" u="none" strike="noStrike" dirty="0">
                          <a:solidFill>
                            <a:srgbClr val="000000"/>
                          </a:solidFill>
                          <a:effectLst/>
                          <a:latin typeface="+mn-lt"/>
                        </a:rPr>
                        <a:t>　</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latinLnBrk="1"/>
                      <a:endParaRPr lang="ko-KR" altLang="en-US"/>
                    </a:p>
                  </a:txBody>
                  <a:tcPr/>
                </a:tc>
                <a:extLst>
                  <a:ext uri="{0D108BD9-81ED-4DB2-BD59-A6C34878D82A}">
                    <a16:rowId xmlns="" xmlns:a16="http://schemas.microsoft.com/office/drawing/2014/main" val="10030"/>
                  </a:ext>
                </a:extLst>
              </a:tr>
              <a:tr h="171032">
                <a:tc>
                  <a:txBody>
                    <a:bodyPr/>
                    <a:lstStyle/>
                    <a:p>
                      <a:pPr algn="ctr" fontAlgn="ctr"/>
                      <a:r>
                        <a:rPr lang="ko-KR" altLang="en-US" sz="1100" b="1" i="0" u="none" strike="noStrike" dirty="0">
                          <a:solidFill>
                            <a:srgbClr val="000000"/>
                          </a:solidFill>
                          <a:effectLst/>
                          <a:latin typeface="+mn-lt"/>
                        </a:rPr>
                        <a:t>합계</a:t>
                      </a:r>
                    </a:p>
                  </a:txBody>
                  <a:tcPr marL="6134" marR="6134" marT="6134"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330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330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330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330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330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320</a:t>
                      </a:r>
                    </a:p>
                  </a:txBody>
                  <a:tcPr marL="6134" marR="6134" marT="613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ctr" fontAlgn="ctr"/>
                      <a:r>
                        <a:rPr lang="en-US" altLang="ko-KR" sz="1100" b="1" i="0" u="none" strike="noStrike" dirty="0">
                          <a:solidFill>
                            <a:srgbClr val="000000"/>
                          </a:solidFill>
                          <a:effectLst/>
                          <a:latin typeface="+mn-lt"/>
                        </a:rPr>
                        <a:t>0</a:t>
                      </a:r>
                    </a:p>
                  </a:txBody>
                  <a:tcPr marL="6134" marR="6134" marT="6134"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5">
                        <a:lumMod val="40000"/>
                        <a:lumOff val="60000"/>
                      </a:schemeClr>
                    </a:solidFill>
                  </a:tcPr>
                </a:tc>
                <a:tc vMerge="1">
                  <a:txBody>
                    <a:bodyPr/>
                    <a:lstStyle/>
                    <a:p>
                      <a:pPr latinLnBrk="1"/>
                      <a:endParaRPr lang="ko-KR" altLang="en-US"/>
                    </a:p>
                  </a:txBody>
                  <a:tcPr/>
                </a:tc>
                <a:extLst>
                  <a:ext uri="{0D108BD9-81ED-4DB2-BD59-A6C34878D82A}">
                    <a16:rowId xmlns="" xmlns:a16="http://schemas.microsoft.com/office/drawing/2014/main" val="10031"/>
                  </a:ext>
                </a:extLst>
              </a:tr>
              <a:tr h="237096">
                <a:tc gridSpan="8">
                  <a:txBody>
                    <a:bodyPr/>
                    <a:lstStyle/>
                    <a:p>
                      <a:pPr algn="l" fontAlgn="ctr"/>
                      <a:r>
                        <a:rPr lang="en-US" altLang="ko-KR" sz="1100" b="1" i="0" u="none" strike="noStrike" dirty="0">
                          <a:solidFill>
                            <a:srgbClr val="000000"/>
                          </a:solidFill>
                          <a:effectLst/>
                          <a:latin typeface="+mn-lt"/>
                        </a:rPr>
                        <a:t>6</a:t>
                      </a:r>
                      <a:r>
                        <a:rPr lang="ko-KR" altLang="en-US" sz="1100" b="1" i="0" u="none" strike="noStrike" dirty="0">
                          <a:solidFill>
                            <a:srgbClr val="000000"/>
                          </a:solidFill>
                          <a:effectLst/>
                          <a:latin typeface="+mn-lt"/>
                        </a:rPr>
                        <a:t>월 </a:t>
                      </a:r>
                      <a:r>
                        <a:rPr lang="en-US" altLang="ko-KR" sz="1100" b="1" i="0" u="none" strike="noStrike" dirty="0">
                          <a:solidFill>
                            <a:srgbClr val="000000"/>
                          </a:solidFill>
                          <a:effectLst/>
                          <a:latin typeface="+mn-lt"/>
                        </a:rPr>
                        <a:t>1</a:t>
                      </a:r>
                      <a:r>
                        <a:rPr lang="ko-KR" altLang="en-US" sz="1100" b="1" i="0" u="none" strike="noStrike" dirty="0" err="1">
                          <a:solidFill>
                            <a:srgbClr val="000000"/>
                          </a:solidFill>
                          <a:effectLst/>
                          <a:latin typeface="+mn-lt"/>
                        </a:rPr>
                        <a:t>개월동안</a:t>
                      </a:r>
                      <a:r>
                        <a:rPr lang="ko-KR" altLang="en-US" sz="1100" b="1" i="0" u="none" strike="noStrike" dirty="0">
                          <a:solidFill>
                            <a:srgbClr val="000000"/>
                          </a:solidFill>
                          <a:effectLst/>
                          <a:latin typeface="+mn-lt"/>
                        </a:rPr>
                        <a:t> 사용한 근로자 연인원</a:t>
                      </a:r>
                    </a:p>
                  </a:txBody>
                  <a:tcPr marL="6134" marR="6134" marT="613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a:txBody>
                    <a:bodyPr/>
                    <a:lstStyle/>
                    <a:p>
                      <a:pPr algn="ctr" fontAlgn="ctr"/>
                      <a:r>
                        <a:rPr lang="ko-KR" altLang="en-US" sz="1100" b="1" i="0" u="none" strike="noStrike" dirty="0">
                          <a:solidFill>
                            <a:srgbClr val="000000"/>
                          </a:solidFill>
                          <a:effectLst/>
                          <a:latin typeface="+mn-lt"/>
                        </a:rPr>
                        <a:t>       </a:t>
                      </a:r>
                      <a:r>
                        <a:rPr lang="en-US" altLang="ko-KR" sz="1100" b="1" i="0" u="none" strike="noStrike" dirty="0">
                          <a:solidFill>
                            <a:srgbClr val="000000"/>
                          </a:solidFill>
                          <a:effectLst/>
                          <a:latin typeface="+mn-lt"/>
                        </a:rPr>
                        <a:t>7,890 </a:t>
                      </a:r>
                    </a:p>
                  </a:txBody>
                  <a:tcPr marL="6134" marR="6134" marT="613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 xmlns:a16="http://schemas.microsoft.com/office/drawing/2014/main" val="10032"/>
                  </a:ext>
                </a:extLst>
              </a:tr>
              <a:tr h="218379">
                <a:tc gridSpan="8">
                  <a:txBody>
                    <a:bodyPr/>
                    <a:lstStyle/>
                    <a:p>
                      <a:pPr algn="l" fontAlgn="ctr"/>
                      <a:r>
                        <a:rPr lang="en-US" altLang="ko-KR" sz="1100" b="1" i="0" u="none" strike="noStrike" dirty="0">
                          <a:solidFill>
                            <a:srgbClr val="000000"/>
                          </a:solidFill>
                          <a:effectLst/>
                          <a:latin typeface="+mn-lt"/>
                        </a:rPr>
                        <a:t>6</a:t>
                      </a:r>
                      <a:r>
                        <a:rPr lang="ko-KR" altLang="en-US" sz="1100" b="1" i="0" u="none" strike="noStrike" dirty="0">
                          <a:solidFill>
                            <a:srgbClr val="000000"/>
                          </a:solidFill>
                          <a:effectLst/>
                          <a:latin typeface="+mn-lt"/>
                        </a:rPr>
                        <a:t>월 </a:t>
                      </a:r>
                      <a:r>
                        <a:rPr lang="en-US" altLang="ko-KR" sz="1100" b="1" i="0" u="none" strike="noStrike" dirty="0">
                          <a:solidFill>
                            <a:srgbClr val="000000"/>
                          </a:solidFill>
                          <a:effectLst/>
                          <a:latin typeface="+mn-lt"/>
                        </a:rPr>
                        <a:t>1</a:t>
                      </a:r>
                      <a:r>
                        <a:rPr lang="ko-KR" altLang="en-US" sz="1100" b="1" i="0" u="none" strike="noStrike" dirty="0" err="1">
                          <a:solidFill>
                            <a:srgbClr val="000000"/>
                          </a:solidFill>
                          <a:effectLst/>
                          <a:latin typeface="+mn-lt"/>
                        </a:rPr>
                        <a:t>개월동안</a:t>
                      </a:r>
                      <a:r>
                        <a:rPr lang="ko-KR" altLang="en-US" sz="1100" b="1" i="0" u="none" strike="noStrike" dirty="0">
                          <a:solidFill>
                            <a:srgbClr val="000000"/>
                          </a:solidFill>
                          <a:effectLst/>
                          <a:latin typeface="+mn-lt"/>
                        </a:rPr>
                        <a:t> 가동일수</a:t>
                      </a:r>
                    </a:p>
                  </a:txBody>
                  <a:tcPr marL="6134" marR="6134" marT="613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a:txBody>
                    <a:bodyPr/>
                    <a:lstStyle/>
                    <a:p>
                      <a:pPr algn="ctr" fontAlgn="ctr"/>
                      <a:r>
                        <a:rPr lang="en-US" altLang="ko-KR" sz="1100" b="1" i="0" u="none" strike="noStrike" dirty="0" smtClean="0">
                          <a:solidFill>
                            <a:srgbClr val="000000"/>
                          </a:solidFill>
                          <a:effectLst/>
                          <a:latin typeface="+mn-lt"/>
                        </a:rPr>
                        <a:t>            26</a:t>
                      </a:r>
                      <a:endParaRPr lang="en-US" altLang="ko-KR" sz="1100" b="1" i="0" u="none" strike="noStrike" dirty="0">
                        <a:solidFill>
                          <a:srgbClr val="000000"/>
                        </a:solidFill>
                        <a:effectLst/>
                        <a:latin typeface="+mn-lt"/>
                      </a:endParaRPr>
                    </a:p>
                  </a:txBody>
                  <a:tcPr marL="6134" marR="6134" marT="613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CE6F1"/>
                    </a:solidFill>
                  </a:tcPr>
                </a:tc>
                <a:extLst>
                  <a:ext uri="{0D108BD9-81ED-4DB2-BD59-A6C34878D82A}">
                    <a16:rowId xmlns="" xmlns:a16="http://schemas.microsoft.com/office/drawing/2014/main" val="10033"/>
                  </a:ext>
                </a:extLst>
              </a:tr>
              <a:tr h="243336">
                <a:tc gridSpan="8">
                  <a:txBody>
                    <a:bodyPr/>
                    <a:lstStyle/>
                    <a:p>
                      <a:pPr algn="ctr" fontAlgn="ctr"/>
                      <a:r>
                        <a:rPr lang="ko-KR" altLang="en-US" sz="1100" b="1" i="0" u="none" strike="noStrike" dirty="0" smtClean="0">
                          <a:solidFill>
                            <a:srgbClr val="000000"/>
                          </a:solidFill>
                          <a:effectLst/>
                          <a:latin typeface="+mn-lt"/>
                        </a:rPr>
                        <a:t>상시근로자수  </a:t>
                      </a:r>
                      <a:r>
                        <a:rPr lang="en-US" altLang="ko-KR" sz="1100" b="1" i="0" u="none" strike="noStrike" dirty="0" smtClean="0">
                          <a:solidFill>
                            <a:srgbClr val="000000"/>
                          </a:solidFill>
                          <a:effectLst/>
                          <a:latin typeface="+mn-lt"/>
                        </a:rPr>
                        <a:t>= 7890</a:t>
                      </a:r>
                      <a:r>
                        <a:rPr lang="ko-KR" altLang="en-US" sz="1100" b="1" i="0" u="none" strike="noStrike" dirty="0" smtClean="0">
                          <a:solidFill>
                            <a:srgbClr val="000000"/>
                          </a:solidFill>
                          <a:effectLst/>
                          <a:latin typeface="+mn-lt"/>
                        </a:rPr>
                        <a:t>명</a:t>
                      </a:r>
                      <a:r>
                        <a:rPr lang="en-US" altLang="ko-KR" sz="1100" b="1" i="0" u="none" strike="noStrike" dirty="0" smtClean="0">
                          <a:solidFill>
                            <a:srgbClr val="000000"/>
                          </a:solidFill>
                          <a:effectLst/>
                          <a:latin typeface="+mn-lt"/>
                        </a:rPr>
                        <a:t> ÷ 26</a:t>
                      </a:r>
                      <a:r>
                        <a:rPr lang="ko-KR" altLang="en-US" sz="1100" b="1" i="0" u="none" strike="noStrike" dirty="0" smtClean="0">
                          <a:solidFill>
                            <a:srgbClr val="000000"/>
                          </a:solidFill>
                          <a:effectLst/>
                          <a:latin typeface="+mn-lt"/>
                        </a:rPr>
                        <a:t>일</a:t>
                      </a:r>
                      <a:endParaRPr lang="ko-KR" altLang="en-US" sz="1100" b="1" i="0" u="none" strike="noStrike" dirty="0">
                        <a:solidFill>
                          <a:srgbClr val="000000"/>
                        </a:solidFill>
                        <a:effectLst/>
                        <a:latin typeface="+mn-lt"/>
                      </a:endParaRPr>
                    </a:p>
                  </a:txBody>
                  <a:tcPr marL="6134" marR="6134" marT="613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6">
                        <a:lumMod val="20000"/>
                        <a:lumOff val="80000"/>
                      </a:schemeClr>
                    </a:solidFill>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a:txBody>
                    <a:bodyPr/>
                    <a:lstStyle/>
                    <a:p>
                      <a:pPr algn="ctr" fontAlgn="ctr"/>
                      <a:r>
                        <a:rPr lang="ko-KR" altLang="en-US" sz="1100" b="1" i="0" u="none" strike="noStrike" dirty="0">
                          <a:solidFill>
                            <a:srgbClr val="000000"/>
                          </a:solidFill>
                          <a:effectLst/>
                          <a:latin typeface="+mn-lt"/>
                        </a:rPr>
                        <a:t>        </a:t>
                      </a:r>
                      <a:r>
                        <a:rPr lang="ko-KR" altLang="en-US" sz="1100" b="1" i="0" u="none" strike="noStrike" dirty="0" smtClean="0">
                          <a:solidFill>
                            <a:srgbClr val="000000"/>
                          </a:solidFill>
                          <a:effectLst/>
                          <a:latin typeface="+mn-lt"/>
                        </a:rPr>
                        <a:t>  </a:t>
                      </a:r>
                      <a:r>
                        <a:rPr lang="en-US" altLang="ko-KR" sz="1100" b="1" i="0" u="none" strike="noStrike" dirty="0">
                          <a:solidFill>
                            <a:srgbClr val="000000"/>
                          </a:solidFill>
                          <a:effectLst/>
                          <a:latin typeface="+mn-lt"/>
                        </a:rPr>
                        <a:t>303 </a:t>
                      </a:r>
                    </a:p>
                  </a:txBody>
                  <a:tcPr marL="6134" marR="6134" marT="6134"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 xmlns:a16="http://schemas.microsoft.com/office/drawing/2014/main" val="10034"/>
                  </a:ext>
                </a:extLst>
              </a:tr>
            </a:tbl>
          </a:graphicData>
        </a:graphic>
      </p:graphicFrame>
      <p:sp>
        <p:nvSpPr>
          <p:cNvPr id="8" name="Text Box 18"/>
          <p:cNvSpPr txBox="1">
            <a:spLocks noChangeArrowheads="1"/>
          </p:cNvSpPr>
          <p:nvPr/>
        </p:nvSpPr>
        <p:spPr bwMode="auto">
          <a:xfrm>
            <a:off x="1000100" y="214290"/>
            <a:ext cx="5368777" cy="400110"/>
          </a:xfrm>
          <a:prstGeom prst="rect">
            <a:avLst/>
          </a:prstGeom>
          <a:noFill/>
          <a:ln w="9525">
            <a:noFill/>
            <a:miter lim="800000"/>
            <a:headEnd/>
            <a:tailEnd/>
          </a:ln>
        </p:spPr>
        <p:txBody>
          <a:bodyPr wrap="none">
            <a:spAutoFit/>
          </a:bodyPr>
          <a:lstStyle/>
          <a:p>
            <a:r>
              <a:rPr lang="en-US" altLang="ko-KR" sz="2000" dirty="0" smtClean="0">
                <a:latin typeface="HY헤드라인M" pitchFamily="18" charset="-127"/>
                <a:ea typeface="HY헤드라인M" pitchFamily="18" charset="-127"/>
              </a:rPr>
              <a:t>300</a:t>
            </a:r>
            <a:r>
              <a:rPr lang="ko-KR" altLang="en-US" sz="2000" dirty="0" err="1" smtClean="0">
                <a:latin typeface="HY헤드라인M" pitchFamily="18" charset="-127"/>
                <a:ea typeface="HY헤드라인M" pitchFamily="18" charset="-127"/>
              </a:rPr>
              <a:t>인이상</a:t>
            </a:r>
            <a:r>
              <a:rPr lang="ko-KR" altLang="en-US" sz="2000" dirty="0" smtClean="0">
                <a:latin typeface="HY헤드라인M" pitchFamily="18" charset="-127"/>
                <a:ea typeface="HY헤드라인M" pitchFamily="18" charset="-127"/>
              </a:rPr>
              <a:t> 사업장 판단기준 </a:t>
            </a:r>
            <a:r>
              <a:rPr lang="en-US" altLang="ko-KR" sz="2000" dirty="0" smtClean="0">
                <a:latin typeface="HY헤드라인M" pitchFamily="18" charset="-127"/>
                <a:ea typeface="HY헤드라인M" pitchFamily="18" charset="-127"/>
              </a:rPr>
              <a:t>(2018.6.1~6.30)</a:t>
            </a:r>
            <a:r>
              <a:rPr lang="ko-KR" altLang="en-US" sz="2000" dirty="0" smtClean="0">
                <a:latin typeface="HY헤드라인M" pitchFamily="18" charset="-127"/>
                <a:ea typeface="HY헤드라인M" pitchFamily="18" charset="-127"/>
              </a:rPr>
              <a:t> </a:t>
            </a:r>
            <a:endParaRPr lang="ko-KR" altLang="ko-KR" sz="2000" dirty="0">
              <a:latin typeface="HY헤드라인M" pitchFamily="18" charset="-127"/>
              <a:ea typeface="HY헤드라인M" pitchFamily="18" charset="-127"/>
            </a:endParaRPr>
          </a:p>
        </p:txBody>
      </p:sp>
      <p:sp>
        <p:nvSpPr>
          <p:cNvPr id="6" name="모서리가 둥근 직사각형 5"/>
          <p:cNvSpPr/>
          <p:nvPr/>
        </p:nvSpPr>
        <p:spPr>
          <a:xfrm>
            <a:off x="142876" y="214290"/>
            <a:ext cx="857224"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3-4</a:t>
            </a:r>
            <a:endParaRPr lang="ko-KR" altLang="en-US" b="1" dirty="0">
              <a:latin typeface="+mn-ea"/>
            </a:endParaRPr>
          </a:p>
        </p:txBody>
      </p:sp>
    </p:spTree>
    <p:extLst>
      <p:ext uri="{BB962C8B-B14F-4D97-AF65-F5344CB8AC3E}">
        <p14:creationId xmlns:p14="http://schemas.microsoft.com/office/powerpoint/2010/main" xmlns="" val="333337016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제목 1"/>
          <p:cNvSpPr txBox="1">
            <a:spLocks/>
          </p:cNvSpPr>
          <p:nvPr/>
        </p:nvSpPr>
        <p:spPr bwMode="auto">
          <a:xfrm>
            <a:off x="785786" y="142852"/>
            <a:ext cx="795337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square">
            <a:spAutoFit/>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r>
              <a:rPr lang="ko-KR" altLang="en-US" sz="2400" dirty="0" smtClean="0">
                <a:latin typeface="HY헤드라인M" panose="02030600000101010101" pitchFamily="18" charset="-127"/>
                <a:ea typeface="HY헤드라인M" panose="02030600000101010101" pitchFamily="18" charset="-127"/>
              </a:rPr>
              <a:t>개정법 </a:t>
            </a:r>
            <a:r>
              <a:rPr lang="ko-KR" altLang="en-US" sz="2400" dirty="0" err="1" smtClean="0">
                <a:latin typeface="HY헤드라인M" panose="02030600000101010101" pitchFamily="18" charset="-127"/>
                <a:ea typeface="HY헤드라인M" panose="02030600000101010101" pitchFamily="18" charset="-127"/>
              </a:rPr>
              <a:t>적용시</a:t>
            </a:r>
            <a:r>
              <a:rPr lang="ko-KR" altLang="en-US" sz="2400" dirty="0" smtClean="0">
                <a:latin typeface="HY헤드라인M" panose="02030600000101010101" pitchFamily="18" charset="-127"/>
                <a:ea typeface="HY헤드라인M" panose="02030600000101010101" pitchFamily="18" charset="-127"/>
              </a:rPr>
              <a:t> 근로시간의 개선방안</a:t>
            </a:r>
            <a:endParaRPr lang="ko-KR" altLang="en-US" sz="2400" dirty="0">
              <a:latin typeface="HY헤드라인M" panose="02030600000101010101" pitchFamily="18" charset="-127"/>
              <a:ea typeface="HY헤드라인M" panose="02030600000101010101" pitchFamily="18" charset="-127"/>
            </a:endParaRPr>
          </a:p>
        </p:txBody>
      </p:sp>
      <p:sp>
        <p:nvSpPr>
          <p:cNvPr id="3" name="모서리가 둥근 직사각형 2"/>
          <p:cNvSpPr/>
          <p:nvPr/>
        </p:nvSpPr>
        <p:spPr bwMode="auto">
          <a:xfrm>
            <a:off x="384175" y="857232"/>
            <a:ext cx="8353425" cy="1009650"/>
          </a:xfrm>
          <a:prstGeom prst="roundRect">
            <a:avLst/>
          </a:prstGeom>
          <a:ln>
            <a:solidFill>
              <a:schemeClr val="tx1">
                <a:lumMod val="50000"/>
                <a:lumOff val="5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wrap="none" lIns="90000" tIns="46800" rIns="90000" bIns="46800" anchor="ctr"/>
          <a:lstStyle/>
          <a:p>
            <a:pPr>
              <a:defRPr/>
            </a:pPr>
            <a:endParaRPr lang="ko-KR" altLang="en-US" sz="1400" b="1" dirty="0">
              <a:latin typeface="+mn-ea"/>
            </a:endParaRPr>
          </a:p>
        </p:txBody>
      </p:sp>
      <p:sp>
        <p:nvSpPr>
          <p:cNvPr id="14" name="모서리가 둥근 직사각형 13"/>
          <p:cNvSpPr/>
          <p:nvPr/>
        </p:nvSpPr>
        <p:spPr bwMode="auto">
          <a:xfrm>
            <a:off x="387350" y="2473311"/>
            <a:ext cx="8353425" cy="758824"/>
          </a:xfrm>
          <a:prstGeom prst="roundRect">
            <a:avLst/>
          </a:prstGeom>
          <a:ln>
            <a:solidFill>
              <a:schemeClr val="tx1">
                <a:lumMod val="50000"/>
                <a:lumOff val="50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wrap="none" lIns="90000" tIns="46800" rIns="90000" bIns="46800" anchor="ctr"/>
          <a:lstStyle/>
          <a:p>
            <a:pPr>
              <a:buClr>
                <a:schemeClr val="hlink"/>
              </a:buClr>
              <a:buFont typeface="Wingdings" pitchFamily="2" charset="2"/>
              <a:buChar char="§"/>
              <a:defRPr/>
            </a:pPr>
            <a:endParaRPr lang="ko-KR" altLang="en-US" sz="1400">
              <a:latin typeface="+mn-ea"/>
            </a:endParaRPr>
          </a:p>
        </p:txBody>
      </p:sp>
      <p:sp>
        <p:nvSpPr>
          <p:cNvPr id="20489" name="직사각형 19"/>
          <p:cNvSpPr>
            <a:spLocks noChangeArrowheads="1"/>
          </p:cNvSpPr>
          <p:nvPr/>
        </p:nvSpPr>
        <p:spPr bwMode="auto">
          <a:xfrm>
            <a:off x="476250" y="2575922"/>
            <a:ext cx="8191500" cy="584775"/>
          </a:xfrm>
          <a:prstGeom prst="rect">
            <a:avLst/>
          </a:prstGeom>
          <a:noFill/>
          <a:ln>
            <a:noFill/>
          </a:ln>
          <a:extLst/>
        </p:spPr>
        <p:txBody>
          <a:bodyPr>
            <a:spAutoFit/>
          </a:bodyPr>
          <a:lstStyle/>
          <a:p>
            <a:pPr>
              <a:defRPr/>
            </a:pPr>
            <a:r>
              <a:rPr kumimoji="0" lang="ko-KR" altLang="en-US" sz="1400" dirty="0" smtClean="0">
                <a:solidFill>
                  <a:srgbClr val="000000"/>
                </a:solidFill>
                <a:latin typeface="HY헤드라인M" pitchFamily="18" charset="-127"/>
                <a:ea typeface="HY헤드라인M" pitchFamily="18" charset="-127"/>
              </a:rPr>
              <a:t>개정법 </a:t>
            </a:r>
            <a:r>
              <a:rPr kumimoji="0" lang="ko-KR" altLang="en-US" sz="1400" dirty="0" err="1" smtClean="0">
                <a:solidFill>
                  <a:srgbClr val="000000"/>
                </a:solidFill>
                <a:latin typeface="HY헤드라인M" pitchFamily="18" charset="-127"/>
                <a:ea typeface="HY헤드라인M" pitchFamily="18" charset="-127"/>
              </a:rPr>
              <a:t>적용시</a:t>
            </a:r>
            <a:r>
              <a:rPr kumimoji="0" lang="en-US" altLang="ko-KR" sz="1400" dirty="0" smtClean="0">
                <a:solidFill>
                  <a:srgbClr val="000000"/>
                </a:solidFill>
                <a:latin typeface="HY헤드라인M" pitchFamily="18" charset="-127"/>
                <a:ea typeface="HY헤드라인M" pitchFamily="18" charset="-127"/>
              </a:rPr>
              <a:t> </a:t>
            </a:r>
            <a:r>
              <a:rPr kumimoji="0" lang="ko-KR" altLang="en-US" sz="1400" dirty="0" smtClean="0">
                <a:solidFill>
                  <a:srgbClr val="000000"/>
                </a:solidFill>
                <a:latin typeface="HY헤드라인M" pitchFamily="18" charset="-127"/>
                <a:ea typeface="HY헤드라인M" pitchFamily="18" charset="-127"/>
              </a:rPr>
              <a:t> </a:t>
            </a:r>
            <a:r>
              <a:rPr kumimoji="0" lang="en-US" altLang="ko-KR" sz="1400" dirty="0">
                <a:solidFill>
                  <a:srgbClr val="000000"/>
                </a:solidFill>
                <a:latin typeface="HY헤드라인M" pitchFamily="18" charset="-127"/>
                <a:ea typeface="HY헤드라인M" pitchFamily="18" charset="-127"/>
              </a:rPr>
              <a:t>“</a:t>
            </a:r>
            <a:r>
              <a:rPr lang="en-US" altLang="ko-KR" sz="1400" kern="0" dirty="0">
                <a:latin typeface="HY헤드라인M" pitchFamily="18" charset="-127"/>
                <a:ea typeface="HY헤드라인M" pitchFamily="18" charset="-127"/>
              </a:rPr>
              <a:t>1</a:t>
            </a:r>
            <a:r>
              <a:rPr lang="ko-KR" altLang="en-US" sz="1400" kern="0" dirty="0">
                <a:latin typeface="HY헤드라인M" pitchFamily="18" charset="-127"/>
                <a:ea typeface="HY헤드라인M" pitchFamily="18" charset="-127"/>
              </a:rPr>
              <a:t>주</a:t>
            </a:r>
            <a:r>
              <a:rPr lang="en-US" altLang="ko-KR" sz="1400" kern="0" dirty="0">
                <a:latin typeface="HY헤드라인M" pitchFamily="18" charset="-127"/>
                <a:ea typeface="HY헤드라인M" pitchFamily="18" charset="-127"/>
              </a:rPr>
              <a:t>40</a:t>
            </a:r>
            <a:r>
              <a:rPr lang="ko-KR" altLang="en-US" sz="1400" kern="0" dirty="0">
                <a:latin typeface="HY헤드라인M" pitchFamily="18" charset="-127"/>
                <a:ea typeface="HY헤드라인M" pitchFamily="18" charset="-127"/>
              </a:rPr>
              <a:t>시간 </a:t>
            </a:r>
            <a:r>
              <a:rPr lang="en-US" altLang="ko-KR" sz="1400" kern="0" dirty="0">
                <a:latin typeface="HY헤드라인M" pitchFamily="18" charset="-127"/>
                <a:ea typeface="HY헤드라인M" pitchFamily="18" charset="-127"/>
              </a:rPr>
              <a:t>+ </a:t>
            </a:r>
            <a:r>
              <a:rPr lang="ko-KR" altLang="en-US" sz="1400" kern="0" dirty="0">
                <a:latin typeface="HY헤드라인M" pitchFamily="18" charset="-127"/>
                <a:ea typeface="HY헤드라인M" pitchFamily="18" charset="-127"/>
              </a:rPr>
              <a:t>주</a:t>
            </a:r>
            <a:r>
              <a:rPr lang="en-US" altLang="ko-KR" sz="1400" kern="0" dirty="0">
                <a:latin typeface="HY헤드라인M" pitchFamily="18" charset="-127"/>
                <a:ea typeface="HY헤드라인M" pitchFamily="18" charset="-127"/>
              </a:rPr>
              <a:t>12</a:t>
            </a:r>
            <a:r>
              <a:rPr lang="ko-KR" altLang="en-US" sz="1400" kern="0" dirty="0">
                <a:latin typeface="HY헤드라인M" pitchFamily="18" charset="-127"/>
                <a:ea typeface="HY헤드라인M" pitchFamily="18" charset="-127"/>
              </a:rPr>
              <a:t>시간 연장</a:t>
            </a:r>
            <a:r>
              <a:rPr lang="en-US" altLang="ko-KR" sz="1400" kern="0" dirty="0">
                <a:latin typeface="HY헤드라인M" pitchFamily="18" charset="-127"/>
                <a:ea typeface="HY헤드라인M" pitchFamily="18" charset="-127"/>
              </a:rPr>
              <a:t>(</a:t>
            </a:r>
            <a:r>
              <a:rPr lang="ko-KR" altLang="en-US" sz="1400" kern="0" dirty="0">
                <a:latin typeface="HY헤드라인M" pitchFamily="18" charset="-127"/>
                <a:ea typeface="HY헤드라인M" pitchFamily="18" charset="-127"/>
              </a:rPr>
              <a:t>동의</a:t>
            </a:r>
            <a:r>
              <a:rPr lang="en-US" altLang="ko-KR" sz="1400" kern="0" dirty="0">
                <a:latin typeface="HY헤드라인M" pitchFamily="18" charset="-127"/>
                <a:ea typeface="HY헤드라인M" pitchFamily="18" charset="-127"/>
              </a:rPr>
              <a:t>) = </a:t>
            </a:r>
            <a:r>
              <a:rPr lang="en-US" altLang="ko-KR" sz="3200" kern="0" dirty="0" smtClean="0">
                <a:solidFill>
                  <a:srgbClr val="0000FF"/>
                </a:solidFill>
                <a:latin typeface="HY헤드라인M" pitchFamily="18" charset="-127"/>
                <a:ea typeface="HY헤드라인M" pitchFamily="18" charset="-127"/>
              </a:rPr>
              <a:t>1</a:t>
            </a:r>
            <a:r>
              <a:rPr lang="ko-KR" altLang="en-US" sz="3200" kern="0" dirty="0">
                <a:solidFill>
                  <a:srgbClr val="0000FF"/>
                </a:solidFill>
                <a:latin typeface="HY헤드라인M" pitchFamily="18" charset="-127"/>
                <a:ea typeface="HY헤드라인M" pitchFamily="18" charset="-127"/>
              </a:rPr>
              <a:t>주 </a:t>
            </a:r>
            <a:r>
              <a:rPr lang="ko-KR" altLang="en-US" sz="3200" kern="0" dirty="0" smtClean="0">
                <a:solidFill>
                  <a:srgbClr val="0000FF"/>
                </a:solidFill>
                <a:latin typeface="HY헤드라인M" pitchFamily="18" charset="-127"/>
                <a:ea typeface="HY헤드라인M" pitchFamily="18" charset="-127"/>
              </a:rPr>
              <a:t>최대 </a:t>
            </a:r>
            <a:r>
              <a:rPr lang="en-US" altLang="ko-KR" sz="3200" kern="0" dirty="0" smtClean="0">
                <a:solidFill>
                  <a:srgbClr val="0000FF"/>
                </a:solidFill>
                <a:latin typeface="HY헤드라인M" pitchFamily="18" charset="-127"/>
                <a:ea typeface="HY헤드라인M" pitchFamily="18" charset="-127"/>
              </a:rPr>
              <a:t>52</a:t>
            </a:r>
            <a:r>
              <a:rPr lang="ko-KR" altLang="en-US" sz="3200" kern="0" dirty="0" smtClean="0">
                <a:solidFill>
                  <a:srgbClr val="0000FF"/>
                </a:solidFill>
                <a:latin typeface="HY헤드라인M" pitchFamily="18" charset="-127"/>
                <a:ea typeface="HY헤드라인M" pitchFamily="18" charset="-127"/>
              </a:rPr>
              <a:t>시간 </a:t>
            </a:r>
            <a:r>
              <a:rPr lang="en-US" altLang="ko-KR" sz="1400" kern="0" dirty="0">
                <a:latin typeface="HY헤드라인M" pitchFamily="18" charset="-127"/>
                <a:ea typeface="HY헤드라인M" pitchFamily="18" charset="-127"/>
              </a:rPr>
              <a:t>. </a:t>
            </a:r>
            <a:r>
              <a:rPr kumimoji="0" lang="ko-KR" altLang="en-US" sz="1400" dirty="0">
                <a:solidFill>
                  <a:srgbClr val="000000"/>
                </a:solidFill>
                <a:latin typeface="HY헤드라인M" pitchFamily="18" charset="-127"/>
                <a:ea typeface="HY헤드라인M" pitchFamily="18" charset="-127"/>
              </a:rPr>
              <a:t> </a:t>
            </a:r>
            <a:endParaRPr kumimoji="0" lang="en-US" altLang="ko-KR" sz="1400" dirty="0">
              <a:solidFill>
                <a:srgbClr val="000000"/>
              </a:solidFill>
              <a:latin typeface="HY헤드라인M" pitchFamily="18" charset="-127"/>
              <a:ea typeface="HY헤드라인M" pitchFamily="18" charset="-127"/>
            </a:endParaRPr>
          </a:p>
        </p:txBody>
      </p:sp>
      <p:sp>
        <p:nvSpPr>
          <p:cNvPr id="24" name="직사각형 23"/>
          <p:cNvSpPr/>
          <p:nvPr/>
        </p:nvSpPr>
        <p:spPr>
          <a:xfrm>
            <a:off x="428625" y="1003282"/>
            <a:ext cx="8175625" cy="800100"/>
          </a:xfrm>
          <a:prstGeom prst="rect">
            <a:avLst/>
          </a:prstGeom>
        </p:spPr>
        <p:txBody>
          <a:bodyPr>
            <a:spAutoFit/>
          </a:bodyPr>
          <a:lstStyle/>
          <a:p>
            <a:pPr indent="-259080" algn="just">
              <a:spcBef>
                <a:spcPts val="1700"/>
              </a:spcBef>
              <a:spcAft>
                <a:spcPts val="0"/>
              </a:spcAft>
              <a:defRPr/>
            </a:pPr>
            <a:r>
              <a:rPr lang="ko-KR" altLang="en-US" sz="1400" kern="0" dirty="0">
                <a:latin typeface="HY헤드라인M" pitchFamily="18" charset="-127"/>
                <a:ea typeface="HY헤드라인M" pitchFamily="18" charset="-127"/>
              </a:rPr>
              <a:t>건설현장 </a:t>
            </a:r>
            <a:r>
              <a:rPr lang="en-US" altLang="ko-KR" sz="1400" kern="0" dirty="0">
                <a:latin typeface="HY헤드라인M" pitchFamily="18" charset="-127"/>
                <a:ea typeface="HY헤드라인M" pitchFamily="18" charset="-127"/>
              </a:rPr>
              <a:t>07:00- 18:00 (</a:t>
            </a:r>
            <a:r>
              <a:rPr lang="ko-KR" altLang="en-US" sz="1400" kern="0" dirty="0">
                <a:latin typeface="HY헤드라인M" pitchFamily="18" charset="-127"/>
                <a:ea typeface="HY헤드라인M" pitchFamily="18" charset="-127"/>
              </a:rPr>
              <a:t>휴게시간</a:t>
            </a:r>
            <a:r>
              <a:rPr lang="en-US" altLang="ko-KR" sz="1400" kern="0" dirty="0">
                <a:latin typeface="HY헤드라인M" pitchFamily="18" charset="-127"/>
                <a:ea typeface="HY헤드라인M" pitchFamily="18" charset="-127"/>
              </a:rPr>
              <a:t>1</a:t>
            </a:r>
            <a:r>
              <a:rPr lang="ko-KR" altLang="en-US" sz="1400" kern="0" dirty="0">
                <a:latin typeface="HY헤드라인M" pitchFamily="18" charset="-127"/>
                <a:ea typeface="HY헤드라인M" pitchFamily="18" charset="-127"/>
              </a:rPr>
              <a:t>시간</a:t>
            </a:r>
            <a:r>
              <a:rPr lang="en-US" altLang="ko-KR" sz="1400" kern="0" dirty="0">
                <a:latin typeface="HY헤드라인M" pitchFamily="18" charset="-127"/>
                <a:ea typeface="HY헤드라인M" pitchFamily="18" charset="-127"/>
              </a:rPr>
              <a:t>) 1</a:t>
            </a:r>
            <a:r>
              <a:rPr lang="ko-KR" altLang="en-US" sz="1400" kern="0" dirty="0">
                <a:latin typeface="HY헤드라인M" pitchFamily="18" charset="-127"/>
                <a:ea typeface="HY헤드라인M" pitchFamily="18" charset="-127"/>
              </a:rPr>
              <a:t>일 </a:t>
            </a:r>
            <a:r>
              <a:rPr lang="ko-KR" altLang="en-US" sz="1400" kern="0" dirty="0" err="1">
                <a:latin typeface="HY헤드라인M" pitchFamily="18" charset="-127"/>
                <a:ea typeface="HY헤드라인M" pitchFamily="18" charset="-127"/>
              </a:rPr>
              <a:t>실근로시간</a:t>
            </a:r>
            <a:r>
              <a:rPr lang="ko-KR" altLang="en-US" sz="1400" kern="0" dirty="0">
                <a:latin typeface="HY헤드라인M" pitchFamily="18" charset="-127"/>
                <a:ea typeface="HY헤드라인M" pitchFamily="18" charset="-127"/>
              </a:rPr>
              <a:t> </a:t>
            </a:r>
            <a:r>
              <a:rPr lang="en-US" altLang="ko-KR" sz="1400" kern="0" dirty="0">
                <a:latin typeface="HY헤드라인M" pitchFamily="18" charset="-127"/>
                <a:ea typeface="HY헤드라인M" pitchFamily="18" charset="-127"/>
              </a:rPr>
              <a:t>10</a:t>
            </a:r>
            <a:r>
              <a:rPr lang="ko-KR" altLang="en-US" sz="1400" kern="0" dirty="0">
                <a:latin typeface="HY헤드라인M" pitchFamily="18" charset="-127"/>
                <a:ea typeface="HY헤드라인M" pitchFamily="18" charset="-127"/>
              </a:rPr>
              <a:t>시간 </a:t>
            </a:r>
            <a:r>
              <a:rPr lang="en-US" altLang="ko-KR" sz="1400" kern="0" dirty="0">
                <a:latin typeface="HY헤드라인M" pitchFamily="18" charset="-127"/>
                <a:ea typeface="HY헤드라인M" pitchFamily="18" charset="-127"/>
              </a:rPr>
              <a:t>1</a:t>
            </a:r>
            <a:r>
              <a:rPr lang="ko-KR" altLang="en-US" sz="1400" kern="0" dirty="0">
                <a:latin typeface="HY헤드라인M" pitchFamily="18" charset="-127"/>
                <a:ea typeface="HY헤드라인M" pitchFamily="18" charset="-127"/>
              </a:rPr>
              <a:t>주당 </a:t>
            </a:r>
            <a:r>
              <a:rPr lang="en-US" altLang="ko-KR" sz="1400" kern="0" dirty="0">
                <a:latin typeface="HY헤드라인M" pitchFamily="18" charset="-127"/>
                <a:ea typeface="HY헤드라인M" pitchFamily="18" charset="-127"/>
              </a:rPr>
              <a:t>60</a:t>
            </a:r>
            <a:r>
              <a:rPr lang="ko-KR" altLang="en-US" sz="1400" kern="0" dirty="0">
                <a:latin typeface="HY헤드라인M" pitchFamily="18" charset="-127"/>
                <a:ea typeface="HY헤드라인M" pitchFamily="18" charset="-127"/>
              </a:rPr>
              <a:t>시간임                                </a:t>
            </a:r>
            <a:r>
              <a:rPr lang="en-US" altLang="ko-KR" sz="1400" kern="0" dirty="0">
                <a:latin typeface="HY헤드라인M" pitchFamily="18" charset="-127"/>
                <a:ea typeface="HY헤드라인M" pitchFamily="18" charset="-127"/>
              </a:rPr>
              <a:t>1</a:t>
            </a:r>
            <a:r>
              <a:rPr lang="ko-KR" altLang="en-US" sz="1400" kern="0" dirty="0">
                <a:latin typeface="HY헤드라인M" pitchFamily="18" charset="-127"/>
                <a:ea typeface="HY헤드라인M" pitchFamily="18" charset="-127"/>
              </a:rPr>
              <a:t>주</a:t>
            </a:r>
            <a:r>
              <a:rPr lang="en-US" altLang="ko-KR" sz="1400" kern="0" dirty="0">
                <a:latin typeface="HY헤드라인M" pitchFamily="18" charset="-127"/>
                <a:ea typeface="HY헤드라인M" pitchFamily="18" charset="-127"/>
              </a:rPr>
              <a:t>40h</a:t>
            </a:r>
            <a:r>
              <a:rPr lang="ko-KR" altLang="en-US" sz="1400" kern="0" dirty="0">
                <a:latin typeface="HY헤드라인M" pitchFamily="18" charset="-127"/>
                <a:ea typeface="HY헤드라인M" pitchFamily="18" charset="-127"/>
              </a:rPr>
              <a:t> </a:t>
            </a:r>
            <a:r>
              <a:rPr lang="en-US" altLang="ko-KR" sz="1400" kern="0" dirty="0">
                <a:latin typeface="HY헤드라인M" pitchFamily="18" charset="-127"/>
                <a:ea typeface="HY헤드라인M" pitchFamily="18" charset="-127"/>
              </a:rPr>
              <a:t>+ </a:t>
            </a:r>
            <a:r>
              <a:rPr lang="ko-KR" altLang="en-US" sz="1400" kern="0" dirty="0">
                <a:latin typeface="HY헤드라인M" pitchFamily="18" charset="-127"/>
                <a:ea typeface="HY헤드라인M" pitchFamily="18" charset="-127"/>
              </a:rPr>
              <a:t>주</a:t>
            </a:r>
            <a:r>
              <a:rPr lang="en-US" altLang="ko-KR" sz="1400" kern="0" dirty="0">
                <a:latin typeface="HY헤드라인M" pitchFamily="18" charset="-127"/>
                <a:ea typeface="HY헤드라인M" pitchFamily="18" charset="-127"/>
              </a:rPr>
              <a:t>12h</a:t>
            </a:r>
            <a:r>
              <a:rPr lang="ko-KR" altLang="en-US" sz="1400" kern="0" dirty="0">
                <a:latin typeface="HY헤드라인M" pitchFamily="18" charset="-127"/>
                <a:ea typeface="HY헤드라인M" pitchFamily="18" charset="-127"/>
              </a:rPr>
              <a:t> 연장</a:t>
            </a:r>
            <a:r>
              <a:rPr lang="en-US" altLang="ko-KR" sz="1400" kern="0" dirty="0">
                <a:latin typeface="HY헤드라인M" pitchFamily="18" charset="-127"/>
                <a:ea typeface="HY헤드라인M" pitchFamily="18" charset="-127"/>
              </a:rPr>
              <a:t>(</a:t>
            </a:r>
            <a:r>
              <a:rPr lang="ko-KR" altLang="en-US" sz="1400" kern="0" dirty="0">
                <a:latin typeface="HY헤드라인M" pitchFamily="18" charset="-127"/>
                <a:ea typeface="HY헤드라인M" pitchFamily="18" charset="-127"/>
              </a:rPr>
              <a:t>동의</a:t>
            </a:r>
            <a:r>
              <a:rPr lang="en-US" altLang="ko-KR" sz="1400" kern="0" dirty="0">
                <a:latin typeface="HY헤드라인M" pitchFamily="18" charset="-127"/>
                <a:ea typeface="HY헤드라인M" pitchFamily="18" charset="-127"/>
              </a:rPr>
              <a:t>) +</a:t>
            </a:r>
            <a:r>
              <a:rPr lang="ko-KR" altLang="en-US" sz="1400" kern="0" dirty="0">
                <a:latin typeface="HY헤드라인M" pitchFamily="18" charset="-127"/>
                <a:ea typeface="HY헤드라인M" pitchFamily="18" charset="-127"/>
              </a:rPr>
              <a:t>토요 </a:t>
            </a:r>
            <a:r>
              <a:rPr lang="en-US" altLang="ko-KR" sz="1400" kern="0" dirty="0">
                <a:latin typeface="HY헤드라인M" pitchFamily="18" charset="-127"/>
                <a:ea typeface="HY헤드라인M" pitchFamily="18" charset="-127"/>
              </a:rPr>
              <a:t>8h</a:t>
            </a:r>
            <a:r>
              <a:rPr lang="ko-KR" altLang="en-US" sz="1400" kern="0" dirty="0">
                <a:latin typeface="HY헤드라인M" pitchFamily="18" charset="-127"/>
                <a:ea typeface="HY헤드라인M" pitchFamily="18" charset="-127"/>
              </a:rPr>
              <a:t> </a:t>
            </a:r>
            <a:r>
              <a:rPr lang="en-US" altLang="ko-KR" sz="1400" kern="0" dirty="0">
                <a:latin typeface="HY헤드라인M" pitchFamily="18" charset="-127"/>
                <a:ea typeface="HY헤드라인M" pitchFamily="18" charset="-127"/>
              </a:rPr>
              <a:t>+</a:t>
            </a:r>
            <a:r>
              <a:rPr lang="ko-KR" altLang="en-US" sz="1400" kern="0" dirty="0">
                <a:latin typeface="HY헤드라인M" pitchFamily="18" charset="-127"/>
                <a:ea typeface="HY헤드라인M" pitchFamily="18" charset="-127"/>
              </a:rPr>
              <a:t>일요</a:t>
            </a:r>
            <a:r>
              <a:rPr lang="en-US" altLang="ko-KR" sz="1400" kern="0" dirty="0">
                <a:latin typeface="HY헤드라인M" pitchFamily="18" charset="-127"/>
                <a:ea typeface="HY헤드라인M" pitchFamily="18" charset="-127"/>
              </a:rPr>
              <a:t> 8h</a:t>
            </a:r>
            <a:r>
              <a:rPr lang="ko-KR" altLang="en-US" sz="1400" kern="0" dirty="0">
                <a:latin typeface="HY헤드라인M" pitchFamily="18" charset="-127"/>
                <a:ea typeface="HY헤드라인M" pitchFamily="18" charset="-127"/>
              </a:rPr>
              <a:t> </a:t>
            </a:r>
            <a:r>
              <a:rPr lang="en-US" altLang="ko-KR" sz="1400" kern="0" dirty="0">
                <a:latin typeface="HY헤드라인M" pitchFamily="18" charset="-127"/>
                <a:ea typeface="HY헤드라인M" pitchFamily="18" charset="-127"/>
              </a:rPr>
              <a:t>= </a:t>
            </a:r>
            <a:r>
              <a:rPr lang="ko-KR" altLang="en-US" sz="3200" kern="0" dirty="0">
                <a:solidFill>
                  <a:srgbClr val="0000FF"/>
                </a:solidFill>
                <a:latin typeface="HY헤드라인M" pitchFamily="18" charset="-127"/>
                <a:ea typeface="HY헤드라인M" pitchFamily="18" charset="-127"/>
              </a:rPr>
              <a:t>현재 </a:t>
            </a:r>
            <a:r>
              <a:rPr lang="en-US" altLang="ko-KR" sz="3200" kern="0" dirty="0">
                <a:solidFill>
                  <a:srgbClr val="0000FF"/>
                </a:solidFill>
                <a:latin typeface="HY헤드라인M" pitchFamily="18" charset="-127"/>
                <a:ea typeface="HY헤드라인M" pitchFamily="18" charset="-127"/>
              </a:rPr>
              <a:t>1</a:t>
            </a:r>
            <a:r>
              <a:rPr lang="ko-KR" altLang="en-US" sz="3200" kern="0" dirty="0">
                <a:solidFill>
                  <a:srgbClr val="0000FF"/>
                </a:solidFill>
                <a:latin typeface="HY헤드라인M" pitchFamily="18" charset="-127"/>
                <a:ea typeface="HY헤드라인M" pitchFamily="18" charset="-127"/>
              </a:rPr>
              <a:t>주 </a:t>
            </a:r>
            <a:r>
              <a:rPr lang="en-US" altLang="ko-KR" sz="3200" kern="0" dirty="0">
                <a:solidFill>
                  <a:srgbClr val="0000FF"/>
                </a:solidFill>
                <a:latin typeface="HY헤드라인M" pitchFamily="18" charset="-127"/>
                <a:ea typeface="HY헤드라인M" pitchFamily="18" charset="-127"/>
              </a:rPr>
              <a:t>68</a:t>
            </a:r>
            <a:r>
              <a:rPr lang="ko-KR" altLang="en-US" sz="3200" kern="0" dirty="0">
                <a:solidFill>
                  <a:srgbClr val="0000FF"/>
                </a:solidFill>
                <a:latin typeface="HY헤드라인M" pitchFamily="18" charset="-127"/>
                <a:ea typeface="HY헤드라인M" pitchFamily="18" charset="-127"/>
              </a:rPr>
              <a:t>시간 </a:t>
            </a:r>
            <a:r>
              <a:rPr lang="en-US" altLang="ko-KR" sz="3200" kern="0" dirty="0">
                <a:solidFill>
                  <a:srgbClr val="0000FF"/>
                </a:solidFill>
                <a:latin typeface="HY헤드라인M" pitchFamily="18" charset="-127"/>
                <a:ea typeface="HY헤드라인M" pitchFamily="18" charset="-127"/>
              </a:rPr>
              <a:t> </a:t>
            </a:r>
            <a:endParaRPr lang="ko-KR" altLang="en-US" sz="2800" kern="0" dirty="0">
              <a:solidFill>
                <a:srgbClr val="0000FF"/>
              </a:solidFill>
              <a:latin typeface="HY헤드라인M" pitchFamily="18" charset="-127"/>
              <a:ea typeface="HY헤드라인M" pitchFamily="18" charset="-127"/>
            </a:endParaRPr>
          </a:p>
        </p:txBody>
      </p:sp>
      <p:sp>
        <p:nvSpPr>
          <p:cNvPr id="2" name="아래쪽 화살표 1"/>
          <p:cNvSpPr/>
          <p:nvPr/>
        </p:nvSpPr>
        <p:spPr>
          <a:xfrm>
            <a:off x="2915816" y="2013617"/>
            <a:ext cx="2520280" cy="357842"/>
          </a:xfrm>
          <a:prstGeom prst="downArrow">
            <a:avLst/>
          </a:prstGeom>
          <a:gradFill flip="none" rotWithShape="1">
            <a:gsLst>
              <a:gs pos="0">
                <a:schemeClr val="accent3">
                  <a:lumMod val="40000"/>
                  <a:lumOff val="60000"/>
                  <a:shade val="30000"/>
                  <a:satMod val="115000"/>
                </a:schemeClr>
              </a:gs>
              <a:gs pos="50000">
                <a:schemeClr val="accent3">
                  <a:lumMod val="40000"/>
                  <a:lumOff val="60000"/>
                  <a:shade val="67500"/>
                  <a:satMod val="115000"/>
                </a:schemeClr>
              </a:gs>
              <a:gs pos="100000">
                <a:schemeClr val="accent3">
                  <a:lumMod val="40000"/>
                  <a:lumOff val="60000"/>
                  <a:shade val="100000"/>
                  <a:satMod val="115000"/>
                </a:schemeClr>
              </a:gs>
            </a:gsLst>
            <a:lin ang="162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sp>
        <p:nvSpPr>
          <p:cNvPr id="4" name="슬라이드 번호 개체 틀 3"/>
          <p:cNvSpPr>
            <a:spLocks noGrp="1"/>
          </p:cNvSpPr>
          <p:nvPr>
            <p:ph type="sldNum" sz="quarter" idx="12"/>
          </p:nvPr>
        </p:nvSpPr>
        <p:spPr/>
        <p:txBody>
          <a:bodyPr/>
          <a:lstStyle>
            <a:lvl1pPr eaLnBrk="0" hangingPunct="0">
              <a:defRPr kumimoji="1">
                <a:solidFill>
                  <a:schemeClr val="tx1"/>
                </a:solidFill>
                <a:latin typeface="굴림" panose="020B0600000101010101" pitchFamily="50" charset="-127"/>
                <a:ea typeface="굴림" panose="020B0600000101010101" pitchFamily="50" charset="-127"/>
              </a:defRPr>
            </a:lvl1pPr>
            <a:lvl2pPr marL="742950" indent="-285750" eaLnBrk="0" hangingPunct="0">
              <a:defRPr kumimoji="1">
                <a:solidFill>
                  <a:schemeClr val="tx1"/>
                </a:solidFill>
                <a:latin typeface="굴림" panose="020B0600000101010101" pitchFamily="50" charset="-127"/>
                <a:ea typeface="굴림" panose="020B0600000101010101" pitchFamily="50" charset="-127"/>
              </a:defRPr>
            </a:lvl2pPr>
            <a:lvl3pPr marL="1143000" indent="-228600" eaLnBrk="0" hangingPunct="0">
              <a:defRPr kumimoji="1">
                <a:solidFill>
                  <a:schemeClr val="tx1"/>
                </a:solidFill>
                <a:latin typeface="굴림" panose="020B0600000101010101" pitchFamily="50" charset="-127"/>
                <a:ea typeface="굴림" panose="020B0600000101010101" pitchFamily="50" charset="-127"/>
              </a:defRPr>
            </a:lvl3pPr>
            <a:lvl4pPr marL="1600200" indent="-228600" eaLnBrk="0" hangingPunct="0">
              <a:defRPr kumimoji="1">
                <a:solidFill>
                  <a:schemeClr val="tx1"/>
                </a:solidFill>
                <a:latin typeface="굴림" panose="020B0600000101010101" pitchFamily="50" charset="-127"/>
                <a:ea typeface="굴림" panose="020B0600000101010101" pitchFamily="50" charset="-127"/>
              </a:defRPr>
            </a:lvl4pPr>
            <a:lvl5pPr marL="2057400" indent="-228600" eaLnBrk="0" hangingPunct="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eaLnBrk="1" hangingPunct="1"/>
            <a:fld id="{57DF177F-758C-488F-92A2-55CC90758FC1}" type="slidenum">
              <a:rPr kumimoji="0" lang="en-US" altLang="ko-KR">
                <a:solidFill>
                  <a:srgbClr val="898989"/>
                </a:solidFill>
              </a:rPr>
              <a:pPr eaLnBrk="1" hangingPunct="1"/>
              <a:t>18</a:t>
            </a:fld>
            <a:endParaRPr kumimoji="0" lang="en-US" altLang="ko-KR" dirty="0">
              <a:solidFill>
                <a:srgbClr val="898989"/>
              </a:solidFill>
            </a:endParaRPr>
          </a:p>
        </p:txBody>
      </p:sp>
      <p:sp>
        <p:nvSpPr>
          <p:cNvPr id="17" name="모서리가 둥근 직사각형 16"/>
          <p:cNvSpPr/>
          <p:nvPr/>
        </p:nvSpPr>
        <p:spPr bwMode="auto">
          <a:xfrm>
            <a:off x="1357290" y="3429001"/>
            <a:ext cx="7380310" cy="1143008"/>
          </a:xfrm>
          <a:prstGeom prst="roundRect">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wrap="none" lIns="90000" tIns="46800" rIns="90000" bIns="46800" anchor="ctr"/>
          <a:lstStyle/>
          <a:p>
            <a:pPr>
              <a:defRPr/>
            </a:pPr>
            <a:endParaRPr lang="ko-KR" altLang="en-US" sz="1400" b="1" dirty="0">
              <a:latin typeface="+mn-ea"/>
            </a:endParaRPr>
          </a:p>
        </p:txBody>
      </p:sp>
      <p:sp>
        <p:nvSpPr>
          <p:cNvPr id="20" name="직사각형 19"/>
          <p:cNvSpPr/>
          <p:nvPr/>
        </p:nvSpPr>
        <p:spPr>
          <a:xfrm>
            <a:off x="1357290" y="3500439"/>
            <a:ext cx="7240588" cy="2067233"/>
          </a:xfrm>
          <a:prstGeom prst="rect">
            <a:avLst/>
          </a:prstGeom>
        </p:spPr>
        <p:txBody>
          <a:bodyPr wrap="square">
            <a:spAutoFit/>
          </a:bodyPr>
          <a:lstStyle/>
          <a:p>
            <a:pPr indent="-259080" algn="just">
              <a:spcBef>
                <a:spcPts val="1700"/>
              </a:spcBef>
              <a:spcAft>
                <a:spcPts val="0"/>
              </a:spcAft>
              <a:defRPr/>
            </a:pPr>
            <a:r>
              <a:rPr lang="en-US" altLang="ko-KR" sz="2400" kern="0" dirty="0" smtClean="0">
                <a:solidFill>
                  <a:srgbClr val="0000FF"/>
                </a:solidFill>
                <a:latin typeface="HY헤드라인M" pitchFamily="18" charset="-127"/>
                <a:ea typeface="HY헤드라인M" pitchFamily="18" charset="-127"/>
                <a:sym typeface="Wingdings" pitchFamily="2" charset="2"/>
              </a:rPr>
              <a:t>08:30 ~ 18:30 </a:t>
            </a:r>
            <a:r>
              <a:rPr lang="ko-KR" altLang="en-US" sz="1600" kern="0" dirty="0" smtClean="0">
                <a:solidFill>
                  <a:srgbClr val="FF0000"/>
                </a:solidFill>
                <a:latin typeface="HY헤드라인M" pitchFamily="18" charset="-127"/>
                <a:ea typeface="HY헤드라인M" pitchFamily="18" charset="-127"/>
                <a:sym typeface="Wingdings" pitchFamily="2" charset="2"/>
              </a:rPr>
              <a:t>휴게</a:t>
            </a:r>
            <a:r>
              <a:rPr lang="en-US" altLang="ko-KR" sz="1600" kern="0" dirty="0" smtClean="0">
                <a:solidFill>
                  <a:srgbClr val="FF0000"/>
                </a:solidFill>
                <a:latin typeface="HY헤드라인M" pitchFamily="18" charset="-127"/>
                <a:ea typeface="HY헤드라인M" pitchFamily="18" charset="-127"/>
                <a:sym typeface="Wingdings" pitchFamily="2" charset="2"/>
              </a:rPr>
              <a:t>1h</a:t>
            </a:r>
            <a:r>
              <a:rPr lang="ko-KR" altLang="en-US" sz="1600" kern="0" dirty="0" smtClean="0">
                <a:solidFill>
                  <a:srgbClr val="FF0000"/>
                </a:solidFill>
                <a:latin typeface="HY헤드라인M" pitchFamily="18" charset="-127"/>
                <a:ea typeface="HY헤드라인M" pitchFamily="18" charset="-127"/>
                <a:sym typeface="Wingdings" pitchFamily="2" charset="2"/>
              </a:rPr>
              <a:t>  </a:t>
            </a:r>
            <a:r>
              <a:rPr lang="en-US" altLang="ko-KR" sz="1600" kern="0" dirty="0" smtClean="0">
                <a:solidFill>
                  <a:srgbClr val="FF0000"/>
                </a:solidFill>
                <a:latin typeface="HY헤드라인M" pitchFamily="18" charset="-127"/>
                <a:ea typeface="HY헤드라인M" pitchFamily="18" charset="-127"/>
                <a:sym typeface="Wingdings" pitchFamily="2" charset="2"/>
              </a:rPr>
              <a:t>9h</a:t>
            </a:r>
            <a:r>
              <a:rPr lang="ko-KR" altLang="en-US" sz="1600" kern="0" dirty="0" smtClean="0">
                <a:solidFill>
                  <a:srgbClr val="FF0000"/>
                </a:solidFill>
                <a:latin typeface="HY헤드라인M" pitchFamily="18" charset="-127"/>
                <a:ea typeface="HY헤드라인M" pitchFamily="18" charset="-127"/>
                <a:sym typeface="Wingdings" pitchFamily="2" charset="2"/>
              </a:rPr>
              <a:t> </a:t>
            </a:r>
            <a:r>
              <a:rPr lang="en-US" altLang="ko-KR" sz="1600" kern="0" dirty="0" smtClean="0">
                <a:solidFill>
                  <a:srgbClr val="FF0000"/>
                </a:solidFill>
                <a:latin typeface="HY헤드라인M" pitchFamily="18" charset="-127"/>
                <a:ea typeface="HY헤드라인M" pitchFamily="18" charset="-127"/>
                <a:sym typeface="Wingdings" pitchFamily="2" charset="2"/>
              </a:rPr>
              <a:t>x</a:t>
            </a:r>
            <a:r>
              <a:rPr lang="ko-KR" altLang="en-US" sz="1600" kern="0" dirty="0" smtClean="0">
                <a:solidFill>
                  <a:srgbClr val="FF0000"/>
                </a:solidFill>
                <a:latin typeface="HY헤드라인M" pitchFamily="18" charset="-127"/>
                <a:ea typeface="HY헤드라인M" pitchFamily="18" charset="-127"/>
                <a:sym typeface="Wingdings" pitchFamily="2" charset="2"/>
              </a:rPr>
              <a:t> </a:t>
            </a:r>
            <a:r>
              <a:rPr lang="en-US" altLang="ko-KR" sz="1600" kern="0" dirty="0" smtClean="0">
                <a:solidFill>
                  <a:srgbClr val="FF0000"/>
                </a:solidFill>
                <a:latin typeface="HY헤드라인M" pitchFamily="18" charset="-127"/>
                <a:ea typeface="HY헤드라인M" pitchFamily="18" charset="-127"/>
                <a:sym typeface="Wingdings" pitchFamily="2" charset="2"/>
              </a:rPr>
              <a:t>5</a:t>
            </a:r>
            <a:r>
              <a:rPr lang="ko-KR" altLang="en-US" sz="1600" kern="0" dirty="0" smtClean="0">
                <a:solidFill>
                  <a:srgbClr val="FF0000"/>
                </a:solidFill>
                <a:latin typeface="HY헤드라인M" pitchFamily="18" charset="-127"/>
                <a:ea typeface="HY헤드라인M" pitchFamily="18" charset="-127"/>
                <a:sym typeface="Wingdings" pitchFamily="2" charset="2"/>
              </a:rPr>
              <a:t>일 근무 </a:t>
            </a:r>
            <a:r>
              <a:rPr lang="en-US" altLang="ko-KR" sz="1600" kern="0" dirty="0" smtClean="0">
                <a:solidFill>
                  <a:srgbClr val="FF0000"/>
                </a:solidFill>
                <a:latin typeface="HY헤드라인M" pitchFamily="18" charset="-127"/>
                <a:ea typeface="HY헤드라인M" pitchFamily="18" charset="-127"/>
                <a:sym typeface="Wingdings" pitchFamily="2" charset="2"/>
              </a:rPr>
              <a:t>45h</a:t>
            </a:r>
          </a:p>
          <a:p>
            <a:pPr indent="-259080" algn="just">
              <a:spcBef>
                <a:spcPts val="1700"/>
              </a:spcBef>
              <a:spcAft>
                <a:spcPts val="0"/>
              </a:spcAft>
              <a:defRPr/>
            </a:pPr>
            <a:r>
              <a:rPr lang="en-US" altLang="ko-KR" sz="2400" kern="0" dirty="0" smtClean="0">
                <a:solidFill>
                  <a:srgbClr val="0000FF"/>
                </a:solidFill>
                <a:latin typeface="HY헤드라인M" pitchFamily="18" charset="-127"/>
                <a:ea typeface="HY헤드라인M" pitchFamily="18" charset="-127"/>
                <a:sym typeface="Wingdings" pitchFamily="2" charset="2"/>
              </a:rPr>
              <a:t>08:00~18:00</a:t>
            </a:r>
            <a:r>
              <a:rPr lang="en-US" altLang="ko-KR" sz="1600" kern="0" dirty="0" smtClean="0">
                <a:solidFill>
                  <a:srgbClr val="FF0000"/>
                </a:solidFill>
                <a:latin typeface="HY헤드라인M" pitchFamily="18" charset="-127"/>
                <a:ea typeface="HY헤드라인M" pitchFamily="18" charset="-127"/>
                <a:sym typeface="Wingdings" pitchFamily="2" charset="2"/>
              </a:rPr>
              <a:t>   </a:t>
            </a:r>
            <a:r>
              <a:rPr lang="ko-KR" altLang="en-US" sz="1600" kern="0" dirty="0" smtClean="0">
                <a:solidFill>
                  <a:srgbClr val="FF0000"/>
                </a:solidFill>
                <a:latin typeface="HY헤드라인M" pitchFamily="18" charset="-127"/>
                <a:ea typeface="HY헤드라인M" pitchFamily="18" charset="-127"/>
                <a:sym typeface="Wingdings" pitchFamily="2" charset="2"/>
              </a:rPr>
              <a:t>휴게 </a:t>
            </a:r>
            <a:r>
              <a:rPr lang="en-US" altLang="ko-KR" sz="1600" kern="0" dirty="0" smtClean="0">
                <a:solidFill>
                  <a:srgbClr val="FF0000"/>
                </a:solidFill>
                <a:latin typeface="HY헤드라인M" pitchFamily="18" charset="-127"/>
                <a:ea typeface="HY헤드라인M" pitchFamily="18" charset="-127"/>
                <a:sym typeface="Wingdings" pitchFamily="2" charset="2"/>
              </a:rPr>
              <a:t>1h  9h x 5</a:t>
            </a:r>
            <a:r>
              <a:rPr lang="ko-KR" altLang="en-US" sz="1600" kern="0" dirty="0" smtClean="0">
                <a:solidFill>
                  <a:srgbClr val="FF0000"/>
                </a:solidFill>
                <a:latin typeface="HY헤드라인M" pitchFamily="18" charset="-127"/>
                <a:ea typeface="HY헤드라인M" pitchFamily="18" charset="-127"/>
                <a:sym typeface="Wingdings" pitchFamily="2" charset="2"/>
              </a:rPr>
              <a:t>일</a:t>
            </a:r>
            <a:r>
              <a:rPr lang="en-US" altLang="ko-KR" sz="1600" kern="0" dirty="0" smtClean="0">
                <a:solidFill>
                  <a:srgbClr val="FF0000"/>
                </a:solidFill>
                <a:latin typeface="HY헤드라인M" pitchFamily="18" charset="-127"/>
                <a:ea typeface="HY헤드라인M" pitchFamily="18" charset="-127"/>
                <a:sym typeface="Wingdings" pitchFamily="2" charset="2"/>
              </a:rPr>
              <a:t>  45h</a:t>
            </a:r>
          </a:p>
          <a:p>
            <a:pPr indent="-259080" algn="just">
              <a:spcBef>
                <a:spcPts val="1700"/>
              </a:spcBef>
              <a:spcAft>
                <a:spcPts val="0"/>
              </a:spcAft>
              <a:defRPr/>
            </a:pPr>
            <a:r>
              <a:rPr lang="en-US" altLang="ko-KR" sz="1600" kern="0" dirty="0" smtClean="0">
                <a:solidFill>
                  <a:srgbClr val="FF0000"/>
                </a:solidFill>
                <a:latin typeface="HY헤드라인M" pitchFamily="18" charset="-127"/>
                <a:ea typeface="HY헤드라인M" pitchFamily="18" charset="-127"/>
                <a:sym typeface="Wingdings" pitchFamily="2" charset="2"/>
              </a:rPr>
              <a:t> </a:t>
            </a:r>
            <a:br>
              <a:rPr lang="en-US" altLang="ko-KR" sz="1600" kern="0" dirty="0" smtClean="0">
                <a:solidFill>
                  <a:srgbClr val="FF0000"/>
                </a:solidFill>
                <a:latin typeface="HY헤드라인M" pitchFamily="18" charset="-127"/>
                <a:ea typeface="HY헤드라인M" pitchFamily="18" charset="-127"/>
                <a:sym typeface="Wingdings" pitchFamily="2" charset="2"/>
              </a:rPr>
            </a:br>
            <a:endParaRPr lang="ko-KR" altLang="en-US" sz="3600" kern="0" dirty="0">
              <a:solidFill>
                <a:srgbClr val="FF0000"/>
              </a:solidFill>
              <a:latin typeface="HY헤드라인M" pitchFamily="18" charset="-127"/>
              <a:ea typeface="HY헤드라인M" pitchFamily="18" charset="-127"/>
            </a:endParaRPr>
          </a:p>
        </p:txBody>
      </p:sp>
      <p:sp>
        <p:nvSpPr>
          <p:cNvPr id="21" name="모서리가 둥근 직사각형 20"/>
          <p:cNvSpPr/>
          <p:nvPr/>
        </p:nvSpPr>
        <p:spPr>
          <a:xfrm>
            <a:off x="342826" y="3429001"/>
            <a:ext cx="864096" cy="1143008"/>
          </a:xfrm>
          <a:prstGeom prst="roundRect">
            <a:avLst/>
          </a:prstGeom>
          <a:solidFill>
            <a:schemeClr val="accent6">
              <a:lumMod val="20000"/>
              <a:lumOff val="80000"/>
            </a:schemeClr>
          </a:solidFill>
          <a:ln>
            <a:solidFill>
              <a:schemeClr val="accent5">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o-KR" altLang="en-US" sz="2000" dirty="0" smtClean="0">
                <a:solidFill>
                  <a:schemeClr val="tx1"/>
                </a:solidFill>
                <a:latin typeface="HY헤드라인M" pitchFamily="18" charset="-127"/>
                <a:ea typeface="HY헤드라인M" pitchFamily="18" charset="-127"/>
              </a:rPr>
              <a:t>본사</a:t>
            </a:r>
            <a:endParaRPr lang="ko-KR" altLang="en-US" sz="2000" dirty="0">
              <a:solidFill>
                <a:schemeClr val="tx1"/>
              </a:solidFill>
              <a:latin typeface="HY헤드라인M" pitchFamily="18" charset="-127"/>
              <a:ea typeface="HY헤드라인M" pitchFamily="18" charset="-127"/>
            </a:endParaRPr>
          </a:p>
        </p:txBody>
      </p:sp>
      <p:sp>
        <p:nvSpPr>
          <p:cNvPr id="15" name="모서리가 둥근 직사각형 14"/>
          <p:cNvSpPr/>
          <p:nvPr/>
        </p:nvSpPr>
        <p:spPr>
          <a:xfrm>
            <a:off x="357158" y="4857760"/>
            <a:ext cx="864096" cy="1214446"/>
          </a:xfrm>
          <a:prstGeom prst="roundRect">
            <a:avLst/>
          </a:prstGeom>
          <a:solidFill>
            <a:schemeClr val="accent6">
              <a:lumMod val="20000"/>
              <a:lumOff val="80000"/>
            </a:schemeClr>
          </a:solidFill>
          <a:ln>
            <a:solidFill>
              <a:schemeClr val="accent5">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o-KR" altLang="en-US" sz="2000" dirty="0" smtClean="0">
                <a:solidFill>
                  <a:schemeClr val="tx1"/>
                </a:solidFill>
                <a:latin typeface="HY헤드라인M" pitchFamily="18" charset="-127"/>
                <a:ea typeface="HY헤드라인M" pitchFamily="18" charset="-127"/>
              </a:rPr>
              <a:t>현장</a:t>
            </a:r>
            <a:endParaRPr lang="ko-KR" altLang="en-US" sz="2000" dirty="0">
              <a:solidFill>
                <a:schemeClr val="tx1"/>
              </a:solidFill>
              <a:latin typeface="HY헤드라인M" pitchFamily="18" charset="-127"/>
              <a:ea typeface="HY헤드라인M" pitchFamily="18" charset="-127"/>
            </a:endParaRPr>
          </a:p>
        </p:txBody>
      </p:sp>
      <p:sp>
        <p:nvSpPr>
          <p:cNvPr id="16" name="모서리가 둥근 직사각형 15"/>
          <p:cNvSpPr/>
          <p:nvPr/>
        </p:nvSpPr>
        <p:spPr bwMode="auto">
          <a:xfrm>
            <a:off x="1309717" y="4848241"/>
            <a:ext cx="7405687" cy="1366841"/>
          </a:xfrm>
          <a:prstGeom prst="roundRect">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wrap="none" lIns="90000" tIns="46800" rIns="90000" bIns="46800" anchor="ctr"/>
          <a:lstStyle/>
          <a:p>
            <a:pPr>
              <a:defRPr/>
            </a:pPr>
            <a:endParaRPr lang="ko-KR" altLang="en-US" sz="1400" b="1" dirty="0">
              <a:latin typeface="+mn-ea"/>
            </a:endParaRPr>
          </a:p>
        </p:txBody>
      </p:sp>
      <p:sp>
        <p:nvSpPr>
          <p:cNvPr id="18" name="직사각형 17"/>
          <p:cNvSpPr/>
          <p:nvPr/>
        </p:nvSpPr>
        <p:spPr>
          <a:xfrm>
            <a:off x="1417682" y="4929198"/>
            <a:ext cx="7240588" cy="1821011"/>
          </a:xfrm>
          <a:prstGeom prst="rect">
            <a:avLst/>
          </a:prstGeom>
        </p:spPr>
        <p:txBody>
          <a:bodyPr>
            <a:spAutoFit/>
          </a:bodyPr>
          <a:lstStyle/>
          <a:p>
            <a:pPr indent="-259080" algn="just">
              <a:spcBef>
                <a:spcPts val="1700"/>
              </a:spcBef>
              <a:spcAft>
                <a:spcPts val="0"/>
              </a:spcAft>
              <a:defRPr/>
            </a:pPr>
            <a:r>
              <a:rPr lang="en-US" altLang="ko-KR" sz="2800" kern="0" dirty="0" smtClean="0">
                <a:solidFill>
                  <a:srgbClr val="0000FF"/>
                </a:solidFill>
                <a:latin typeface="HY헤드라인M" pitchFamily="18" charset="-127"/>
                <a:ea typeface="HY헤드라인M" pitchFamily="18" charset="-127"/>
                <a:sym typeface="Wingdings" pitchFamily="2" charset="2"/>
              </a:rPr>
              <a:t>07:00 </a:t>
            </a:r>
            <a:r>
              <a:rPr lang="en-US" altLang="ko-KR" sz="2800" kern="0" dirty="0">
                <a:solidFill>
                  <a:srgbClr val="0000FF"/>
                </a:solidFill>
                <a:latin typeface="HY헤드라인M" pitchFamily="18" charset="-127"/>
                <a:ea typeface="HY헤드라인M" pitchFamily="18" charset="-127"/>
                <a:sym typeface="Wingdings" pitchFamily="2" charset="2"/>
              </a:rPr>
              <a:t>- </a:t>
            </a:r>
            <a:r>
              <a:rPr lang="en-US" altLang="ko-KR" sz="2800" kern="0" dirty="0" smtClean="0">
                <a:solidFill>
                  <a:srgbClr val="0000FF"/>
                </a:solidFill>
                <a:latin typeface="HY헤드라인M" pitchFamily="18" charset="-127"/>
                <a:ea typeface="HY헤드라인M" pitchFamily="18" charset="-127"/>
                <a:sym typeface="Wingdings" pitchFamily="2" charset="2"/>
              </a:rPr>
              <a:t>18:00 </a:t>
            </a:r>
            <a:r>
              <a:rPr lang="ko-KR" altLang="en-US" sz="1600" kern="0" dirty="0" smtClean="0">
                <a:solidFill>
                  <a:srgbClr val="FF0000"/>
                </a:solidFill>
                <a:latin typeface="HY헤드라인M" pitchFamily="18" charset="-127"/>
                <a:ea typeface="HY헤드라인M" pitchFamily="18" charset="-127"/>
                <a:sym typeface="Wingdings" pitchFamily="2" charset="2"/>
              </a:rPr>
              <a:t>점심</a:t>
            </a:r>
            <a:r>
              <a:rPr lang="en-US" altLang="ko-KR" sz="1600" kern="0" dirty="0" smtClean="0">
                <a:solidFill>
                  <a:srgbClr val="FF0000"/>
                </a:solidFill>
                <a:latin typeface="HY헤드라인M" pitchFamily="18" charset="-127"/>
                <a:ea typeface="HY헤드라인M" pitchFamily="18" charset="-127"/>
                <a:sym typeface="Wingdings" pitchFamily="2" charset="2"/>
              </a:rPr>
              <a:t>1.5h</a:t>
            </a:r>
            <a:r>
              <a:rPr lang="ko-KR" altLang="en-US" sz="1600" kern="0" dirty="0" smtClean="0">
                <a:solidFill>
                  <a:srgbClr val="FF0000"/>
                </a:solidFill>
                <a:latin typeface="HY헤드라인M" pitchFamily="18" charset="-127"/>
                <a:ea typeface="HY헤드라인M" pitchFamily="18" charset="-127"/>
                <a:sym typeface="Wingdings" pitchFamily="2" charset="2"/>
              </a:rPr>
              <a:t> </a:t>
            </a:r>
            <a:r>
              <a:rPr lang="en-US" altLang="ko-KR" sz="1600" kern="0" dirty="0" smtClean="0">
                <a:solidFill>
                  <a:srgbClr val="FF0000"/>
                </a:solidFill>
                <a:latin typeface="HY헤드라인M" pitchFamily="18" charset="-127"/>
                <a:ea typeface="HY헤드라인M" pitchFamily="18" charset="-127"/>
                <a:sym typeface="Wingdings" pitchFamily="2" charset="2"/>
              </a:rPr>
              <a:t>, </a:t>
            </a:r>
            <a:r>
              <a:rPr lang="ko-KR" altLang="en-US" sz="1600" kern="0" dirty="0" smtClean="0">
                <a:solidFill>
                  <a:srgbClr val="FF0000"/>
                </a:solidFill>
                <a:latin typeface="HY헤드라인M" pitchFamily="18" charset="-127"/>
                <a:ea typeface="HY헤드라인M" pitchFamily="18" charset="-127"/>
                <a:sym typeface="Wingdings" pitchFamily="2" charset="2"/>
              </a:rPr>
              <a:t>조식 </a:t>
            </a:r>
            <a:r>
              <a:rPr lang="en-US" altLang="ko-KR" sz="1600" kern="0" dirty="0" smtClean="0">
                <a:solidFill>
                  <a:srgbClr val="FF0000"/>
                </a:solidFill>
                <a:latin typeface="HY헤드라인M" pitchFamily="18" charset="-127"/>
                <a:ea typeface="HY헤드라인M" pitchFamily="18" charset="-127"/>
                <a:sym typeface="Wingdings" pitchFamily="2" charset="2"/>
              </a:rPr>
              <a:t>0.5h  </a:t>
            </a:r>
            <a:r>
              <a:rPr lang="ko-KR" altLang="en-US" sz="1600" kern="0" dirty="0" err="1" smtClean="0">
                <a:solidFill>
                  <a:srgbClr val="FF0000"/>
                </a:solidFill>
                <a:latin typeface="HY헤드라인M" pitchFamily="18" charset="-127"/>
                <a:ea typeface="HY헤드라인M" pitchFamily="18" charset="-127"/>
                <a:sym typeface="Wingdings" pitchFamily="2" charset="2"/>
              </a:rPr>
              <a:t>실근로</a:t>
            </a:r>
            <a:r>
              <a:rPr lang="ko-KR" altLang="en-US" sz="1600" kern="0" dirty="0" smtClean="0">
                <a:solidFill>
                  <a:srgbClr val="FF0000"/>
                </a:solidFill>
                <a:latin typeface="HY헤드라인M" pitchFamily="18" charset="-127"/>
                <a:ea typeface="HY헤드라인M" pitchFamily="18" charset="-127"/>
                <a:sym typeface="Wingdings" pitchFamily="2" charset="2"/>
              </a:rPr>
              <a:t> </a:t>
            </a:r>
            <a:r>
              <a:rPr lang="en-US" altLang="ko-KR" sz="1600" kern="0" dirty="0" smtClean="0">
                <a:solidFill>
                  <a:srgbClr val="FF0000"/>
                </a:solidFill>
                <a:latin typeface="HY헤드라인M" pitchFamily="18" charset="-127"/>
                <a:ea typeface="HY헤드라인M" pitchFamily="18" charset="-127"/>
                <a:sym typeface="Wingdings" pitchFamily="2" charset="2"/>
              </a:rPr>
              <a:t>9h x 5</a:t>
            </a:r>
            <a:r>
              <a:rPr lang="ko-KR" altLang="en-US" sz="1600" kern="0" dirty="0" smtClean="0">
                <a:solidFill>
                  <a:srgbClr val="FF0000"/>
                </a:solidFill>
                <a:latin typeface="HY헤드라인M" pitchFamily="18" charset="-127"/>
                <a:ea typeface="HY헤드라인M" pitchFamily="18" charset="-127"/>
                <a:sym typeface="Wingdings" pitchFamily="2" charset="2"/>
              </a:rPr>
              <a:t>일</a:t>
            </a:r>
            <a:r>
              <a:rPr lang="en-US" altLang="ko-KR" sz="1600" kern="0" dirty="0" smtClean="0">
                <a:solidFill>
                  <a:srgbClr val="FF0000"/>
                </a:solidFill>
                <a:latin typeface="HY헤드라인M" pitchFamily="18" charset="-127"/>
                <a:ea typeface="HY헤드라인M" pitchFamily="18" charset="-127"/>
                <a:sym typeface="Wingdings" pitchFamily="2" charset="2"/>
              </a:rPr>
              <a:t>, </a:t>
            </a:r>
            <a:r>
              <a:rPr lang="ko-KR" altLang="en-US" sz="1600" kern="0" dirty="0" smtClean="0">
                <a:solidFill>
                  <a:srgbClr val="FF0000"/>
                </a:solidFill>
                <a:latin typeface="HY헤드라인M" pitchFamily="18" charset="-127"/>
                <a:ea typeface="HY헤드라인M" pitchFamily="18" charset="-127"/>
                <a:sym typeface="Wingdings" pitchFamily="2" charset="2"/>
              </a:rPr>
              <a:t>토</a:t>
            </a:r>
            <a:r>
              <a:rPr lang="en-US" altLang="ko-KR" sz="1600" kern="0" dirty="0" smtClean="0">
                <a:solidFill>
                  <a:srgbClr val="FF0000"/>
                </a:solidFill>
                <a:latin typeface="HY헤드라인M" pitchFamily="18" charset="-127"/>
                <a:ea typeface="HY헤드라인M" pitchFamily="18" charset="-127"/>
                <a:sym typeface="Wingdings" pitchFamily="2" charset="2"/>
              </a:rPr>
              <a:t>7 52h</a:t>
            </a:r>
          </a:p>
          <a:p>
            <a:pPr indent="-259080" algn="just">
              <a:spcBef>
                <a:spcPts val="1700"/>
              </a:spcBef>
              <a:defRPr/>
            </a:pPr>
            <a:r>
              <a:rPr lang="en-US" altLang="ko-KR" sz="2800" kern="0" dirty="0" smtClean="0">
                <a:solidFill>
                  <a:srgbClr val="0000FF"/>
                </a:solidFill>
                <a:latin typeface="HY헤드라인M" pitchFamily="18" charset="-127"/>
                <a:ea typeface="HY헤드라인M" pitchFamily="18" charset="-127"/>
                <a:sym typeface="Wingdings" pitchFamily="2" charset="2"/>
              </a:rPr>
              <a:t>07:30 - 18:00 </a:t>
            </a:r>
            <a:r>
              <a:rPr lang="ko-KR" altLang="en-US" sz="1600" kern="0" dirty="0" smtClean="0">
                <a:solidFill>
                  <a:srgbClr val="FF0000"/>
                </a:solidFill>
                <a:latin typeface="HY헤드라인M" pitchFamily="18" charset="-127"/>
                <a:ea typeface="HY헤드라인M" pitchFamily="18" charset="-127"/>
                <a:sym typeface="Wingdings" pitchFamily="2" charset="2"/>
              </a:rPr>
              <a:t>점심</a:t>
            </a:r>
            <a:r>
              <a:rPr lang="en-US" altLang="ko-KR" sz="1600" kern="0" dirty="0" smtClean="0">
                <a:solidFill>
                  <a:srgbClr val="FF0000"/>
                </a:solidFill>
                <a:latin typeface="HY헤드라인M" pitchFamily="18" charset="-127"/>
                <a:ea typeface="HY헤드라인M" pitchFamily="18" charset="-127"/>
                <a:sym typeface="Wingdings" pitchFamily="2" charset="2"/>
              </a:rPr>
              <a:t>1.5h</a:t>
            </a:r>
            <a:r>
              <a:rPr lang="ko-KR" altLang="en-US" sz="1600" kern="0" dirty="0" smtClean="0">
                <a:solidFill>
                  <a:srgbClr val="FF0000"/>
                </a:solidFill>
                <a:latin typeface="HY헤드라인M" pitchFamily="18" charset="-127"/>
                <a:ea typeface="HY헤드라인M" pitchFamily="18" charset="-127"/>
                <a:sym typeface="Wingdings" pitchFamily="2" charset="2"/>
              </a:rPr>
              <a:t> </a:t>
            </a:r>
            <a:r>
              <a:rPr lang="en-US" altLang="ko-KR" sz="1600" kern="0" dirty="0" smtClean="0">
                <a:solidFill>
                  <a:srgbClr val="FF0000"/>
                </a:solidFill>
                <a:latin typeface="HY헤드라인M" pitchFamily="18" charset="-127"/>
                <a:ea typeface="HY헤드라인M" pitchFamily="18" charset="-127"/>
                <a:sym typeface="Wingdings" pitchFamily="2" charset="2"/>
              </a:rPr>
              <a:t>  </a:t>
            </a:r>
            <a:r>
              <a:rPr lang="ko-KR" altLang="en-US" sz="1600" kern="0" dirty="0" err="1" smtClean="0">
                <a:solidFill>
                  <a:srgbClr val="FF0000"/>
                </a:solidFill>
                <a:latin typeface="HY헤드라인M" pitchFamily="18" charset="-127"/>
                <a:ea typeface="HY헤드라인M" pitchFamily="18" charset="-127"/>
                <a:sym typeface="Wingdings" pitchFamily="2" charset="2"/>
              </a:rPr>
              <a:t>실근로</a:t>
            </a:r>
            <a:r>
              <a:rPr lang="ko-KR" altLang="en-US" sz="1600" kern="0" dirty="0" smtClean="0">
                <a:solidFill>
                  <a:srgbClr val="FF0000"/>
                </a:solidFill>
                <a:latin typeface="HY헤드라인M" pitchFamily="18" charset="-127"/>
                <a:ea typeface="HY헤드라인M" pitchFamily="18" charset="-127"/>
                <a:sym typeface="Wingdings" pitchFamily="2" charset="2"/>
              </a:rPr>
              <a:t> </a:t>
            </a:r>
            <a:r>
              <a:rPr lang="en-US" altLang="ko-KR" sz="1600" kern="0" dirty="0" smtClean="0">
                <a:solidFill>
                  <a:srgbClr val="FF0000"/>
                </a:solidFill>
                <a:latin typeface="HY헤드라인M" pitchFamily="18" charset="-127"/>
                <a:ea typeface="HY헤드라인M" pitchFamily="18" charset="-127"/>
                <a:sym typeface="Wingdings" pitchFamily="2" charset="2"/>
              </a:rPr>
              <a:t>9h x 5</a:t>
            </a:r>
            <a:r>
              <a:rPr lang="ko-KR" altLang="en-US" sz="1600" kern="0" dirty="0" smtClean="0">
                <a:solidFill>
                  <a:srgbClr val="FF0000"/>
                </a:solidFill>
                <a:latin typeface="HY헤드라인M" pitchFamily="18" charset="-127"/>
                <a:ea typeface="HY헤드라인M" pitchFamily="18" charset="-127"/>
                <a:sym typeface="Wingdings" pitchFamily="2" charset="2"/>
              </a:rPr>
              <a:t>일</a:t>
            </a:r>
            <a:r>
              <a:rPr lang="en-US" altLang="ko-KR" sz="1600" kern="0" dirty="0" smtClean="0">
                <a:solidFill>
                  <a:srgbClr val="FF0000"/>
                </a:solidFill>
                <a:latin typeface="HY헤드라인M" pitchFamily="18" charset="-127"/>
                <a:ea typeface="HY헤드라인M" pitchFamily="18" charset="-127"/>
                <a:sym typeface="Wingdings" pitchFamily="2" charset="2"/>
              </a:rPr>
              <a:t>, </a:t>
            </a:r>
            <a:r>
              <a:rPr lang="ko-KR" altLang="en-US" sz="1600" kern="0" dirty="0" smtClean="0">
                <a:solidFill>
                  <a:srgbClr val="FF0000"/>
                </a:solidFill>
                <a:latin typeface="HY헤드라인M" pitchFamily="18" charset="-127"/>
                <a:ea typeface="HY헤드라인M" pitchFamily="18" charset="-127"/>
                <a:sym typeface="Wingdings" pitchFamily="2" charset="2"/>
              </a:rPr>
              <a:t>토</a:t>
            </a:r>
            <a:r>
              <a:rPr lang="en-US" altLang="ko-KR" sz="1600" kern="0" dirty="0" smtClean="0">
                <a:solidFill>
                  <a:srgbClr val="FF0000"/>
                </a:solidFill>
                <a:latin typeface="HY헤드라인M" pitchFamily="18" charset="-127"/>
                <a:ea typeface="HY헤드라인M" pitchFamily="18" charset="-127"/>
                <a:sym typeface="Wingdings" pitchFamily="2" charset="2"/>
              </a:rPr>
              <a:t>7 </a:t>
            </a:r>
            <a:r>
              <a:rPr lang="ko-KR" altLang="en-US" sz="1600" kern="0" dirty="0" smtClean="0">
                <a:solidFill>
                  <a:srgbClr val="FF0000"/>
                </a:solidFill>
                <a:latin typeface="HY헤드라인M" pitchFamily="18" charset="-127"/>
                <a:ea typeface="HY헤드라인M" pitchFamily="18" charset="-127"/>
                <a:sym typeface="Wingdings" pitchFamily="2" charset="2"/>
              </a:rPr>
              <a:t> </a:t>
            </a:r>
            <a:r>
              <a:rPr lang="en-US" altLang="ko-KR" sz="1600" kern="0" dirty="0" smtClean="0">
                <a:solidFill>
                  <a:srgbClr val="FF0000"/>
                </a:solidFill>
                <a:latin typeface="HY헤드라인M" pitchFamily="18" charset="-127"/>
                <a:ea typeface="HY헤드라인M" pitchFamily="18" charset="-127"/>
                <a:sym typeface="Wingdings" pitchFamily="2" charset="2"/>
              </a:rPr>
              <a:t> 52h </a:t>
            </a:r>
          </a:p>
          <a:p>
            <a:pPr indent="-259080" algn="just">
              <a:spcBef>
                <a:spcPts val="1700"/>
              </a:spcBef>
              <a:spcAft>
                <a:spcPts val="0"/>
              </a:spcAft>
              <a:defRPr/>
            </a:pPr>
            <a:endParaRPr lang="ko-KR" altLang="en-US" sz="2800" kern="0" dirty="0">
              <a:solidFill>
                <a:srgbClr val="FF0000"/>
              </a:solidFill>
              <a:latin typeface="HY헤드라인M" pitchFamily="18" charset="-127"/>
              <a:ea typeface="HY헤드라인M" pitchFamily="18" charset="-127"/>
            </a:endParaRPr>
          </a:p>
        </p:txBody>
      </p:sp>
      <p:sp>
        <p:nvSpPr>
          <p:cNvPr id="19" name="모서리가 둥근 직사각형 18"/>
          <p:cNvSpPr/>
          <p:nvPr/>
        </p:nvSpPr>
        <p:spPr>
          <a:xfrm>
            <a:off x="142876" y="142852"/>
            <a:ext cx="642910"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4</a:t>
            </a:r>
            <a:endParaRPr lang="ko-KR" altLang="en-US" b="1" dirty="0">
              <a:latin typeface="+mn-ea"/>
            </a:endParaRPr>
          </a:p>
        </p:txBody>
      </p:sp>
    </p:spTree>
    <p:extLst>
      <p:ext uri="{BB962C8B-B14F-4D97-AF65-F5344CB8AC3E}">
        <p14:creationId xmlns:p14="http://schemas.microsoft.com/office/powerpoint/2010/main" xmlns="" val="2157297739"/>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914400" y="142852"/>
            <a:ext cx="8229600" cy="439718"/>
          </a:xfrm>
        </p:spPr>
        <p:txBody>
          <a:bodyPr/>
          <a:lstStyle/>
          <a:p>
            <a:r>
              <a:rPr lang="ko-KR" altLang="en-US" b="1" spc="-113" dirty="0" smtClean="0">
                <a:ln>
                  <a:solidFill>
                    <a:schemeClr val="tx1">
                      <a:lumMod val="65000"/>
                      <a:lumOff val="35000"/>
                      <a:alpha val="5000"/>
                    </a:schemeClr>
                  </a:solidFill>
                </a:ln>
                <a:solidFill>
                  <a:schemeClr val="tx1">
                    <a:lumMod val="75000"/>
                    <a:lumOff val="25000"/>
                  </a:schemeClr>
                </a:solidFill>
                <a:latin typeface="+mn-ea"/>
              </a:rPr>
              <a:t>근로시간 단축 대응방안 </a:t>
            </a:r>
            <a:r>
              <a:rPr lang="en-US" altLang="ko-KR" b="1" spc="-113" dirty="0" smtClean="0">
                <a:ln>
                  <a:solidFill>
                    <a:schemeClr val="tx1">
                      <a:lumMod val="65000"/>
                      <a:lumOff val="35000"/>
                      <a:alpha val="5000"/>
                    </a:schemeClr>
                  </a:solidFill>
                </a:ln>
                <a:solidFill>
                  <a:schemeClr val="tx1">
                    <a:lumMod val="75000"/>
                    <a:lumOff val="25000"/>
                  </a:schemeClr>
                </a:solidFill>
                <a:latin typeface="+mn-ea"/>
              </a:rPr>
              <a:t>– (1 </a:t>
            </a:r>
            <a:r>
              <a:rPr lang="ko-KR" altLang="en-US" b="1" spc="-113" dirty="0" smtClean="0">
                <a:ln>
                  <a:solidFill>
                    <a:schemeClr val="tx1">
                      <a:lumMod val="65000"/>
                      <a:lumOff val="35000"/>
                      <a:alpha val="5000"/>
                    </a:schemeClr>
                  </a:solidFill>
                </a:ln>
                <a:solidFill>
                  <a:schemeClr val="tx1">
                    <a:lumMod val="75000"/>
                    <a:lumOff val="25000"/>
                  </a:schemeClr>
                </a:solidFill>
                <a:latin typeface="+mn-ea"/>
              </a:rPr>
              <a:t>기본유형</a:t>
            </a:r>
            <a:r>
              <a:rPr lang="en-US" altLang="ko-KR" b="1" spc="-113" dirty="0" smtClean="0">
                <a:ln>
                  <a:solidFill>
                    <a:schemeClr val="tx1">
                      <a:lumMod val="65000"/>
                      <a:lumOff val="35000"/>
                      <a:alpha val="5000"/>
                    </a:schemeClr>
                  </a:solidFill>
                </a:ln>
                <a:solidFill>
                  <a:schemeClr val="tx1">
                    <a:lumMod val="75000"/>
                    <a:lumOff val="25000"/>
                  </a:schemeClr>
                </a:solidFill>
                <a:latin typeface="+mn-ea"/>
              </a:rPr>
              <a:t>) 8 x 6 </a:t>
            </a:r>
            <a:r>
              <a:rPr lang="ko-KR" altLang="en-US" b="1" spc="-113" dirty="0" smtClean="0">
                <a:ln>
                  <a:solidFill>
                    <a:schemeClr val="tx1">
                      <a:lumMod val="65000"/>
                      <a:lumOff val="35000"/>
                      <a:alpha val="5000"/>
                    </a:schemeClr>
                  </a:solidFill>
                </a:ln>
                <a:solidFill>
                  <a:schemeClr val="tx1">
                    <a:lumMod val="75000"/>
                    <a:lumOff val="25000"/>
                  </a:schemeClr>
                </a:solidFill>
                <a:latin typeface="+mn-ea"/>
              </a:rPr>
              <a:t> </a:t>
            </a:r>
            <a:endParaRPr lang="ko-KR" altLang="en-US" b="1" dirty="0"/>
          </a:p>
        </p:txBody>
      </p:sp>
      <p:sp>
        <p:nvSpPr>
          <p:cNvPr id="3" name="슬라이드 번호 개체 틀 2"/>
          <p:cNvSpPr>
            <a:spLocks noGrp="1"/>
          </p:cNvSpPr>
          <p:nvPr>
            <p:ph type="sldNum" sz="quarter" idx="12"/>
          </p:nvPr>
        </p:nvSpPr>
        <p:spPr/>
        <p:txBody>
          <a:bodyPr/>
          <a:lstStyle/>
          <a:p>
            <a:pPr>
              <a:defRPr/>
            </a:pPr>
            <a:fld id="{39526B7C-040F-4A05-99EB-35E8A92AC363}" type="slidenum">
              <a:rPr lang="en-US" altLang="ko-KR" smtClean="0"/>
              <a:pPr>
                <a:defRPr/>
              </a:pPr>
              <a:t>19</a:t>
            </a:fld>
            <a:endParaRPr lang="en-US" altLang="ko-KR"/>
          </a:p>
        </p:txBody>
      </p:sp>
      <p:graphicFrame>
        <p:nvGraphicFramePr>
          <p:cNvPr id="6" name="표 5"/>
          <p:cNvGraphicFramePr>
            <a:graphicFrameLocks noGrp="1"/>
          </p:cNvGraphicFramePr>
          <p:nvPr/>
        </p:nvGraphicFramePr>
        <p:xfrm>
          <a:off x="571472" y="1714488"/>
          <a:ext cx="8001059" cy="1444752"/>
        </p:xfrm>
        <a:graphic>
          <a:graphicData uri="http://schemas.openxmlformats.org/drawingml/2006/table">
            <a:tbl>
              <a:tblPr/>
              <a:tblGrid>
                <a:gridCol w="778651"/>
                <a:gridCol w="778651"/>
                <a:gridCol w="778651"/>
                <a:gridCol w="778651"/>
                <a:gridCol w="778651"/>
                <a:gridCol w="778651"/>
                <a:gridCol w="778651"/>
                <a:gridCol w="778651"/>
                <a:gridCol w="1771851"/>
              </a:tblGrid>
              <a:tr h="250046">
                <a:tc>
                  <a:txBody>
                    <a:bodyPr/>
                    <a:lstStyle/>
                    <a:p>
                      <a:pPr marL="0" marR="0" algn="ctr">
                        <a:lnSpc>
                          <a:spcPct val="160000"/>
                        </a:lnSpc>
                        <a:spcBef>
                          <a:spcPts val="0"/>
                        </a:spcBef>
                        <a:spcAft>
                          <a:spcPts val="0"/>
                        </a:spcAft>
                      </a:pPr>
                      <a:r>
                        <a:rPr lang="ko-KR" altLang="en-US" sz="1600" b="1" dirty="0" smtClean="0">
                          <a:solidFill>
                            <a:srgbClr val="000000"/>
                          </a:solidFill>
                          <a:latin typeface="바탕"/>
                        </a:rPr>
                        <a:t>구분</a:t>
                      </a:r>
                      <a:endParaRPr lang="ko-KR" alt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월</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화</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수</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목</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금</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토</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일</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ctr">
                        <a:lnSpc>
                          <a:spcPct val="160000"/>
                        </a:lnSpc>
                        <a:spcBef>
                          <a:spcPts val="0"/>
                        </a:spcBef>
                        <a:spcAft>
                          <a:spcPts val="0"/>
                        </a:spcAft>
                      </a:pPr>
                      <a:r>
                        <a:rPr lang="en-US" altLang="ko-KR" sz="1600" b="1" dirty="0" smtClean="0">
                          <a:solidFill>
                            <a:srgbClr val="000000"/>
                          </a:solidFill>
                          <a:latin typeface="바탕"/>
                        </a:rPr>
                        <a:t>1</a:t>
                      </a:r>
                      <a:r>
                        <a:rPr lang="ko-KR" altLang="en-US" sz="1600" b="1" dirty="0" smtClean="0">
                          <a:solidFill>
                            <a:srgbClr val="000000"/>
                          </a:solidFill>
                          <a:latin typeface="바탕"/>
                        </a:rPr>
                        <a:t>주 근로시간</a:t>
                      </a:r>
                      <a:endParaRPr lang="ko-KR" alt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r>
              <a:tr h="339324">
                <a:tc>
                  <a:txBody>
                    <a:bodyPr/>
                    <a:lstStyle/>
                    <a:p>
                      <a:pPr marL="0" marR="0" algn="ctr">
                        <a:lnSpc>
                          <a:spcPct val="160000"/>
                        </a:lnSpc>
                        <a:spcBef>
                          <a:spcPts val="0"/>
                        </a:spcBef>
                        <a:spcAft>
                          <a:spcPts val="0"/>
                        </a:spcAft>
                      </a:pPr>
                      <a:r>
                        <a:rPr lang="en-US" altLang="ko-KR" sz="1600" b="1" dirty="0">
                          <a:solidFill>
                            <a:srgbClr val="000000"/>
                          </a:solidFill>
                          <a:latin typeface="맑은 고딕"/>
                          <a:ea typeface="맑은 고딕"/>
                        </a:rPr>
                        <a:t>1</a:t>
                      </a:r>
                      <a:r>
                        <a:rPr lang="ko-KR" altLang="en-US" sz="1600" b="1" dirty="0">
                          <a:solidFill>
                            <a:srgbClr val="000000"/>
                          </a:solidFill>
                          <a:latin typeface="맑은 고딕"/>
                          <a:ea typeface="맑은 고딕"/>
                        </a:rPr>
                        <a:t>주</a:t>
                      </a:r>
                      <a:endParaRPr lang="ko-KR" alt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sz="1600" b="1" dirty="0" smtClean="0">
                          <a:solidFill>
                            <a:srgbClr val="000000"/>
                          </a:solidFill>
                          <a:latin typeface="맑은 고딕"/>
                          <a:ea typeface="맑은 고딕"/>
                        </a:rPr>
                        <a:t>8</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sz="1600" b="1" dirty="0" smtClean="0">
                          <a:solidFill>
                            <a:srgbClr val="000000"/>
                          </a:solidFill>
                          <a:latin typeface="맑은 고딕"/>
                          <a:ea typeface="맑은 고딕"/>
                        </a:rPr>
                        <a:t>8</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sz="1600" b="1" dirty="0" smtClean="0">
                          <a:solidFill>
                            <a:srgbClr val="000000"/>
                          </a:solidFill>
                          <a:latin typeface="맑은 고딕"/>
                          <a:ea typeface="맑은 고딕"/>
                        </a:rPr>
                        <a:t>8</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sz="1600" b="1" dirty="0" smtClean="0">
                          <a:solidFill>
                            <a:srgbClr val="000000"/>
                          </a:solidFill>
                          <a:latin typeface="맑은 고딕"/>
                          <a:ea typeface="맑은 고딕"/>
                        </a:rPr>
                        <a:t>8</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sz="1600" b="1" dirty="0" smtClean="0">
                          <a:solidFill>
                            <a:srgbClr val="000000"/>
                          </a:solidFill>
                          <a:latin typeface="맑은 고딕"/>
                          <a:ea typeface="맑은 고딕"/>
                        </a:rPr>
                        <a:t>8</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sz="1600" b="1" dirty="0" smtClean="0">
                          <a:solidFill>
                            <a:srgbClr val="000000"/>
                          </a:solidFill>
                          <a:latin typeface="맑은 고딕"/>
                          <a:ea typeface="맑은 고딕"/>
                        </a:rPr>
                        <a:t>8</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ko-KR" altLang="en-US" sz="1600" b="1" dirty="0" smtClean="0">
                          <a:solidFill>
                            <a:srgbClr val="000000"/>
                          </a:solidFill>
                          <a:latin typeface="바탕"/>
                        </a:rPr>
                        <a:t>휴무</a:t>
                      </a:r>
                      <a:endParaRPr lang="ko-KR" alt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gn="ctr">
                        <a:lnSpc>
                          <a:spcPct val="160000"/>
                        </a:lnSpc>
                        <a:spcBef>
                          <a:spcPts val="0"/>
                        </a:spcBef>
                        <a:spcAft>
                          <a:spcPts val="0"/>
                        </a:spcAft>
                      </a:pPr>
                      <a:r>
                        <a:rPr lang="en-US" altLang="ko-KR" sz="1600" b="1" dirty="0" smtClean="0">
                          <a:solidFill>
                            <a:srgbClr val="000000"/>
                          </a:solidFill>
                          <a:latin typeface="맑은 고딕"/>
                          <a:ea typeface="맑은 고딕"/>
                        </a:rPr>
                        <a:t>48</a:t>
                      </a:r>
                      <a:r>
                        <a:rPr lang="ko-KR" altLang="en-US" sz="1600" b="1" dirty="0" smtClean="0">
                          <a:solidFill>
                            <a:srgbClr val="000000"/>
                          </a:solidFill>
                          <a:latin typeface="맑은 고딕"/>
                          <a:ea typeface="맑은 고딕"/>
                        </a:rPr>
                        <a:t>시간</a:t>
                      </a:r>
                      <a:r>
                        <a:rPr lang="en-US" altLang="ko-KR" sz="1600" b="1" dirty="0" smtClean="0">
                          <a:solidFill>
                            <a:srgbClr val="000000"/>
                          </a:solidFill>
                          <a:latin typeface="맑은 고딕"/>
                          <a:ea typeface="맑은 고딕"/>
                        </a:rPr>
                        <a:t>(</a:t>
                      </a:r>
                      <a:r>
                        <a:rPr lang="ko-KR" altLang="en-US" sz="1600" b="1" dirty="0" smtClean="0">
                          <a:solidFill>
                            <a:srgbClr val="000000"/>
                          </a:solidFill>
                          <a:latin typeface="맑은 고딕"/>
                          <a:ea typeface="맑은 고딕"/>
                        </a:rPr>
                        <a:t>연장</a:t>
                      </a:r>
                      <a:r>
                        <a:rPr lang="en-US" altLang="ko-KR" sz="1600" b="1" dirty="0" smtClean="0">
                          <a:solidFill>
                            <a:srgbClr val="000000"/>
                          </a:solidFill>
                          <a:latin typeface="맑은 고딕"/>
                          <a:ea typeface="맑은 고딕"/>
                        </a:rPr>
                        <a:t>8h)</a:t>
                      </a:r>
                      <a:endParaRPr lang="ko-KR" alt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r>
              <a:tr h="339324">
                <a:tc>
                  <a:txBody>
                    <a:bodyPr/>
                    <a:lstStyle/>
                    <a:p>
                      <a:pPr marL="0" marR="0" algn="ctr">
                        <a:lnSpc>
                          <a:spcPct val="160000"/>
                        </a:lnSpc>
                        <a:spcBef>
                          <a:spcPts val="0"/>
                        </a:spcBef>
                        <a:spcAft>
                          <a:spcPts val="0"/>
                        </a:spcAft>
                      </a:pPr>
                      <a:r>
                        <a:rPr lang="en-US" altLang="ko-KR" sz="1600" b="1" dirty="0">
                          <a:solidFill>
                            <a:srgbClr val="000000"/>
                          </a:solidFill>
                          <a:latin typeface="맑은 고딕"/>
                          <a:ea typeface="맑은 고딕"/>
                        </a:rPr>
                        <a:t>2</a:t>
                      </a:r>
                      <a:r>
                        <a:rPr lang="ko-KR" altLang="en-US" sz="1600" b="1" dirty="0">
                          <a:solidFill>
                            <a:srgbClr val="000000"/>
                          </a:solidFill>
                          <a:latin typeface="맑은 고딕"/>
                          <a:ea typeface="맑은 고딕"/>
                        </a:rPr>
                        <a:t>주</a:t>
                      </a:r>
                      <a:endParaRPr lang="ko-KR" alt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sz="1600" b="1" dirty="0" smtClean="0">
                          <a:solidFill>
                            <a:srgbClr val="000000"/>
                          </a:solidFill>
                          <a:latin typeface="맑은 고딕"/>
                          <a:ea typeface="맑은 고딕"/>
                        </a:rPr>
                        <a:t>8</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sz="1600" b="1" dirty="0" smtClean="0">
                          <a:solidFill>
                            <a:srgbClr val="000000"/>
                          </a:solidFill>
                          <a:latin typeface="맑은 고딕"/>
                          <a:ea typeface="맑은 고딕"/>
                        </a:rPr>
                        <a:t>8</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sz="1600" b="1" dirty="0" smtClean="0">
                          <a:solidFill>
                            <a:srgbClr val="000000"/>
                          </a:solidFill>
                          <a:latin typeface="맑은 고딕"/>
                          <a:ea typeface="맑은 고딕"/>
                        </a:rPr>
                        <a:t>8</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sz="1600" b="1" dirty="0" smtClean="0">
                          <a:solidFill>
                            <a:srgbClr val="000000"/>
                          </a:solidFill>
                          <a:latin typeface="맑은 고딕"/>
                          <a:ea typeface="맑은 고딕"/>
                        </a:rPr>
                        <a:t>8</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sz="1600" b="1" dirty="0" smtClean="0">
                          <a:solidFill>
                            <a:srgbClr val="000000"/>
                          </a:solidFill>
                          <a:latin typeface="맑은 고딕"/>
                          <a:ea typeface="맑은 고딕"/>
                        </a:rPr>
                        <a:t>8</a:t>
                      </a:r>
                      <a:endParaRPr 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altLang="ko-KR" sz="1600" b="1" dirty="0" smtClean="0">
                          <a:solidFill>
                            <a:srgbClr val="000000"/>
                          </a:solidFill>
                          <a:latin typeface="바탕"/>
                        </a:rPr>
                        <a:t>8</a:t>
                      </a:r>
                      <a:endParaRPr lang="ko-KR" alt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바탕"/>
                        </a:rPr>
                        <a:t>휴무</a:t>
                      </a:r>
                      <a:endParaRPr lang="ko-KR" alt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gn="ctr">
                        <a:lnSpc>
                          <a:spcPct val="160000"/>
                        </a:lnSpc>
                        <a:spcBef>
                          <a:spcPts val="0"/>
                        </a:spcBef>
                        <a:spcAft>
                          <a:spcPts val="0"/>
                        </a:spcAft>
                      </a:pPr>
                      <a:r>
                        <a:rPr lang="en-US" altLang="ko-KR" sz="1600" b="1" dirty="0" smtClean="0">
                          <a:solidFill>
                            <a:srgbClr val="000000"/>
                          </a:solidFill>
                          <a:latin typeface="맑은 고딕"/>
                          <a:ea typeface="맑은 고딕"/>
                        </a:rPr>
                        <a:t>48</a:t>
                      </a:r>
                      <a:r>
                        <a:rPr lang="ko-KR" altLang="en-US" sz="1600" b="1" dirty="0" smtClean="0">
                          <a:solidFill>
                            <a:srgbClr val="000000"/>
                          </a:solidFill>
                          <a:latin typeface="맑은 고딕"/>
                          <a:ea typeface="맑은 고딕"/>
                        </a:rPr>
                        <a:t>시간</a:t>
                      </a:r>
                      <a:r>
                        <a:rPr lang="en-US" altLang="ko-KR" sz="1600" b="1" dirty="0" smtClean="0">
                          <a:solidFill>
                            <a:srgbClr val="000000"/>
                          </a:solidFill>
                          <a:latin typeface="맑은 고딕"/>
                          <a:ea typeface="맑은 고딕"/>
                        </a:rPr>
                        <a:t>(</a:t>
                      </a:r>
                      <a:r>
                        <a:rPr lang="ko-KR" altLang="en-US" sz="1600" b="1" dirty="0" smtClean="0">
                          <a:solidFill>
                            <a:srgbClr val="000000"/>
                          </a:solidFill>
                          <a:latin typeface="맑은 고딕"/>
                          <a:ea typeface="맑은 고딕"/>
                        </a:rPr>
                        <a:t>연장</a:t>
                      </a:r>
                      <a:r>
                        <a:rPr lang="en-US" altLang="ko-KR" sz="1600" b="1" dirty="0" smtClean="0">
                          <a:solidFill>
                            <a:srgbClr val="000000"/>
                          </a:solidFill>
                          <a:latin typeface="맑은 고딕"/>
                          <a:ea typeface="맑은 고딕"/>
                        </a:rPr>
                        <a:t>8h)</a:t>
                      </a:r>
                      <a:endParaRPr lang="ko-KR" altLang="en-US" sz="1600" b="1" dirty="0">
                        <a:solidFill>
                          <a:srgbClr val="000000"/>
                        </a:solidFill>
                        <a:latin typeface="바탕"/>
                      </a:endParaRPr>
                    </a:p>
                  </a:txBody>
                  <a:tcP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r>
            </a:tbl>
          </a:graphicData>
        </a:graphic>
      </p:graphicFrame>
      <p:sp>
        <p:nvSpPr>
          <p:cNvPr id="8" name="모서리가 둥근 직사각형 7"/>
          <p:cNvSpPr/>
          <p:nvPr/>
        </p:nvSpPr>
        <p:spPr>
          <a:xfrm>
            <a:off x="142876" y="142852"/>
            <a:ext cx="785786"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4-1</a:t>
            </a:r>
            <a:endParaRPr lang="ko-KR" altLang="en-US" b="1" dirty="0">
              <a:latin typeface="+mn-ea"/>
            </a:endParaRPr>
          </a:p>
        </p:txBody>
      </p:sp>
      <p:sp>
        <p:nvSpPr>
          <p:cNvPr id="9" name="직사각형 8"/>
          <p:cNvSpPr/>
          <p:nvPr/>
        </p:nvSpPr>
        <p:spPr>
          <a:xfrm>
            <a:off x="500034" y="1214422"/>
            <a:ext cx="2071702" cy="369332"/>
          </a:xfrm>
          <a:prstGeom prst="rect">
            <a:avLst/>
          </a:prstGeom>
          <a:solidFill>
            <a:schemeClr val="accent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ko-KR" altLang="en-US" b="1" dirty="0" smtClean="0">
                <a:solidFill>
                  <a:schemeClr val="bg1"/>
                </a:solidFill>
              </a:rPr>
              <a:t>기본 유형 </a:t>
            </a:r>
            <a:r>
              <a:rPr lang="en-US" altLang="ko-KR" b="1" dirty="0" smtClean="0">
                <a:solidFill>
                  <a:schemeClr val="bg1"/>
                </a:solidFill>
              </a:rPr>
              <a:t>8 x 6</a:t>
            </a:r>
            <a:endParaRPr lang="ko-KR" altLang="en-US" dirty="0">
              <a:solidFill>
                <a:schemeClr val="bg1"/>
              </a:solidFill>
            </a:endParaRPr>
          </a:p>
        </p:txBody>
      </p:sp>
      <p:graphicFrame>
        <p:nvGraphicFramePr>
          <p:cNvPr id="12" name="표 11"/>
          <p:cNvGraphicFramePr>
            <a:graphicFrameLocks noGrp="1"/>
          </p:cNvGraphicFramePr>
          <p:nvPr/>
        </p:nvGraphicFramePr>
        <p:xfrm>
          <a:off x="571472" y="4198826"/>
          <a:ext cx="8001059" cy="1444752"/>
        </p:xfrm>
        <a:graphic>
          <a:graphicData uri="http://schemas.openxmlformats.org/drawingml/2006/table">
            <a:tbl>
              <a:tblPr/>
              <a:tblGrid>
                <a:gridCol w="778651"/>
                <a:gridCol w="778651"/>
                <a:gridCol w="778651"/>
                <a:gridCol w="778651"/>
                <a:gridCol w="778651"/>
                <a:gridCol w="778651"/>
                <a:gridCol w="778651"/>
                <a:gridCol w="778651"/>
                <a:gridCol w="1771851"/>
              </a:tblGrid>
              <a:tr h="250046">
                <a:tc>
                  <a:txBody>
                    <a:bodyPr/>
                    <a:lstStyle/>
                    <a:p>
                      <a:pPr marL="0" marR="0" algn="ctr">
                        <a:lnSpc>
                          <a:spcPct val="160000"/>
                        </a:lnSpc>
                        <a:spcBef>
                          <a:spcPts val="0"/>
                        </a:spcBef>
                        <a:spcAft>
                          <a:spcPts val="0"/>
                        </a:spcAft>
                      </a:pPr>
                      <a:r>
                        <a:rPr lang="ko-KR" altLang="en-US" sz="1600" b="1" dirty="0" smtClean="0">
                          <a:solidFill>
                            <a:srgbClr val="000000"/>
                          </a:solidFill>
                          <a:latin typeface="바탕"/>
                        </a:rPr>
                        <a:t>구분</a:t>
                      </a:r>
                      <a:endParaRPr lang="ko-KR" alt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월</a:t>
                      </a:r>
                      <a:endParaRPr 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화</a:t>
                      </a:r>
                      <a:endParaRPr 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수</a:t>
                      </a:r>
                      <a:endParaRPr 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목</a:t>
                      </a:r>
                      <a:endParaRPr 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금</a:t>
                      </a:r>
                      <a:endParaRPr 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토</a:t>
                      </a:r>
                      <a:endParaRPr 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일</a:t>
                      </a:r>
                      <a:endParaRPr 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ctr">
                        <a:lnSpc>
                          <a:spcPct val="160000"/>
                        </a:lnSpc>
                        <a:spcBef>
                          <a:spcPts val="0"/>
                        </a:spcBef>
                        <a:spcAft>
                          <a:spcPts val="0"/>
                        </a:spcAft>
                      </a:pPr>
                      <a:r>
                        <a:rPr lang="en-US" altLang="ko-KR" sz="1600" b="1" dirty="0" smtClean="0">
                          <a:solidFill>
                            <a:srgbClr val="000000"/>
                          </a:solidFill>
                          <a:latin typeface="바탕"/>
                        </a:rPr>
                        <a:t>1</a:t>
                      </a:r>
                      <a:r>
                        <a:rPr lang="ko-KR" altLang="en-US" sz="1600" b="1" dirty="0" smtClean="0">
                          <a:solidFill>
                            <a:srgbClr val="000000"/>
                          </a:solidFill>
                          <a:latin typeface="바탕"/>
                        </a:rPr>
                        <a:t>주 근로시간</a:t>
                      </a:r>
                      <a:endParaRPr lang="ko-KR" alt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r>
              <a:tr h="339324">
                <a:tc>
                  <a:txBody>
                    <a:bodyPr/>
                    <a:lstStyle/>
                    <a:p>
                      <a:pPr marL="0" marR="0" algn="ctr">
                        <a:lnSpc>
                          <a:spcPct val="160000"/>
                        </a:lnSpc>
                        <a:spcBef>
                          <a:spcPts val="0"/>
                        </a:spcBef>
                        <a:spcAft>
                          <a:spcPts val="0"/>
                        </a:spcAft>
                      </a:pPr>
                      <a:r>
                        <a:rPr lang="en-US" altLang="ko-KR" sz="1600" b="1" dirty="0">
                          <a:solidFill>
                            <a:srgbClr val="000000"/>
                          </a:solidFill>
                          <a:latin typeface="맑은 고딕"/>
                          <a:ea typeface="맑은 고딕"/>
                        </a:rPr>
                        <a:t>1</a:t>
                      </a:r>
                      <a:r>
                        <a:rPr lang="ko-KR" altLang="en-US" sz="1600" b="1" dirty="0">
                          <a:solidFill>
                            <a:srgbClr val="000000"/>
                          </a:solidFill>
                          <a:latin typeface="맑은 고딕"/>
                          <a:ea typeface="맑은 고딕"/>
                        </a:rPr>
                        <a:t>주</a:t>
                      </a:r>
                      <a:endParaRPr lang="ko-KR" alt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a:solidFill>
                            <a:srgbClr val="000000"/>
                          </a:solidFill>
                          <a:latin typeface="맑은 고딕"/>
                        </a:rPr>
                        <a:t>7.5</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a:solidFill>
                            <a:srgbClr val="000000"/>
                          </a:solidFill>
                          <a:latin typeface="맑은 고딕"/>
                        </a:rPr>
                        <a:t>7.5</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a:solidFill>
                            <a:srgbClr val="000000"/>
                          </a:solidFill>
                          <a:latin typeface="맑은 고딕"/>
                        </a:rPr>
                        <a:t>7.5</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a:solidFill>
                            <a:srgbClr val="000000"/>
                          </a:solidFill>
                          <a:latin typeface="맑은 고딕"/>
                        </a:rPr>
                        <a:t>7.5</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a:solidFill>
                            <a:srgbClr val="000000"/>
                          </a:solidFill>
                          <a:latin typeface="맑은 고딕"/>
                        </a:rPr>
                        <a:t>7.5</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a:solidFill>
                            <a:srgbClr val="000000"/>
                          </a:solidFill>
                          <a:latin typeface="맑은 고딕"/>
                        </a:rPr>
                        <a:t>7.5</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a:solidFill>
                            <a:srgbClr val="000000"/>
                          </a:solidFill>
                          <a:latin typeface="맑은 고딕"/>
                        </a:rPr>
                        <a:t>7</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ko-KR" sz="1600" b="1" i="0" u="none" strike="noStrike" dirty="0" smtClean="0">
                          <a:solidFill>
                            <a:srgbClr val="000000"/>
                          </a:solidFill>
                          <a:latin typeface="맑은 고딕"/>
                        </a:rPr>
                        <a:t>52</a:t>
                      </a:r>
                      <a:r>
                        <a:rPr lang="ko-KR" altLang="en-US" sz="1600" b="1" i="0" u="none" strike="noStrike" dirty="0" smtClean="0">
                          <a:solidFill>
                            <a:srgbClr val="000000"/>
                          </a:solidFill>
                          <a:latin typeface="맑은 고딕"/>
                        </a:rPr>
                        <a:t>시간</a:t>
                      </a:r>
                      <a:endParaRPr lang="en-US" altLang="ko-KR" sz="1600" b="1" i="0" u="none" strike="noStrike" dirty="0">
                        <a:solidFill>
                          <a:srgbClr val="000000"/>
                        </a:solidFill>
                        <a:latin typeface="맑은 고딕"/>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r>
              <a:tr h="339324">
                <a:tc>
                  <a:txBody>
                    <a:bodyPr/>
                    <a:lstStyle/>
                    <a:p>
                      <a:pPr marL="0" marR="0" algn="ctr">
                        <a:lnSpc>
                          <a:spcPct val="160000"/>
                        </a:lnSpc>
                        <a:spcBef>
                          <a:spcPts val="0"/>
                        </a:spcBef>
                        <a:spcAft>
                          <a:spcPts val="0"/>
                        </a:spcAft>
                      </a:pPr>
                      <a:r>
                        <a:rPr lang="en-US" altLang="ko-KR" sz="1600" b="1" dirty="0">
                          <a:solidFill>
                            <a:srgbClr val="000000"/>
                          </a:solidFill>
                          <a:latin typeface="맑은 고딕"/>
                          <a:ea typeface="맑은 고딕"/>
                        </a:rPr>
                        <a:t>2</a:t>
                      </a:r>
                      <a:r>
                        <a:rPr lang="ko-KR" altLang="en-US" sz="1600" b="1" dirty="0">
                          <a:solidFill>
                            <a:srgbClr val="000000"/>
                          </a:solidFill>
                          <a:latin typeface="맑은 고딕"/>
                          <a:ea typeface="맑은 고딕"/>
                        </a:rPr>
                        <a:t>주</a:t>
                      </a:r>
                      <a:endParaRPr lang="ko-KR" alt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a:solidFill>
                            <a:srgbClr val="000000"/>
                          </a:solidFill>
                          <a:latin typeface="맑은 고딕"/>
                        </a:rPr>
                        <a:t>7.5</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a:solidFill>
                            <a:srgbClr val="000000"/>
                          </a:solidFill>
                          <a:latin typeface="맑은 고딕"/>
                        </a:rPr>
                        <a:t>7.5</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a:solidFill>
                            <a:srgbClr val="000000"/>
                          </a:solidFill>
                          <a:latin typeface="맑은 고딕"/>
                        </a:rPr>
                        <a:t>7.5</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a:solidFill>
                            <a:srgbClr val="000000"/>
                          </a:solidFill>
                          <a:latin typeface="맑은 고딕"/>
                        </a:rPr>
                        <a:t>7.5</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a:solidFill>
                            <a:srgbClr val="000000"/>
                          </a:solidFill>
                          <a:latin typeface="맑은 고딕"/>
                        </a:rPr>
                        <a:t>7.5</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a:solidFill>
                            <a:srgbClr val="000000"/>
                          </a:solidFill>
                          <a:latin typeface="맑은 고딕"/>
                        </a:rPr>
                        <a:t>7.5</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ko-KR" sz="1600" b="1" i="0" u="none" strike="noStrike" dirty="0">
                          <a:solidFill>
                            <a:srgbClr val="000000"/>
                          </a:solidFill>
                          <a:latin typeface="맑은 고딕"/>
                        </a:rPr>
                        <a:t>7</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gn="ctr">
                        <a:lnSpc>
                          <a:spcPct val="160000"/>
                        </a:lnSpc>
                        <a:spcBef>
                          <a:spcPts val="0"/>
                        </a:spcBef>
                        <a:spcAft>
                          <a:spcPts val="0"/>
                        </a:spcAft>
                      </a:pPr>
                      <a:r>
                        <a:rPr lang="en-US" altLang="ko-KR" sz="1600" b="1" dirty="0" smtClean="0">
                          <a:solidFill>
                            <a:srgbClr val="000000"/>
                          </a:solidFill>
                          <a:latin typeface="맑은 고딕"/>
                          <a:ea typeface="맑은 고딕"/>
                        </a:rPr>
                        <a:t>52</a:t>
                      </a:r>
                      <a:r>
                        <a:rPr lang="ko-KR" altLang="en-US" sz="1600" b="1" dirty="0" smtClean="0">
                          <a:solidFill>
                            <a:srgbClr val="000000"/>
                          </a:solidFill>
                          <a:latin typeface="맑은 고딕"/>
                          <a:ea typeface="맑은 고딕"/>
                        </a:rPr>
                        <a:t>시간</a:t>
                      </a:r>
                      <a:endParaRPr lang="ko-KR" alt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r>
            </a:tbl>
          </a:graphicData>
        </a:graphic>
      </p:graphicFrame>
      <p:sp>
        <p:nvSpPr>
          <p:cNvPr id="13" name="직사각형 12"/>
          <p:cNvSpPr/>
          <p:nvPr/>
        </p:nvSpPr>
        <p:spPr>
          <a:xfrm>
            <a:off x="500034" y="3698760"/>
            <a:ext cx="2071702" cy="369332"/>
          </a:xfrm>
          <a:prstGeom prst="rect">
            <a:avLst/>
          </a:prstGeom>
          <a:solidFill>
            <a:schemeClr val="accent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ko-KR" altLang="en-US" b="1" dirty="0" smtClean="0">
                <a:solidFill>
                  <a:schemeClr val="bg1"/>
                </a:solidFill>
              </a:rPr>
              <a:t> </a:t>
            </a:r>
            <a:r>
              <a:rPr lang="en-US" altLang="ko-KR" b="1" dirty="0" smtClean="0">
                <a:solidFill>
                  <a:schemeClr val="bg1"/>
                </a:solidFill>
              </a:rPr>
              <a:t>7.5 x 7 </a:t>
            </a:r>
            <a:endParaRPr lang="ko-KR" altLang="en-US"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제목 1"/>
          <p:cNvSpPr>
            <a:spLocks noGrp="1"/>
          </p:cNvSpPr>
          <p:nvPr>
            <p:ph type="title" idx="4294967295"/>
          </p:nvPr>
        </p:nvSpPr>
        <p:spPr bwMode="auto">
          <a:xfrm>
            <a:off x="357188" y="214313"/>
            <a:ext cx="8229600" cy="51117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l" eaLnBrk="1" hangingPunct="1"/>
            <a:r>
              <a:rPr lang="ko-KR" altLang="en-US" sz="2800" dirty="0" smtClean="0">
                <a:latin typeface="HY헤드라인M" panose="02030600000101010101" pitchFamily="18" charset="-127"/>
                <a:ea typeface="HY헤드라인M" panose="02030600000101010101" pitchFamily="18" charset="-127"/>
              </a:rPr>
              <a:t>오늘의 강사를 소개합니다</a:t>
            </a:r>
            <a:endParaRPr lang="ko-KR" altLang="en-US" sz="2400" dirty="0" smtClean="0">
              <a:latin typeface="HY헤드라인M" panose="02030600000101010101" pitchFamily="18" charset="-127"/>
              <a:ea typeface="HY헤드라인M" panose="02030600000101010101" pitchFamily="18" charset="-127"/>
            </a:endParaRPr>
          </a:p>
        </p:txBody>
      </p:sp>
      <p:pic>
        <p:nvPicPr>
          <p:cNvPr id="32772" name="그림 4" descr="1.bmp"/>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6453188"/>
            <a:ext cx="574675" cy="404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 name="모서리가 둥근 직사각형 20"/>
          <p:cNvSpPr/>
          <p:nvPr/>
        </p:nvSpPr>
        <p:spPr>
          <a:xfrm>
            <a:off x="1619250" y="928671"/>
            <a:ext cx="7143750" cy="11811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spcBef>
                <a:spcPct val="20000"/>
              </a:spcBef>
              <a:buFont typeface="Wingdings" pitchFamily="2" charset="2"/>
              <a:buChar char="v"/>
              <a:defRPr/>
            </a:pPr>
            <a:r>
              <a:rPr lang="en-US" altLang="ko-KR" sz="1400" dirty="0">
                <a:solidFill>
                  <a:srgbClr val="002060"/>
                </a:solidFill>
                <a:latin typeface="HY헤드라인M" pitchFamily="18" charset="-127"/>
                <a:ea typeface="HY헤드라인M" pitchFamily="18" charset="-127"/>
              </a:rPr>
              <a:t> </a:t>
            </a:r>
            <a:r>
              <a:rPr lang="ko-KR" altLang="en-US" sz="1400" dirty="0">
                <a:solidFill>
                  <a:srgbClr val="002060"/>
                </a:solidFill>
                <a:latin typeface="HY헤드라인M" pitchFamily="18" charset="-127"/>
                <a:ea typeface="HY헤드라인M" pitchFamily="18" charset="-127"/>
              </a:rPr>
              <a:t>주요경력  </a:t>
            </a:r>
            <a:endParaRPr lang="en-US" altLang="ko-KR" sz="1400" dirty="0">
              <a:solidFill>
                <a:srgbClr val="002060"/>
              </a:solidFill>
              <a:latin typeface="HY헤드라인M" pitchFamily="18" charset="-127"/>
              <a:ea typeface="HY헤드라인M" pitchFamily="18" charset="-127"/>
            </a:endParaRPr>
          </a:p>
          <a:p>
            <a:pPr algn="just" eaLnBrk="1" hangingPunct="1">
              <a:spcBef>
                <a:spcPct val="20000"/>
              </a:spcBef>
              <a:buFont typeface="Wingdings" pitchFamily="2" charset="2"/>
              <a:buChar char="§"/>
              <a:defRPr/>
            </a:pPr>
            <a:r>
              <a:rPr kumimoji="0" lang="ko-KR" altLang="en-US" sz="1200" b="1" dirty="0" smtClean="0">
                <a:solidFill>
                  <a:srgbClr val="002060"/>
                </a:solidFill>
                <a:latin typeface="+mj-ea"/>
                <a:ea typeface="+mj-ea"/>
              </a:rPr>
              <a:t>  </a:t>
            </a:r>
            <a:r>
              <a:rPr kumimoji="0" lang="ko-KR" altLang="en-US" sz="1400" b="1" dirty="0" smtClean="0">
                <a:solidFill>
                  <a:srgbClr val="002060"/>
                </a:solidFill>
                <a:latin typeface="+mj-ea"/>
                <a:ea typeface="+mj-ea"/>
              </a:rPr>
              <a:t>숭실대학교 </a:t>
            </a:r>
            <a:r>
              <a:rPr kumimoji="0" lang="ko-KR" altLang="en-US" sz="1400" b="1" dirty="0">
                <a:solidFill>
                  <a:srgbClr val="002060"/>
                </a:solidFill>
                <a:latin typeface="+mj-ea"/>
                <a:ea typeface="+mj-ea"/>
              </a:rPr>
              <a:t>노사관계대학원 졸업 </a:t>
            </a:r>
            <a:r>
              <a:rPr kumimoji="0" lang="en-US" altLang="ko-KR" sz="1200" b="1" dirty="0">
                <a:solidFill>
                  <a:srgbClr val="002060"/>
                </a:solidFill>
                <a:latin typeface="+mj-ea"/>
                <a:ea typeface="+mj-ea"/>
              </a:rPr>
              <a:t>, </a:t>
            </a:r>
            <a:r>
              <a:rPr kumimoji="0" lang="ko-KR" altLang="en-US" sz="1600" b="1" dirty="0">
                <a:solidFill>
                  <a:srgbClr val="339966"/>
                </a:solidFill>
                <a:latin typeface="+mj-ea"/>
                <a:ea typeface="+mj-ea"/>
              </a:rPr>
              <a:t>서울대학교  </a:t>
            </a:r>
            <a:r>
              <a:rPr kumimoji="0" lang="en-US" altLang="ko-KR" sz="1600" b="1" dirty="0">
                <a:solidFill>
                  <a:srgbClr val="339966"/>
                </a:solidFill>
                <a:latin typeface="+mj-ea"/>
                <a:ea typeface="+mj-ea"/>
              </a:rPr>
              <a:t>ACPMP</a:t>
            </a:r>
            <a:r>
              <a:rPr kumimoji="0" lang="ko-KR" altLang="en-US" sz="1600" b="1" dirty="0">
                <a:solidFill>
                  <a:srgbClr val="339966"/>
                </a:solidFill>
                <a:latin typeface="+mj-ea"/>
                <a:ea typeface="+mj-ea"/>
              </a:rPr>
              <a:t>과정 </a:t>
            </a:r>
            <a:r>
              <a:rPr kumimoji="0" lang="en-US" altLang="ko-KR" sz="1600" b="1" dirty="0" smtClean="0">
                <a:solidFill>
                  <a:srgbClr val="339966"/>
                </a:solidFill>
                <a:latin typeface="+mj-ea"/>
                <a:ea typeface="+mj-ea"/>
              </a:rPr>
              <a:t>6</a:t>
            </a:r>
            <a:r>
              <a:rPr kumimoji="0" lang="ko-KR" altLang="en-US" sz="1600" b="1" dirty="0" smtClean="0">
                <a:solidFill>
                  <a:srgbClr val="339966"/>
                </a:solidFill>
                <a:latin typeface="+mj-ea"/>
                <a:ea typeface="+mj-ea"/>
              </a:rPr>
              <a:t>기 수료</a:t>
            </a:r>
            <a:r>
              <a:rPr kumimoji="0" lang="en-US" altLang="ko-KR" sz="1600" b="1" dirty="0" smtClean="0">
                <a:solidFill>
                  <a:srgbClr val="002060"/>
                </a:solidFill>
                <a:latin typeface="+mj-ea"/>
                <a:ea typeface="+mj-ea"/>
              </a:rPr>
              <a:t>,</a:t>
            </a:r>
            <a:endParaRPr lang="en-US" altLang="ko-KR" sz="1200" b="1" dirty="0">
              <a:solidFill>
                <a:srgbClr val="002060"/>
              </a:solidFill>
              <a:latin typeface="+mj-ea"/>
              <a:ea typeface="+mj-ea"/>
            </a:endParaRPr>
          </a:p>
          <a:p>
            <a:pPr algn="just" eaLnBrk="1" hangingPunct="1">
              <a:spcBef>
                <a:spcPct val="20000"/>
              </a:spcBef>
              <a:buFont typeface="Wingdings" pitchFamily="2" charset="2"/>
              <a:buChar char="§"/>
              <a:defRPr/>
            </a:pPr>
            <a:r>
              <a:rPr lang="ko-KR" altLang="en-US" sz="1200" b="1" dirty="0">
                <a:solidFill>
                  <a:srgbClr val="002060"/>
                </a:solidFill>
                <a:latin typeface="+mj-ea"/>
                <a:ea typeface="+mj-ea"/>
              </a:rPr>
              <a:t>  </a:t>
            </a:r>
            <a:r>
              <a:rPr lang="ko-KR" altLang="en-US" sz="1400" b="1" dirty="0">
                <a:solidFill>
                  <a:srgbClr val="0000FF"/>
                </a:solidFill>
                <a:latin typeface="+mj-ea"/>
                <a:ea typeface="+mj-ea"/>
              </a:rPr>
              <a:t>현 </a:t>
            </a:r>
            <a:r>
              <a:rPr lang="ko-KR" altLang="en-US" sz="1400" b="1" dirty="0" err="1">
                <a:solidFill>
                  <a:srgbClr val="0000FF"/>
                </a:solidFill>
                <a:latin typeface="+mj-ea"/>
                <a:ea typeface="+mj-ea"/>
              </a:rPr>
              <a:t>열린노무법인</a:t>
            </a:r>
            <a:r>
              <a:rPr lang="ko-KR" altLang="en-US" sz="1400" b="1" dirty="0">
                <a:solidFill>
                  <a:srgbClr val="0000FF"/>
                </a:solidFill>
                <a:latin typeface="+mj-ea"/>
                <a:ea typeface="+mj-ea"/>
              </a:rPr>
              <a:t> 대표 노무사</a:t>
            </a:r>
            <a:r>
              <a:rPr kumimoji="0" lang="en-US" altLang="ko-KR" sz="1400" b="1" dirty="0">
                <a:solidFill>
                  <a:srgbClr val="0000FF"/>
                </a:solidFill>
                <a:latin typeface="+mj-ea"/>
                <a:ea typeface="+mj-ea"/>
              </a:rPr>
              <a:t> </a:t>
            </a:r>
            <a:r>
              <a:rPr kumimoji="0" lang="en-US" altLang="ko-KR" sz="1400" b="1" dirty="0" smtClean="0">
                <a:solidFill>
                  <a:srgbClr val="0000FF"/>
                </a:solidFill>
                <a:latin typeface="+mj-ea"/>
                <a:ea typeface="+mj-ea"/>
              </a:rPr>
              <a:t>/</a:t>
            </a:r>
            <a:r>
              <a:rPr kumimoji="0" lang="ko-KR" altLang="en-US" sz="1400" b="1" dirty="0" smtClean="0">
                <a:solidFill>
                  <a:srgbClr val="0000FF"/>
                </a:solidFill>
              </a:rPr>
              <a:t> 전 </a:t>
            </a:r>
            <a:r>
              <a:rPr kumimoji="0" lang="ko-KR" altLang="en-US" sz="1400" b="1" dirty="0">
                <a:solidFill>
                  <a:srgbClr val="0000FF"/>
                </a:solidFill>
              </a:rPr>
              <a:t>한국공인노무사회 </a:t>
            </a:r>
            <a:r>
              <a:rPr kumimoji="0" lang="ko-KR" altLang="en-US" sz="1400" b="1" dirty="0" smtClean="0">
                <a:solidFill>
                  <a:srgbClr val="0000FF"/>
                </a:solidFill>
              </a:rPr>
              <a:t>부회장</a:t>
            </a:r>
            <a:endParaRPr kumimoji="0" lang="en-US" altLang="ko-KR" sz="1400" b="1" dirty="0">
              <a:solidFill>
                <a:srgbClr val="0000FF"/>
              </a:solidFill>
            </a:endParaRPr>
          </a:p>
          <a:p>
            <a:pPr algn="just">
              <a:spcBef>
                <a:spcPct val="20000"/>
              </a:spcBef>
              <a:buFont typeface="Wingdings" pitchFamily="2" charset="2"/>
              <a:buChar char="§"/>
              <a:defRPr/>
            </a:pPr>
            <a:r>
              <a:rPr kumimoji="0" lang="en-US" altLang="ko-KR" sz="1200" b="1" dirty="0">
                <a:solidFill>
                  <a:srgbClr val="002060"/>
                </a:solidFill>
              </a:rPr>
              <a:t>  </a:t>
            </a:r>
            <a:r>
              <a:rPr lang="ko-KR" altLang="en-US" sz="1200" b="1" dirty="0" smtClean="0">
                <a:solidFill>
                  <a:srgbClr val="002060"/>
                </a:solidFill>
              </a:rPr>
              <a:t>현 </a:t>
            </a:r>
            <a:r>
              <a:rPr lang="ko-KR" altLang="en-US" sz="1200" b="1" dirty="0" err="1" smtClean="0">
                <a:solidFill>
                  <a:srgbClr val="002060"/>
                </a:solidFill>
              </a:rPr>
              <a:t>자유와창의교육원</a:t>
            </a:r>
            <a:r>
              <a:rPr lang="ko-KR" altLang="en-US" sz="1200" b="1" dirty="0" smtClean="0">
                <a:solidFill>
                  <a:srgbClr val="002060"/>
                </a:solidFill>
              </a:rPr>
              <a:t> 교수</a:t>
            </a:r>
            <a:r>
              <a:rPr kumimoji="0" lang="en-US" altLang="ko-KR" sz="1200" b="1" dirty="0" smtClean="0">
                <a:solidFill>
                  <a:srgbClr val="002060"/>
                </a:solidFill>
              </a:rPr>
              <a:t>/ </a:t>
            </a:r>
            <a:r>
              <a:rPr kumimoji="0" lang="ko-KR" altLang="en-US" sz="1200" b="1" dirty="0" smtClean="0">
                <a:solidFill>
                  <a:srgbClr val="002060"/>
                </a:solidFill>
              </a:rPr>
              <a:t>현</a:t>
            </a:r>
            <a:r>
              <a:rPr kumimoji="0" lang="en-US" altLang="ko-KR" sz="1200" b="1" dirty="0" smtClean="0">
                <a:solidFill>
                  <a:srgbClr val="002060"/>
                </a:solidFill>
              </a:rPr>
              <a:t> </a:t>
            </a:r>
            <a:r>
              <a:rPr lang="ko-KR" altLang="en-US" sz="1200" b="1" dirty="0">
                <a:solidFill>
                  <a:srgbClr val="002060"/>
                </a:solidFill>
              </a:rPr>
              <a:t>서울중앙법원 조정위원</a:t>
            </a:r>
            <a:r>
              <a:rPr lang="en-US" altLang="ko-KR" sz="1200" b="1" dirty="0">
                <a:solidFill>
                  <a:srgbClr val="002060"/>
                </a:solidFill>
              </a:rPr>
              <a:t> </a:t>
            </a:r>
            <a:r>
              <a:rPr lang="en-US" altLang="ko-KR" sz="1200" b="1" dirty="0" smtClean="0">
                <a:solidFill>
                  <a:srgbClr val="002060"/>
                </a:solidFill>
              </a:rPr>
              <a:t>/</a:t>
            </a:r>
            <a:r>
              <a:rPr lang="ko-KR" altLang="en-US" sz="1100" b="1" dirty="0" smtClean="0">
                <a:solidFill>
                  <a:srgbClr val="002060"/>
                </a:solidFill>
              </a:rPr>
              <a:t>산업안전공단사외이사</a:t>
            </a:r>
            <a:r>
              <a:rPr lang="en-US" altLang="ko-KR" sz="1100" b="1" dirty="0" smtClean="0">
                <a:solidFill>
                  <a:srgbClr val="002060"/>
                </a:solidFill>
              </a:rPr>
              <a:t>, </a:t>
            </a:r>
            <a:r>
              <a:rPr lang="ko-KR" altLang="en-US" sz="1100" b="1" dirty="0" smtClean="0">
                <a:solidFill>
                  <a:srgbClr val="002060"/>
                </a:solidFill>
              </a:rPr>
              <a:t>겸임교수</a:t>
            </a:r>
            <a:endParaRPr lang="ko-KR" altLang="en-US" b="1" dirty="0"/>
          </a:p>
        </p:txBody>
      </p:sp>
      <p:sp>
        <p:nvSpPr>
          <p:cNvPr id="22" name="모서리가 둥근 직사각형 21"/>
          <p:cNvSpPr/>
          <p:nvPr/>
        </p:nvSpPr>
        <p:spPr>
          <a:xfrm>
            <a:off x="1600896" y="2204864"/>
            <a:ext cx="7143750" cy="142399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spcAft>
                <a:spcPct val="20000"/>
              </a:spcAft>
              <a:buClr>
                <a:schemeClr val="accent2"/>
              </a:buClr>
              <a:buFont typeface="Wingdings" pitchFamily="2" charset="2"/>
              <a:buChar char="v"/>
              <a:defRPr/>
            </a:pPr>
            <a:r>
              <a:rPr lang="ko-KR" altLang="en-US" sz="1400" b="1" dirty="0">
                <a:solidFill>
                  <a:srgbClr val="002060"/>
                </a:solidFill>
                <a:latin typeface="HY헤드라인M" pitchFamily="18" charset="-127"/>
                <a:ea typeface="HY헤드라인M" pitchFamily="18" charset="-127"/>
              </a:rPr>
              <a:t>강의실적</a:t>
            </a:r>
            <a:endParaRPr lang="en-US" altLang="ko-KR" sz="1400" b="1" dirty="0">
              <a:solidFill>
                <a:srgbClr val="002060"/>
              </a:solidFill>
              <a:latin typeface="HY헤드라인M" pitchFamily="18" charset="-127"/>
              <a:ea typeface="HY헤드라인M" pitchFamily="18" charset="-127"/>
            </a:endParaRPr>
          </a:p>
          <a:p>
            <a:pPr algn="just" eaLnBrk="1" hangingPunct="1">
              <a:spcAft>
                <a:spcPct val="20000"/>
              </a:spcAft>
              <a:buClr>
                <a:schemeClr val="accent2"/>
              </a:buClr>
              <a:buFont typeface="Arial" pitchFamily="34" charset="0"/>
              <a:buChar char="•"/>
              <a:defRPr/>
            </a:pPr>
            <a:r>
              <a:rPr lang="en-US" altLang="ko-KR" sz="1200" b="1" dirty="0">
                <a:solidFill>
                  <a:srgbClr val="002060"/>
                </a:solidFill>
                <a:latin typeface="HY헤드라인M" pitchFamily="18" charset="-127"/>
                <a:ea typeface="HY헤드라인M" pitchFamily="18" charset="-127"/>
              </a:rPr>
              <a:t> </a:t>
            </a:r>
            <a:r>
              <a:rPr lang="en-US" altLang="ko-KR" sz="1200" b="1" dirty="0">
                <a:solidFill>
                  <a:srgbClr val="002060"/>
                </a:solidFill>
                <a:latin typeface="+mj-ea"/>
                <a:ea typeface="+mj-ea"/>
              </a:rPr>
              <a:t> </a:t>
            </a:r>
            <a:r>
              <a:rPr lang="ko-KR" altLang="en-US" sz="1200" b="1" dirty="0" smtClean="0">
                <a:solidFill>
                  <a:srgbClr val="002060"/>
                </a:solidFill>
                <a:latin typeface="+mj-ea"/>
                <a:ea typeface="+mj-ea"/>
              </a:rPr>
              <a:t>현대건설</a:t>
            </a:r>
            <a:r>
              <a:rPr lang="en-US" altLang="ko-KR" sz="1200" b="1" dirty="0" smtClean="0">
                <a:solidFill>
                  <a:srgbClr val="002060"/>
                </a:solidFill>
                <a:latin typeface="+mj-ea"/>
                <a:ea typeface="+mj-ea"/>
              </a:rPr>
              <a:t>, </a:t>
            </a:r>
            <a:r>
              <a:rPr lang="ko-KR" altLang="en-US" sz="1200" b="1" dirty="0" err="1" smtClean="0">
                <a:solidFill>
                  <a:srgbClr val="002060"/>
                </a:solidFill>
                <a:latin typeface="+mj-ea"/>
                <a:ea typeface="+mj-ea"/>
              </a:rPr>
              <a:t>포스코</a:t>
            </a:r>
            <a:r>
              <a:rPr lang="en-US" altLang="ko-KR" sz="1200" b="1" dirty="0">
                <a:solidFill>
                  <a:srgbClr val="002060"/>
                </a:solidFill>
                <a:latin typeface="+mj-ea"/>
                <a:ea typeface="+mj-ea"/>
              </a:rPr>
              <a:t>, </a:t>
            </a:r>
            <a:r>
              <a:rPr lang="ko-KR" altLang="en-US" sz="1200" b="1" dirty="0" smtClean="0">
                <a:solidFill>
                  <a:srgbClr val="002060"/>
                </a:solidFill>
                <a:latin typeface="+mj-ea"/>
                <a:ea typeface="+mj-ea"/>
              </a:rPr>
              <a:t>삼성물산</a:t>
            </a:r>
            <a:r>
              <a:rPr lang="ko-KR" altLang="en-US" sz="1200" b="1" dirty="0" smtClean="0">
                <a:solidFill>
                  <a:srgbClr val="002060"/>
                </a:solidFill>
                <a:latin typeface="+mj-ea"/>
              </a:rPr>
              <a:t>㈜</a:t>
            </a:r>
            <a:r>
              <a:rPr lang="en-US" altLang="ko-KR" sz="1200" b="1" dirty="0" smtClean="0">
                <a:solidFill>
                  <a:srgbClr val="002060"/>
                </a:solidFill>
                <a:latin typeface="+mj-ea"/>
              </a:rPr>
              <a:t> </a:t>
            </a:r>
            <a:r>
              <a:rPr lang="ko-KR" altLang="en-US" sz="1200" b="1" dirty="0">
                <a:solidFill>
                  <a:srgbClr val="002060"/>
                </a:solidFill>
                <a:latin typeface="+mj-ea"/>
              </a:rPr>
              <a:t>건설부분</a:t>
            </a:r>
            <a:r>
              <a:rPr lang="en-US" altLang="ko-KR" sz="1200" b="1" dirty="0">
                <a:solidFill>
                  <a:srgbClr val="002060"/>
                </a:solidFill>
                <a:latin typeface="+mj-ea"/>
              </a:rPr>
              <a:t>, </a:t>
            </a:r>
            <a:r>
              <a:rPr lang="ko-KR" altLang="en-US" sz="1200" b="1" dirty="0" smtClean="0">
                <a:solidFill>
                  <a:srgbClr val="002060"/>
                </a:solidFill>
                <a:latin typeface="+mj-ea"/>
              </a:rPr>
              <a:t>대우건설</a:t>
            </a:r>
            <a:r>
              <a:rPr lang="en-US" altLang="ko-KR" sz="1200" b="1" dirty="0">
                <a:solidFill>
                  <a:srgbClr val="002060"/>
                </a:solidFill>
                <a:latin typeface="+mj-ea"/>
              </a:rPr>
              <a:t>, </a:t>
            </a:r>
            <a:r>
              <a:rPr lang="en-US" altLang="ko-KR" sz="1200" b="1" dirty="0" smtClean="0">
                <a:solidFill>
                  <a:srgbClr val="002060"/>
                </a:solidFill>
                <a:latin typeface="+mj-ea"/>
              </a:rPr>
              <a:t>GS</a:t>
            </a:r>
            <a:r>
              <a:rPr lang="ko-KR" altLang="en-US" sz="1200" b="1" dirty="0" smtClean="0">
                <a:solidFill>
                  <a:srgbClr val="002060"/>
                </a:solidFill>
                <a:latin typeface="+mj-ea"/>
              </a:rPr>
              <a:t>건설</a:t>
            </a:r>
            <a:r>
              <a:rPr lang="en-US" altLang="ko-KR" sz="1200" b="1" dirty="0" smtClean="0">
                <a:solidFill>
                  <a:srgbClr val="002060"/>
                </a:solidFill>
                <a:latin typeface="+mj-ea"/>
              </a:rPr>
              <a:t>, </a:t>
            </a:r>
            <a:r>
              <a:rPr lang="ko-KR" altLang="en-US" sz="1200" b="1" dirty="0" smtClean="0">
                <a:solidFill>
                  <a:srgbClr val="002060"/>
                </a:solidFill>
                <a:latin typeface="+mj-ea"/>
              </a:rPr>
              <a:t>현대엔지니어링</a:t>
            </a:r>
            <a:r>
              <a:rPr lang="en-US" altLang="ko-KR" sz="1200" b="1" dirty="0" smtClean="0">
                <a:solidFill>
                  <a:srgbClr val="002060"/>
                </a:solidFill>
                <a:latin typeface="+mj-ea"/>
              </a:rPr>
              <a:t>, </a:t>
            </a:r>
            <a:r>
              <a:rPr lang="ko-KR" altLang="en-US" sz="1200" b="1" dirty="0" smtClean="0">
                <a:solidFill>
                  <a:srgbClr val="002060"/>
                </a:solidFill>
                <a:latin typeface="+mj-ea"/>
              </a:rPr>
              <a:t>대림산업건강보험    </a:t>
            </a:r>
            <a:endParaRPr lang="en-US" altLang="ko-KR" sz="1200" b="1" dirty="0" smtClean="0">
              <a:solidFill>
                <a:srgbClr val="002060"/>
              </a:solidFill>
              <a:latin typeface="+mj-ea"/>
            </a:endParaRPr>
          </a:p>
          <a:p>
            <a:pPr algn="just" eaLnBrk="1" hangingPunct="1">
              <a:spcAft>
                <a:spcPct val="20000"/>
              </a:spcAft>
              <a:buClr>
                <a:schemeClr val="accent2"/>
              </a:buClr>
              <a:buFont typeface="Arial" pitchFamily="34" charset="0"/>
              <a:buChar char="•"/>
              <a:defRPr/>
            </a:pPr>
            <a:r>
              <a:rPr lang="en-US" altLang="ko-KR" sz="1200" b="1" dirty="0" smtClean="0">
                <a:solidFill>
                  <a:srgbClr val="002060"/>
                </a:solidFill>
                <a:latin typeface="+mj-ea"/>
              </a:rPr>
              <a:t>  </a:t>
            </a:r>
            <a:r>
              <a:rPr lang="ko-KR" altLang="en-US" sz="1200" b="1" dirty="0" err="1" smtClean="0">
                <a:solidFill>
                  <a:srgbClr val="002060"/>
                </a:solidFill>
                <a:latin typeface="+mj-ea"/>
              </a:rPr>
              <a:t>포스코건설등</a:t>
            </a:r>
            <a:r>
              <a:rPr lang="ko-KR" altLang="en-US" sz="1200" b="1" dirty="0" smtClean="0">
                <a:solidFill>
                  <a:srgbClr val="002060"/>
                </a:solidFill>
                <a:latin typeface="+mj-ea"/>
              </a:rPr>
              <a:t> 주요건설회사</a:t>
            </a:r>
            <a:r>
              <a:rPr lang="en-US" altLang="ko-KR" sz="1200" b="1" dirty="0" smtClean="0">
                <a:solidFill>
                  <a:srgbClr val="002060"/>
                </a:solidFill>
                <a:latin typeface="+mj-ea"/>
              </a:rPr>
              <a:t>, </a:t>
            </a:r>
            <a:r>
              <a:rPr lang="ko-KR" altLang="en-US" sz="1200" b="1" dirty="0" smtClean="0">
                <a:solidFill>
                  <a:srgbClr val="002060"/>
                </a:solidFill>
                <a:latin typeface="+mj-ea"/>
              </a:rPr>
              <a:t>국민연금공단</a:t>
            </a:r>
            <a:r>
              <a:rPr lang="en-US" altLang="ko-KR" sz="1200" b="1" dirty="0" smtClean="0">
                <a:solidFill>
                  <a:srgbClr val="002060"/>
                </a:solidFill>
                <a:latin typeface="+mj-ea"/>
              </a:rPr>
              <a:t>, </a:t>
            </a:r>
            <a:r>
              <a:rPr lang="ko-KR" altLang="en-US" sz="1200" b="1" dirty="0" smtClean="0">
                <a:solidFill>
                  <a:srgbClr val="002060"/>
                </a:solidFill>
                <a:latin typeface="+mj-ea"/>
              </a:rPr>
              <a:t>철도시설관리공단</a:t>
            </a:r>
            <a:r>
              <a:rPr lang="en-US" altLang="ko-KR" sz="1200" b="1" dirty="0">
                <a:solidFill>
                  <a:srgbClr val="002060"/>
                </a:solidFill>
                <a:latin typeface="+mj-ea"/>
              </a:rPr>
              <a:t>, </a:t>
            </a:r>
            <a:r>
              <a:rPr lang="ko-KR" altLang="en-US" sz="1200" b="1" dirty="0" err="1" smtClean="0">
                <a:solidFill>
                  <a:srgbClr val="002060"/>
                </a:solidFill>
                <a:latin typeface="+mj-ea"/>
              </a:rPr>
              <a:t>농어촌공사등</a:t>
            </a:r>
            <a:r>
              <a:rPr lang="en-US" altLang="ko-KR" sz="1200" b="1" dirty="0" smtClean="0">
                <a:solidFill>
                  <a:srgbClr val="002060"/>
                </a:solidFill>
                <a:latin typeface="+mj-ea"/>
              </a:rPr>
              <a:t> </a:t>
            </a:r>
            <a:endParaRPr lang="en-US" altLang="ko-KR" sz="1200" b="1" dirty="0">
              <a:solidFill>
                <a:srgbClr val="002060"/>
              </a:solidFill>
              <a:latin typeface="+mj-ea"/>
            </a:endParaRPr>
          </a:p>
          <a:p>
            <a:pPr algn="just" eaLnBrk="1" hangingPunct="1">
              <a:spcAft>
                <a:spcPct val="20000"/>
              </a:spcAft>
              <a:buClr>
                <a:schemeClr val="accent2"/>
              </a:buClr>
              <a:buFont typeface="Arial" pitchFamily="34" charset="0"/>
              <a:buChar char="•"/>
              <a:defRPr/>
            </a:pPr>
            <a:r>
              <a:rPr lang="en-US" altLang="ko-KR" sz="1200" b="1" dirty="0">
                <a:solidFill>
                  <a:srgbClr val="002060"/>
                </a:solidFill>
                <a:latin typeface="+mj-ea"/>
              </a:rPr>
              <a:t> </a:t>
            </a:r>
            <a:r>
              <a:rPr lang="en-US" altLang="ko-KR" sz="1200" b="1" dirty="0" smtClean="0">
                <a:solidFill>
                  <a:srgbClr val="002060"/>
                </a:solidFill>
                <a:latin typeface="+mj-ea"/>
              </a:rPr>
              <a:t> </a:t>
            </a:r>
            <a:r>
              <a:rPr lang="ko-KR" altLang="en-US" sz="1200" b="1" dirty="0">
                <a:solidFill>
                  <a:srgbClr val="002060"/>
                </a:solidFill>
                <a:latin typeface="+mj-ea"/>
              </a:rPr>
              <a:t>한국경제 </a:t>
            </a:r>
            <a:r>
              <a:rPr lang="ko-KR" altLang="en-US" sz="1200" b="1" dirty="0" smtClean="0">
                <a:solidFill>
                  <a:srgbClr val="002060"/>
                </a:solidFill>
                <a:latin typeface="+mj-ea"/>
              </a:rPr>
              <a:t>노사지도자과정</a:t>
            </a:r>
            <a:r>
              <a:rPr lang="en-US" altLang="ko-KR" sz="1200" b="1" dirty="0" smtClean="0">
                <a:solidFill>
                  <a:srgbClr val="002060"/>
                </a:solidFill>
                <a:latin typeface="+mj-ea"/>
              </a:rPr>
              <a:t>/</a:t>
            </a:r>
            <a:r>
              <a:rPr lang="ko-KR" altLang="en-US" sz="1200" b="1" dirty="0" smtClean="0">
                <a:solidFill>
                  <a:srgbClr val="002060"/>
                </a:solidFill>
                <a:latin typeface="+mj-ea"/>
              </a:rPr>
              <a:t>전경련</a:t>
            </a:r>
            <a:r>
              <a:rPr lang="en-US" altLang="ko-KR" sz="1200" b="1" dirty="0" smtClean="0">
                <a:solidFill>
                  <a:srgbClr val="002060"/>
                </a:solidFill>
                <a:latin typeface="+mj-ea"/>
              </a:rPr>
              <a:t> </a:t>
            </a:r>
            <a:r>
              <a:rPr lang="ko-KR" altLang="en-US" sz="1200" b="1" dirty="0" err="1">
                <a:solidFill>
                  <a:srgbClr val="002060"/>
                </a:solidFill>
                <a:latin typeface="+mj-ea"/>
              </a:rPr>
              <a:t>자유와창의교육원</a:t>
            </a:r>
            <a:r>
              <a:rPr lang="ko-KR" altLang="en-US" sz="1200" b="1" dirty="0">
                <a:solidFill>
                  <a:srgbClr val="002060"/>
                </a:solidFill>
                <a:latin typeface="+mj-ea"/>
              </a:rPr>
              <a:t> 교수 </a:t>
            </a:r>
            <a:endParaRPr lang="en-US" altLang="ko-KR" sz="1200" b="1" dirty="0" smtClean="0">
              <a:solidFill>
                <a:srgbClr val="002060"/>
              </a:solidFill>
              <a:latin typeface="+mj-ea"/>
            </a:endParaRPr>
          </a:p>
          <a:p>
            <a:pPr algn="just" eaLnBrk="1" hangingPunct="1">
              <a:spcAft>
                <a:spcPct val="20000"/>
              </a:spcAft>
              <a:buClr>
                <a:schemeClr val="accent2"/>
              </a:buClr>
              <a:buFont typeface="Arial" pitchFamily="34" charset="0"/>
              <a:buChar char="•"/>
              <a:defRPr/>
            </a:pPr>
            <a:r>
              <a:rPr lang="en-US" altLang="ko-KR" sz="1200" b="1" dirty="0" smtClean="0">
                <a:solidFill>
                  <a:srgbClr val="002060"/>
                </a:solidFill>
                <a:latin typeface="+mj-ea"/>
              </a:rPr>
              <a:t>  </a:t>
            </a:r>
            <a:r>
              <a:rPr lang="ko-KR" altLang="en-US" sz="1200" b="1" dirty="0" err="1">
                <a:solidFill>
                  <a:srgbClr val="002060"/>
                </a:solidFill>
                <a:latin typeface="+mj-ea"/>
              </a:rPr>
              <a:t>경총</a:t>
            </a:r>
            <a:r>
              <a:rPr lang="en-US" altLang="ko-KR" sz="1200" b="1" dirty="0">
                <a:solidFill>
                  <a:srgbClr val="002060"/>
                </a:solidFill>
                <a:latin typeface="+mj-ea"/>
              </a:rPr>
              <a:t>/ </a:t>
            </a:r>
            <a:r>
              <a:rPr lang="ko-KR" altLang="en-US" sz="1200" b="1" dirty="0">
                <a:solidFill>
                  <a:srgbClr val="002060"/>
                </a:solidFill>
                <a:latin typeface="+mj-ea"/>
              </a:rPr>
              <a:t>대한건설협회</a:t>
            </a:r>
            <a:r>
              <a:rPr lang="en-US" altLang="ko-KR" sz="1200" b="1" dirty="0" smtClean="0">
                <a:solidFill>
                  <a:srgbClr val="002060"/>
                </a:solidFill>
                <a:latin typeface="+mj-ea"/>
              </a:rPr>
              <a:t>/ </a:t>
            </a:r>
            <a:r>
              <a:rPr lang="ko-KR" altLang="en-US" sz="1200" b="1" dirty="0" smtClean="0">
                <a:solidFill>
                  <a:srgbClr val="002060"/>
                </a:solidFill>
                <a:latin typeface="+mj-ea"/>
              </a:rPr>
              <a:t>실내건축협회</a:t>
            </a:r>
            <a:r>
              <a:rPr lang="en-US" altLang="ko-KR" sz="1200" b="1" dirty="0" smtClean="0">
                <a:solidFill>
                  <a:srgbClr val="002060"/>
                </a:solidFill>
                <a:latin typeface="+mj-ea"/>
              </a:rPr>
              <a:t>/</a:t>
            </a:r>
            <a:r>
              <a:rPr lang="ko-KR" altLang="en-US" sz="1200" b="1" dirty="0" smtClean="0">
                <a:solidFill>
                  <a:srgbClr val="002060"/>
                </a:solidFill>
                <a:latin typeface="+mj-ea"/>
              </a:rPr>
              <a:t>철근콘크리트협회</a:t>
            </a:r>
            <a:r>
              <a:rPr lang="en-US" altLang="ko-KR" sz="1200" b="1" dirty="0" smtClean="0">
                <a:solidFill>
                  <a:srgbClr val="002060"/>
                </a:solidFill>
                <a:latin typeface="+mj-ea"/>
              </a:rPr>
              <a:t>/</a:t>
            </a:r>
            <a:r>
              <a:rPr lang="ko-KR" altLang="en-US" sz="1200" b="1" dirty="0" err="1" smtClean="0">
                <a:solidFill>
                  <a:srgbClr val="002060"/>
                </a:solidFill>
                <a:latin typeface="+mj-ea"/>
              </a:rPr>
              <a:t>산업안전공단등</a:t>
            </a:r>
            <a:r>
              <a:rPr lang="ko-KR" altLang="en-US" sz="1200" b="1" dirty="0" smtClean="0">
                <a:solidFill>
                  <a:srgbClr val="002060"/>
                </a:solidFill>
                <a:latin typeface="+mj-ea"/>
              </a:rPr>
              <a:t> 강의</a:t>
            </a:r>
            <a:endParaRPr lang="en-US" altLang="ko-KR" sz="1200" b="1" dirty="0" smtClean="0">
              <a:solidFill>
                <a:srgbClr val="002060"/>
              </a:solidFill>
              <a:latin typeface="+mj-ea"/>
            </a:endParaRPr>
          </a:p>
          <a:p>
            <a:pPr algn="just" eaLnBrk="1" hangingPunct="1">
              <a:spcAft>
                <a:spcPct val="20000"/>
              </a:spcAft>
              <a:buClr>
                <a:schemeClr val="accent2"/>
              </a:buClr>
              <a:buFont typeface="Arial" pitchFamily="34" charset="0"/>
              <a:buChar char="•"/>
              <a:defRPr/>
            </a:pPr>
            <a:r>
              <a:rPr lang="en-US" altLang="ko-KR" sz="1200" b="1" dirty="0" smtClean="0">
                <a:solidFill>
                  <a:srgbClr val="002060"/>
                </a:solidFill>
                <a:latin typeface="+mj-ea"/>
              </a:rPr>
              <a:t>  </a:t>
            </a:r>
            <a:r>
              <a:rPr lang="en-US" altLang="ko-KR" sz="1200" b="1" dirty="0" err="1" smtClean="0">
                <a:solidFill>
                  <a:srgbClr val="002060"/>
                </a:solidFill>
                <a:latin typeface="+mj-ea"/>
              </a:rPr>
              <a:t>Credu</a:t>
            </a:r>
            <a:r>
              <a:rPr lang="en-US" altLang="ko-KR" sz="1200" b="1" dirty="0" smtClean="0">
                <a:solidFill>
                  <a:srgbClr val="002060"/>
                </a:solidFill>
                <a:latin typeface="+mj-ea"/>
              </a:rPr>
              <a:t> </a:t>
            </a:r>
            <a:r>
              <a:rPr lang="ko-KR" altLang="en-US" sz="1200" b="1" dirty="0" smtClean="0">
                <a:solidFill>
                  <a:srgbClr val="002060"/>
                </a:solidFill>
                <a:latin typeface="+mj-ea"/>
              </a:rPr>
              <a:t>성공하는 기업의 현장노무관리</a:t>
            </a:r>
            <a:r>
              <a:rPr lang="en-US" altLang="ko-KR" sz="1200" b="1" dirty="0" smtClean="0">
                <a:solidFill>
                  <a:srgbClr val="002060"/>
                </a:solidFill>
                <a:latin typeface="+mj-ea"/>
              </a:rPr>
              <a:t>/ </a:t>
            </a:r>
            <a:r>
              <a:rPr lang="ko-KR" altLang="en-US" sz="1200" b="1" dirty="0" err="1" smtClean="0">
                <a:solidFill>
                  <a:srgbClr val="002060"/>
                </a:solidFill>
                <a:latin typeface="+mj-ea"/>
              </a:rPr>
              <a:t>재해보상및재해관리실무</a:t>
            </a:r>
            <a:r>
              <a:rPr lang="ko-KR" altLang="en-US" sz="1200" b="1" dirty="0" smtClean="0">
                <a:solidFill>
                  <a:srgbClr val="002060"/>
                </a:solidFill>
                <a:latin typeface="+mj-ea"/>
              </a:rPr>
              <a:t> </a:t>
            </a:r>
            <a:endParaRPr lang="ko-KR" altLang="en-US" dirty="0"/>
          </a:p>
        </p:txBody>
      </p:sp>
      <p:sp>
        <p:nvSpPr>
          <p:cNvPr id="23" name="직사각형 22"/>
          <p:cNvSpPr/>
          <p:nvPr/>
        </p:nvSpPr>
        <p:spPr>
          <a:xfrm>
            <a:off x="34925" y="3789363"/>
            <a:ext cx="1800225" cy="647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defRPr/>
            </a:pPr>
            <a:r>
              <a:rPr lang="en-US" altLang="ko-KR" sz="1200" dirty="0">
                <a:solidFill>
                  <a:schemeClr val="tx1"/>
                </a:solidFill>
                <a:hlinkClick r:id="rId4"/>
              </a:rPr>
              <a:t>y-labor@hanmail.net</a:t>
            </a:r>
            <a:endParaRPr lang="en-US" altLang="ko-KR" sz="1200" dirty="0">
              <a:solidFill>
                <a:schemeClr val="tx1"/>
              </a:solidFill>
            </a:endParaRPr>
          </a:p>
          <a:p>
            <a:pPr algn="ctr" eaLnBrk="1" latinLnBrk="1" hangingPunct="1">
              <a:defRPr/>
            </a:pPr>
            <a:r>
              <a:rPr lang="en-US" altLang="ko-KR" sz="1200" dirty="0">
                <a:solidFill>
                  <a:schemeClr val="tx1"/>
                </a:solidFill>
              </a:rPr>
              <a:t>010-4309-5735</a:t>
            </a:r>
          </a:p>
          <a:p>
            <a:pPr algn="ctr" eaLnBrk="1" latinLnBrk="1" hangingPunct="1">
              <a:defRPr/>
            </a:pPr>
            <a:r>
              <a:rPr lang="en-US" altLang="ko-KR" sz="1200" dirty="0">
                <a:solidFill>
                  <a:schemeClr val="tx1"/>
                </a:solidFill>
              </a:rPr>
              <a:t>02-521-5454</a:t>
            </a:r>
            <a:endParaRPr lang="ko-KR" altLang="en-US" sz="1200" dirty="0">
              <a:solidFill>
                <a:schemeClr val="tx1"/>
              </a:solidFill>
            </a:endParaRPr>
          </a:p>
        </p:txBody>
      </p:sp>
      <p:sp>
        <p:nvSpPr>
          <p:cNvPr id="25" name="Rectangle 6"/>
          <p:cNvSpPr>
            <a:spLocks noChangeArrowheads="1"/>
          </p:cNvSpPr>
          <p:nvPr/>
        </p:nvSpPr>
        <p:spPr bwMode="auto">
          <a:xfrm>
            <a:off x="250825" y="3292475"/>
            <a:ext cx="1296988" cy="431800"/>
          </a:xfrm>
          <a:prstGeom prst="rect">
            <a:avLst/>
          </a:prstGeom>
          <a:solidFill>
            <a:schemeClr val="accent6">
              <a:lumMod val="20000"/>
              <a:lumOff val="80000"/>
            </a:schemeClr>
          </a:solidFill>
          <a:ln>
            <a:noFill/>
            <a:headEnd/>
            <a:tailEnd/>
          </a:ln>
        </p:spPr>
        <p:style>
          <a:lnRef idx="2">
            <a:schemeClr val="accent5"/>
          </a:lnRef>
          <a:fillRef idx="1">
            <a:schemeClr val="lt1"/>
          </a:fillRef>
          <a:effectRef idx="0">
            <a:schemeClr val="accent5"/>
          </a:effectRef>
          <a:fontRef idx="minor">
            <a:schemeClr val="dk1"/>
          </a:fontRef>
        </p:style>
        <p:txBody>
          <a:bodyPr wrap="none" anchor="ctr"/>
          <a:lstStyle/>
          <a:p>
            <a:pPr algn="ctr" eaLnBrk="1" hangingPunct="1">
              <a:defRPr/>
            </a:pPr>
            <a:r>
              <a:rPr kumimoji="0" lang="ko-KR" altLang="en-US" sz="1200" b="1" dirty="0" err="1">
                <a:solidFill>
                  <a:srgbClr val="000000"/>
                </a:solidFill>
                <a:latin typeface="맑은 고딕" pitchFamily="50" charset="-127"/>
                <a:ea typeface="맑은 고딕" pitchFamily="50" charset="-127"/>
              </a:rPr>
              <a:t>열린노무법인</a:t>
            </a:r>
            <a:r>
              <a:rPr kumimoji="0" lang="ko-KR" altLang="en-US" sz="1200" b="1" dirty="0">
                <a:solidFill>
                  <a:srgbClr val="000000"/>
                </a:solidFill>
                <a:latin typeface="맑은 고딕" pitchFamily="50" charset="-127"/>
                <a:ea typeface="맑은 고딕" pitchFamily="50" charset="-127"/>
              </a:rPr>
              <a:t> 대표 </a:t>
            </a:r>
            <a:endParaRPr kumimoji="0" lang="en-US" altLang="ko-KR" sz="1200" b="1" dirty="0">
              <a:solidFill>
                <a:srgbClr val="000000"/>
              </a:solidFill>
              <a:latin typeface="맑은 고딕" pitchFamily="50" charset="-127"/>
              <a:ea typeface="맑은 고딕" pitchFamily="50" charset="-127"/>
            </a:endParaRPr>
          </a:p>
          <a:p>
            <a:pPr algn="ctr" eaLnBrk="1" hangingPunct="1">
              <a:defRPr/>
            </a:pPr>
            <a:r>
              <a:rPr kumimoji="0" lang="ko-KR" altLang="en-US" sz="1200" b="1" dirty="0">
                <a:solidFill>
                  <a:srgbClr val="000000"/>
                </a:solidFill>
                <a:latin typeface="맑은 고딕" pitchFamily="50" charset="-127"/>
                <a:ea typeface="맑은 고딕" pitchFamily="50" charset="-127"/>
              </a:rPr>
              <a:t>공인노무사 전혜선 </a:t>
            </a:r>
            <a:endParaRPr kumimoji="0" lang="ko-KR" altLang="en-US" sz="1200" b="1" dirty="0">
              <a:latin typeface="맑은 고딕" pitchFamily="50" charset="-127"/>
              <a:ea typeface="맑은 고딕" pitchFamily="50" charset="-127"/>
            </a:endParaRPr>
          </a:p>
        </p:txBody>
      </p:sp>
      <p:pic>
        <p:nvPicPr>
          <p:cNvPr id="32779" name="그림 3"/>
          <p:cNvPicPr>
            <a:picLocks noChangeAspect="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74625" y="1484313"/>
            <a:ext cx="1404938" cy="1657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13" name="직선 연결선 12"/>
          <p:cNvCxnSpPr/>
          <p:nvPr/>
        </p:nvCxnSpPr>
        <p:spPr>
          <a:xfrm>
            <a:off x="0" y="785813"/>
            <a:ext cx="9144000" cy="1587"/>
          </a:xfrm>
          <a:prstGeom prst="line">
            <a:avLst/>
          </a:prstGeom>
          <a:ln w="57150">
            <a:solidFill>
              <a:schemeClr val="accent5"/>
            </a:solidFill>
          </a:ln>
        </p:spPr>
        <p:style>
          <a:lnRef idx="2">
            <a:schemeClr val="accent6"/>
          </a:lnRef>
          <a:fillRef idx="0">
            <a:schemeClr val="accent6"/>
          </a:fillRef>
          <a:effectRef idx="1">
            <a:schemeClr val="accent6"/>
          </a:effectRef>
          <a:fontRef idx="minor">
            <a:schemeClr val="tx1"/>
          </a:fontRef>
        </p:style>
      </p:cxnSp>
      <p:sp>
        <p:nvSpPr>
          <p:cNvPr id="2" name="슬라이드 번호 개체 틀 1"/>
          <p:cNvSpPr>
            <a:spLocks noGrp="1"/>
          </p:cNvSpPr>
          <p:nvPr>
            <p:ph type="sldNum" sz="quarter" idx="12"/>
          </p:nvPr>
        </p:nvSpPr>
        <p:spPr/>
        <p:txBody>
          <a:bodyPr/>
          <a:lstStyle/>
          <a:p>
            <a:fld id="{E14B01F8-02EC-4E93-AF8C-76EFBBC080A2}" type="slidenum">
              <a:rPr lang="ko-KR" altLang="en-US" smtClean="0"/>
              <a:pPr/>
              <a:t>2</a:t>
            </a:fld>
            <a:endParaRPr lang="ko-KR" altLang="en-US"/>
          </a:p>
        </p:txBody>
      </p:sp>
      <p:sp>
        <p:nvSpPr>
          <p:cNvPr id="14" name="모서리가 둥근 직사각형 13"/>
          <p:cNvSpPr/>
          <p:nvPr/>
        </p:nvSpPr>
        <p:spPr>
          <a:xfrm>
            <a:off x="1579562" y="3789363"/>
            <a:ext cx="7165084" cy="273841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spcAft>
                <a:spcPct val="20000"/>
              </a:spcAft>
              <a:buClr>
                <a:schemeClr val="accent2"/>
              </a:buClr>
              <a:buFont typeface="Wingdings" pitchFamily="2" charset="2"/>
              <a:buChar char="v"/>
              <a:defRPr/>
            </a:pPr>
            <a:r>
              <a:rPr lang="ko-KR" altLang="en-US" sz="1400" b="1" dirty="0" smtClean="0">
                <a:solidFill>
                  <a:srgbClr val="002060"/>
                </a:solidFill>
                <a:latin typeface="HY헤드라인M" pitchFamily="18" charset="-127"/>
                <a:ea typeface="HY헤드라인M" pitchFamily="18" charset="-127"/>
              </a:rPr>
              <a:t>수행프로젝트</a:t>
            </a:r>
            <a:endParaRPr lang="en-US" altLang="ko-KR" sz="1400" b="1" dirty="0" smtClean="0">
              <a:solidFill>
                <a:srgbClr val="002060"/>
              </a:solidFill>
              <a:latin typeface="HY헤드라인M" pitchFamily="18" charset="-127"/>
              <a:ea typeface="HY헤드라인M" pitchFamily="18" charset="-127"/>
            </a:endParaRPr>
          </a:p>
          <a:p>
            <a:pPr marL="228600" indent="-228600" algn="just" eaLnBrk="1" hangingPunct="1">
              <a:spcAft>
                <a:spcPct val="20000"/>
              </a:spcAft>
              <a:buClr>
                <a:schemeClr val="accent2"/>
              </a:buClr>
              <a:defRPr/>
            </a:pPr>
            <a:r>
              <a:rPr lang="ko-KR" altLang="en-US" sz="1200" b="1" dirty="0" smtClean="0">
                <a:solidFill>
                  <a:schemeClr val="accent1">
                    <a:lumMod val="50000"/>
                  </a:schemeClr>
                </a:solidFill>
                <a:latin typeface="+mn-ea"/>
              </a:rPr>
              <a:t>㈜</a:t>
            </a:r>
            <a:r>
              <a:rPr lang="ko-KR" altLang="en-US" sz="1200" b="1" dirty="0" err="1" smtClean="0">
                <a:solidFill>
                  <a:schemeClr val="accent1">
                    <a:lumMod val="50000"/>
                  </a:schemeClr>
                </a:solidFill>
                <a:latin typeface="+mn-ea"/>
              </a:rPr>
              <a:t>포스코</a:t>
            </a:r>
            <a:r>
              <a:rPr lang="en-US" altLang="ko-KR" sz="1200" b="1" dirty="0" smtClean="0">
                <a:solidFill>
                  <a:schemeClr val="accent1">
                    <a:lumMod val="50000"/>
                  </a:schemeClr>
                </a:solidFill>
                <a:latin typeface="+mn-ea"/>
              </a:rPr>
              <a:t>, </a:t>
            </a:r>
            <a:r>
              <a:rPr lang="ko-KR" altLang="en-US" sz="1200" b="1" dirty="0" err="1" smtClean="0">
                <a:solidFill>
                  <a:schemeClr val="accent1">
                    <a:lumMod val="50000"/>
                  </a:schemeClr>
                </a:solidFill>
                <a:latin typeface="+mn-ea"/>
              </a:rPr>
              <a:t>세아베스틸</a:t>
            </a:r>
            <a:r>
              <a:rPr lang="en-US" altLang="ko-KR" sz="1200" b="1" dirty="0" smtClean="0">
                <a:solidFill>
                  <a:schemeClr val="accent1">
                    <a:lumMod val="50000"/>
                  </a:schemeClr>
                </a:solidFill>
                <a:latin typeface="+mn-ea"/>
              </a:rPr>
              <a:t>, </a:t>
            </a:r>
            <a:r>
              <a:rPr lang="ko-KR" altLang="en-US" sz="1200" b="1" dirty="0" smtClean="0">
                <a:solidFill>
                  <a:schemeClr val="accent1">
                    <a:lumMod val="50000"/>
                  </a:schemeClr>
                </a:solidFill>
                <a:latin typeface="+mn-ea"/>
              </a:rPr>
              <a:t>현대제철 사내하도급 </a:t>
            </a:r>
            <a:r>
              <a:rPr lang="ko-KR" altLang="en-US" sz="1200" b="1" dirty="0" err="1" smtClean="0">
                <a:solidFill>
                  <a:schemeClr val="accent1">
                    <a:lumMod val="50000"/>
                  </a:schemeClr>
                </a:solidFill>
                <a:latin typeface="+mn-ea"/>
              </a:rPr>
              <a:t>합리적관리</a:t>
            </a:r>
            <a:r>
              <a:rPr lang="en-US" altLang="ko-KR" sz="1200" b="1" dirty="0" smtClean="0">
                <a:solidFill>
                  <a:schemeClr val="accent1">
                    <a:lumMod val="50000"/>
                  </a:schemeClr>
                </a:solidFill>
                <a:latin typeface="+mn-ea"/>
              </a:rPr>
              <a:t>,</a:t>
            </a:r>
            <a:r>
              <a:rPr lang="ko-KR" altLang="en-US" sz="1200" b="1" dirty="0" smtClean="0">
                <a:solidFill>
                  <a:schemeClr val="accent1">
                    <a:lumMod val="50000"/>
                  </a:schemeClr>
                </a:solidFill>
                <a:latin typeface="+mn-ea"/>
              </a:rPr>
              <a:t> </a:t>
            </a:r>
            <a:r>
              <a:rPr lang="ko-KR" altLang="en-US" sz="1200" b="1" dirty="0" err="1" smtClean="0">
                <a:solidFill>
                  <a:schemeClr val="accent1">
                    <a:lumMod val="50000"/>
                  </a:schemeClr>
                </a:solidFill>
                <a:latin typeface="+mn-ea"/>
              </a:rPr>
              <a:t>쌤앤파커스</a:t>
            </a:r>
            <a:r>
              <a:rPr lang="en-US" altLang="ko-KR" sz="1200" b="1" dirty="0" smtClean="0">
                <a:solidFill>
                  <a:schemeClr val="accent1">
                    <a:lumMod val="50000"/>
                  </a:schemeClr>
                </a:solidFill>
                <a:latin typeface="+mn-ea"/>
              </a:rPr>
              <a:t>,  </a:t>
            </a:r>
            <a:r>
              <a:rPr lang="ko-KR" altLang="en-US" sz="1200" b="1" dirty="0" smtClean="0">
                <a:solidFill>
                  <a:schemeClr val="accent1">
                    <a:lumMod val="50000"/>
                  </a:schemeClr>
                </a:solidFill>
                <a:latin typeface="+mn-ea"/>
              </a:rPr>
              <a:t>철도시설관리공단</a:t>
            </a:r>
            <a:r>
              <a:rPr lang="en-US" altLang="ko-KR" sz="1200" b="1" dirty="0" smtClean="0">
                <a:solidFill>
                  <a:schemeClr val="accent1">
                    <a:lumMod val="50000"/>
                  </a:schemeClr>
                </a:solidFill>
                <a:latin typeface="+mn-ea"/>
              </a:rPr>
              <a:t>, </a:t>
            </a:r>
          </a:p>
          <a:p>
            <a:pPr marL="228600" indent="-228600" algn="just" eaLnBrk="1" hangingPunct="1">
              <a:spcAft>
                <a:spcPct val="20000"/>
              </a:spcAft>
              <a:buClr>
                <a:schemeClr val="accent2"/>
              </a:buClr>
              <a:defRPr/>
            </a:pPr>
            <a:r>
              <a:rPr lang="ko-KR" altLang="en-US" sz="1200" b="1" dirty="0" err="1" smtClean="0">
                <a:solidFill>
                  <a:schemeClr val="accent1">
                    <a:lumMod val="50000"/>
                  </a:schemeClr>
                </a:solidFill>
                <a:latin typeface="+mn-ea"/>
              </a:rPr>
              <a:t>건강보험공단등</a:t>
            </a:r>
            <a:r>
              <a:rPr lang="ko-KR" altLang="en-US" sz="1200" b="1" dirty="0" smtClean="0">
                <a:solidFill>
                  <a:schemeClr val="accent1">
                    <a:lumMod val="50000"/>
                  </a:schemeClr>
                </a:solidFill>
                <a:latin typeface="+mn-ea"/>
              </a:rPr>
              <a:t> 능력주의인사제도도입</a:t>
            </a:r>
            <a:r>
              <a:rPr lang="en-US" altLang="ko-KR" sz="1200" b="1" dirty="0" smtClean="0">
                <a:solidFill>
                  <a:schemeClr val="accent1">
                    <a:lumMod val="50000"/>
                  </a:schemeClr>
                </a:solidFill>
                <a:latin typeface="+mn-ea"/>
              </a:rPr>
              <a:t>, </a:t>
            </a:r>
            <a:r>
              <a:rPr lang="ko-KR" altLang="en-US" sz="1200" b="1" dirty="0" err="1" smtClean="0">
                <a:solidFill>
                  <a:schemeClr val="accent1">
                    <a:lumMod val="50000"/>
                  </a:schemeClr>
                </a:solidFill>
                <a:latin typeface="+mn-ea"/>
              </a:rPr>
              <a:t>노사관계선진화프로젝트</a:t>
            </a:r>
            <a:endParaRPr lang="en-US" altLang="ko-KR" sz="1200" b="1" dirty="0" smtClean="0">
              <a:solidFill>
                <a:schemeClr val="accent1">
                  <a:lumMod val="50000"/>
                </a:schemeClr>
              </a:solidFill>
              <a:latin typeface="+mn-ea"/>
            </a:endParaRPr>
          </a:p>
          <a:p>
            <a:pPr marL="228600" indent="-228600" algn="just" eaLnBrk="1" hangingPunct="1">
              <a:spcAft>
                <a:spcPct val="20000"/>
              </a:spcAft>
              <a:buClr>
                <a:schemeClr val="accent2"/>
              </a:buClr>
              <a:defRPr/>
            </a:pPr>
            <a:r>
              <a:rPr lang="ko-KR" altLang="en-US" sz="1200" b="1" dirty="0" err="1" smtClean="0">
                <a:solidFill>
                  <a:schemeClr val="accent1">
                    <a:lumMod val="50000"/>
                  </a:schemeClr>
                </a:solidFill>
                <a:latin typeface="+mn-ea"/>
              </a:rPr>
              <a:t>포스코</a:t>
            </a:r>
            <a:r>
              <a:rPr lang="en-US" altLang="ko-KR" sz="1200" b="1" dirty="0" smtClean="0">
                <a:solidFill>
                  <a:schemeClr val="accent1">
                    <a:lumMod val="50000"/>
                  </a:schemeClr>
                </a:solidFill>
                <a:latin typeface="+mn-ea"/>
              </a:rPr>
              <a:t>, SK</a:t>
            </a:r>
            <a:r>
              <a:rPr lang="ko-KR" altLang="en-US" sz="1200" b="1" dirty="0" smtClean="0">
                <a:solidFill>
                  <a:schemeClr val="accent1">
                    <a:lumMod val="50000"/>
                  </a:schemeClr>
                </a:solidFill>
                <a:latin typeface="+mn-ea"/>
              </a:rPr>
              <a:t>에너지</a:t>
            </a:r>
            <a:r>
              <a:rPr lang="en-US" altLang="ko-KR" sz="1200" b="1" dirty="0" smtClean="0">
                <a:solidFill>
                  <a:schemeClr val="accent1">
                    <a:lumMod val="50000"/>
                  </a:schemeClr>
                </a:solidFill>
                <a:latin typeface="+mn-ea"/>
              </a:rPr>
              <a:t>, </a:t>
            </a:r>
            <a:r>
              <a:rPr lang="ko-KR" altLang="en-US" sz="1200" b="1" dirty="0" smtClean="0">
                <a:solidFill>
                  <a:schemeClr val="accent1">
                    <a:lumMod val="50000"/>
                  </a:schemeClr>
                </a:solidFill>
                <a:latin typeface="+mn-ea"/>
              </a:rPr>
              <a:t>현대제철</a:t>
            </a:r>
            <a:r>
              <a:rPr lang="en-US" altLang="ko-KR" sz="1200" b="1" dirty="0" smtClean="0">
                <a:solidFill>
                  <a:schemeClr val="accent1">
                    <a:lumMod val="50000"/>
                  </a:schemeClr>
                </a:solidFill>
                <a:latin typeface="+mn-ea"/>
              </a:rPr>
              <a:t>, </a:t>
            </a:r>
            <a:r>
              <a:rPr lang="ko-KR" altLang="en-US" sz="1200" b="1" dirty="0" smtClean="0">
                <a:solidFill>
                  <a:schemeClr val="accent1">
                    <a:lumMod val="50000"/>
                  </a:schemeClr>
                </a:solidFill>
                <a:latin typeface="+mn-ea"/>
              </a:rPr>
              <a:t>오일뱅크</a:t>
            </a:r>
            <a:r>
              <a:rPr lang="en-US" altLang="ko-KR" sz="1200" b="1" dirty="0" smtClean="0">
                <a:solidFill>
                  <a:schemeClr val="accent1">
                    <a:lumMod val="50000"/>
                  </a:schemeClr>
                </a:solidFill>
                <a:latin typeface="+mn-ea"/>
              </a:rPr>
              <a:t>, </a:t>
            </a:r>
            <a:r>
              <a:rPr lang="ko-KR" altLang="en-US" sz="1200" b="1" dirty="0" err="1" smtClean="0">
                <a:solidFill>
                  <a:schemeClr val="accent1">
                    <a:lumMod val="50000"/>
                  </a:schemeClr>
                </a:solidFill>
                <a:latin typeface="+mn-ea"/>
              </a:rPr>
              <a:t>에스오일</a:t>
            </a:r>
            <a:r>
              <a:rPr lang="en-US" altLang="ko-KR" sz="1200" b="1" dirty="0" smtClean="0">
                <a:solidFill>
                  <a:schemeClr val="accent1">
                    <a:lumMod val="50000"/>
                  </a:schemeClr>
                </a:solidFill>
                <a:latin typeface="+mn-ea"/>
              </a:rPr>
              <a:t>,</a:t>
            </a:r>
            <a:r>
              <a:rPr lang="ko-KR" altLang="en-US" sz="1200" b="1" dirty="0" err="1" smtClean="0">
                <a:solidFill>
                  <a:schemeClr val="accent1">
                    <a:lumMod val="50000"/>
                  </a:schemeClr>
                </a:solidFill>
                <a:latin typeface="+mn-ea"/>
              </a:rPr>
              <a:t>삼성토탈</a:t>
            </a:r>
            <a:r>
              <a:rPr lang="en-US" altLang="ko-KR" sz="1200" b="1" dirty="0" smtClean="0">
                <a:solidFill>
                  <a:schemeClr val="accent1">
                    <a:lumMod val="50000"/>
                  </a:schemeClr>
                </a:solidFill>
                <a:latin typeface="+mn-ea"/>
              </a:rPr>
              <a:t>, </a:t>
            </a:r>
            <a:r>
              <a:rPr lang="ko-KR" altLang="en-US" sz="1200" b="1" dirty="0" smtClean="0">
                <a:solidFill>
                  <a:schemeClr val="accent1">
                    <a:lumMod val="50000"/>
                  </a:schemeClr>
                </a:solidFill>
                <a:latin typeface="+mn-ea"/>
              </a:rPr>
              <a:t>서울복합화력</a:t>
            </a:r>
            <a:r>
              <a:rPr lang="en-US" altLang="ko-KR" sz="1200" b="1" dirty="0" smtClean="0">
                <a:solidFill>
                  <a:schemeClr val="accent1">
                    <a:lumMod val="50000"/>
                  </a:schemeClr>
                </a:solidFill>
                <a:latin typeface="+mn-ea"/>
              </a:rPr>
              <a:t>, </a:t>
            </a:r>
            <a:r>
              <a:rPr lang="ko-KR" altLang="en-US" sz="1200" b="1" dirty="0" err="1" smtClean="0">
                <a:solidFill>
                  <a:schemeClr val="accent1">
                    <a:lumMod val="50000"/>
                  </a:schemeClr>
                </a:solidFill>
                <a:latin typeface="+mn-ea"/>
              </a:rPr>
              <a:t>태안화력등</a:t>
            </a:r>
            <a:r>
              <a:rPr lang="ko-KR" altLang="en-US" sz="1200" b="1" dirty="0" smtClean="0">
                <a:solidFill>
                  <a:schemeClr val="accent1">
                    <a:lumMod val="50000"/>
                  </a:schemeClr>
                </a:solidFill>
                <a:latin typeface="+mn-ea"/>
              </a:rPr>
              <a:t> </a:t>
            </a:r>
            <a:endParaRPr lang="en-US" altLang="ko-KR" sz="1200" b="1" dirty="0" smtClean="0">
              <a:solidFill>
                <a:schemeClr val="accent1">
                  <a:lumMod val="50000"/>
                </a:schemeClr>
              </a:solidFill>
              <a:latin typeface="+mn-ea"/>
            </a:endParaRPr>
          </a:p>
          <a:p>
            <a:pPr marL="228600" indent="-228600" algn="just" eaLnBrk="1" hangingPunct="1">
              <a:spcAft>
                <a:spcPct val="20000"/>
              </a:spcAft>
              <a:buClr>
                <a:schemeClr val="accent2"/>
              </a:buClr>
              <a:defRPr/>
            </a:pPr>
            <a:r>
              <a:rPr lang="ko-KR" altLang="en-US" sz="1200" b="1" dirty="0" smtClean="0">
                <a:solidFill>
                  <a:schemeClr val="accent1">
                    <a:lumMod val="50000"/>
                  </a:schemeClr>
                </a:solidFill>
                <a:latin typeface="+mn-ea"/>
              </a:rPr>
              <a:t>현장 </a:t>
            </a:r>
            <a:r>
              <a:rPr lang="ko-KR" altLang="en-US" sz="1200" b="1" dirty="0" err="1" smtClean="0">
                <a:solidFill>
                  <a:schemeClr val="accent1">
                    <a:lumMod val="50000"/>
                  </a:schemeClr>
                </a:solidFill>
                <a:latin typeface="+mn-ea"/>
              </a:rPr>
              <a:t>민노</a:t>
            </a:r>
            <a:r>
              <a:rPr lang="ko-KR" altLang="en-US" sz="1200" b="1" dirty="0" smtClean="0">
                <a:solidFill>
                  <a:schemeClr val="accent1">
                    <a:lumMod val="50000"/>
                  </a:schemeClr>
                </a:solidFill>
                <a:latin typeface="+mn-ea"/>
              </a:rPr>
              <a:t> </a:t>
            </a:r>
            <a:r>
              <a:rPr lang="ko-KR" altLang="en-US" sz="1200" b="1" dirty="0" smtClean="0">
                <a:solidFill>
                  <a:srgbClr val="0000FF"/>
                </a:solidFill>
                <a:latin typeface="+mn-ea"/>
              </a:rPr>
              <a:t>전국플랜트노조 단체교섭 직접 수행</a:t>
            </a:r>
            <a:endParaRPr lang="en-US" altLang="ko-KR" sz="1200" b="1" dirty="0" smtClean="0">
              <a:solidFill>
                <a:srgbClr val="0000FF"/>
              </a:solidFill>
              <a:latin typeface="+mn-ea"/>
            </a:endParaRPr>
          </a:p>
          <a:p>
            <a:pPr marL="228600" indent="-228600" algn="just" eaLnBrk="1" hangingPunct="1">
              <a:spcAft>
                <a:spcPct val="20000"/>
              </a:spcAft>
              <a:buClr>
                <a:schemeClr val="accent2"/>
              </a:buClr>
              <a:defRPr/>
            </a:pPr>
            <a:r>
              <a:rPr lang="en-US" altLang="ko-KR" sz="1200" b="1" dirty="0" smtClean="0">
                <a:solidFill>
                  <a:srgbClr val="0000FF"/>
                </a:solidFill>
                <a:latin typeface="+mn-ea"/>
              </a:rPr>
              <a:t>2017 </a:t>
            </a:r>
            <a:r>
              <a:rPr lang="ko-KR" altLang="en-US" sz="1200" b="1" dirty="0" smtClean="0">
                <a:solidFill>
                  <a:srgbClr val="0000FF"/>
                </a:solidFill>
                <a:latin typeface="+mn-ea"/>
              </a:rPr>
              <a:t>철근콘크리트</a:t>
            </a:r>
            <a:r>
              <a:rPr lang="en-US" altLang="ko-KR" sz="1200" b="1" dirty="0" smtClean="0">
                <a:solidFill>
                  <a:srgbClr val="0000FF"/>
                </a:solidFill>
                <a:latin typeface="+mn-ea"/>
              </a:rPr>
              <a:t>(</a:t>
            </a:r>
            <a:r>
              <a:rPr lang="ko-KR" altLang="en-US" sz="1200" b="1" dirty="0" smtClean="0">
                <a:solidFill>
                  <a:srgbClr val="0000FF"/>
                </a:solidFill>
                <a:latin typeface="+mn-ea"/>
              </a:rPr>
              <a:t>골조공사</a:t>
            </a:r>
            <a:r>
              <a:rPr lang="en-US" altLang="ko-KR" sz="1200" b="1" dirty="0" smtClean="0">
                <a:solidFill>
                  <a:srgbClr val="0000FF"/>
                </a:solidFill>
                <a:latin typeface="+mn-ea"/>
              </a:rPr>
              <a:t>)</a:t>
            </a:r>
            <a:r>
              <a:rPr lang="ko-KR" altLang="en-US" sz="1200" b="1" dirty="0" smtClean="0">
                <a:solidFill>
                  <a:srgbClr val="0000FF"/>
                </a:solidFill>
                <a:latin typeface="+mn-ea"/>
              </a:rPr>
              <a:t>전문건설 </a:t>
            </a:r>
            <a:r>
              <a:rPr lang="en-US" altLang="ko-KR" sz="1200" b="1" dirty="0" smtClean="0">
                <a:solidFill>
                  <a:srgbClr val="0000FF"/>
                </a:solidFill>
                <a:latin typeface="+mn-ea"/>
              </a:rPr>
              <a:t>168</a:t>
            </a:r>
            <a:r>
              <a:rPr lang="ko-KR" altLang="en-US" sz="1200" b="1" dirty="0" smtClean="0">
                <a:solidFill>
                  <a:srgbClr val="0000FF"/>
                </a:solidFill>
                <a:latin typeface="+mn-ea"/>
              </a:rPr>
              <a:t>개 회사 대리인으로 전국건설노조와 직접교섭</a:t>
            </a:r>
            <a:endParaRPr lang="en-US" altLang="ko-KR" sz="1200" b="1" dirty="0" smtClean="0">
              <a:solidFill>
                <a:schemeClr val="accent1">
                  <a:lumMod val="50000"/>
                </a:schemeClr>
              </a:solidFill>
              <a:latin typeface="+mn-ea"/>
            </a:endParaRPr>
          </a:p>
          <a:p>
            <a:pPr marL="228600" indent="-228600" algn="just" eaLnBrk="1" hangingPunct="1">
              <a:spcAft>
                <a:spcPct val="20000"/>
              </a:spcAft>
              <a:buClr>
                <a:schemeClr val="accent2"/>
              </a:buClr>
              <a:defRPr/>
            </a:pPr>
            <a:r>
              <a:rPr lang="ko-KR" altLang="en-US" sz="1200" b="1" dirty="0" err="1" smtClean="0">
                <a:solidFill>
                  <a:schemeClr val="accent1">
                    <a:lumMod val="50000"/>
                  </a:schemeClr>
                </a:solidFill>
                <a:latin typeface="+mn-ea"/>
              </a:rPr>
              <a:t>삼성전자등</a:t>
            </a:r>
            <a:r>
              <a:rPr lang="ko-KR" altLang="en-US" sz="1200" b="1" dirty="0" smtClean="0">
                <a:solidFill>
                  <a:schemeClr val="accent1">
                    <a:lumMod val="50000"/>
                  </a:schemeClr>
                </a:solidFill>
                <a:latin typeface="+mn-ea"/>
              </a:rPr>
              <a:t> </a:t>
            </a:r>
            <a:r>
              <a:rPr lang="en-US" altLang="ko-KR" sz="1200" b="1" dirty="0" smtClean="0">
                <a:solidFill>
                  <a:schemeClr val="accent1">
                    <a:lumMod val="50000"/>
                  </a:schemeClr>
                </a:solidFill>
                <a:latin typeface="+mn-ea"/>
              </a:rPr>
              <a:t>4</a:t>
            </a:r>
            <a:r>
              <a:rPr lang="ko-KR" altLang="en-US" sz="1200" b="1" dirty="0" smtClean="0">
                <a:solidFill>
                  <a:schemeClr val="accent1">
                    <a:lumMod val="50000"/>
                  </a:schemeClr>
                </a:solidFill>
                <a:latin typeface="+mn-ea"/>
              </a:rPr>
              <a:t>개사 산재 고용보험료 </a:t>
            </a:r>
            <a:r>
              <a:rPr lang="en-US" altLang="ko-KR" sz="1200" b="1" dirty="0" smtClean="0">
                <a:solidFill>
                  <a:schemeClr val="accent1">
                    <a:lumMod val="50000"/>
                  </a:schemeClr>
                </a:solidFill>
                <a:latin typeface="+mn-ea"/>
              </a:rPr>
              <a:t> </a:t>
            </a:r>
            <a:r>
              <a:rPr lang="ko-KR" altLang="en-US" sz="1200" b="1" dirty="0" smtClean="0">
                <a:solidFill>
                  <a:schemeClr val="accent1">
                    <a:lumMod val="50000"/>
                  </a:schemeClr>
                </a:solidFill>
                <a:latin typeface="+mn-ea"/>
              </a:rPr>
              <a:t>반환</a:t>
            </a:r>
            <a:r>
              <a:rPr lang="en-US" altLang="ko-KR" sz="1200" b="1" dirty="0" smtClean="0">
                <a:solidFill>
                  <a:schemeClr val="accent1">
                    <a:lumMod val="50000"/>
                  </a:schemeClr>
                </a:solidFill>
                <a:latin typeface="+mn-ea"/>
              </a:rPr>
              <a:t>(110</a:t>
            </a:r>
            <a:r>
              <a:rPr lang="ko-KR" altLang="en-US" sz="1200" b="1" dirty="0" err="1" smtClean="0">
                <a:solidFill>
                  <a:schemeClr val="accent1">
                    <a:lumMod val="50000"/>
                  </a:schemeClr>
                </a:solidFill>
                <a:latin typeface="+mn-ea"/>
              </a:rPr>
              <a:t>억원</a:t>
            </a:r>
            <a:r>
              <a:rPr lang="en-US" altLang="ko-KR" sz="1200" b="1" dirty="0" smtClean="0">
                <a:solidFill>
                  <a:schemeClr val="accent1">
                    <a:lumMod val="50000"/>
                  </a:schemeClr>
                </a:solidFill>
                <a:latin typeface="+mn-ea"/>
              </a:rPr>
              <a:t>), </a:t>
            </a:r>
            <a:r>
              <a:rPr lang="ko-KR" altLang="en-US" sz="1200" b="1" dirty="0" err="1" smtClean="0">
                <a:solidFill>
                  <a:schemeClr val="accent1">
                    <a:lumMod val="50000"/>
                  </a:schemeClr>
                </a:solidFill>
                <a:latin typeface="+mn-ea"/>
              </a:rPr>
              <a:t>포스코</a:t>
            </a:r>
            <a:r>
              <a:rPr lang="ko-KR" altLang="en-US" sz="1200" b="1" dirty="0" smtClean="0">
                <a:solidFill>
                  <a:schemeClr val="accent1">
                    <a:lumMod val="50000"/>
                  </a:schemeClr>
                </a:solidFill>
                <a:latin typeface="+mn-ea"/>
              </a:rPr>
              <a:t> 산재고용보험료반환</a:t>
            </a:r>
            <a:r>
              <a:rPr lang="en-US" altLang="ko-KR" sz="1200" b="1" dirty="0" smtClean="0">
                <a:solidFill>
                  <a:schemeClr val="accent1">
                    <a:lumMod val="50000"/>
                  </a:schemeClr>
                </a:solidFill>
                <a:latin typeface="+mn-ea"/>
              </a:rPr>
              <a:t>(78</a:t>
            </a:r>
            <a:r>
              <a:rPr lang="ko-KR" altLang="en-US" sz="1200" b="1" dirty="0" smtClean="0">
                <a:solidFill>
                  <a:schemeClr val="accent1">
                    <a:lumMod val="50000"/>
                  </a:schemeClr>
                </a:solidFill>
                <a:latin typeface="+mn-ea"/>
              </a:rPr>
              <a:t>억</a:t>
            </a:r>
            <a:r>
              <a:rPr lang="en-US" altLang="ko-KR" sz="1200" b="1" dirty="0" smtClean="0">
                <a:solidFill>
                  <a:schemeClr val="accent1">
                    <a:lumMod val="50000"/>
                  </a:schemeClr>
                </a:solidFill>
                <a:latin typeface="+mn-ea"/>
              </a:rPr>
              <a:t>)</a:t>
            </a:r>
          </a:p>
          <a:p>
            <a:pPr marL="228600" indent="-228600" algn="just">
              <a:spcAft>
                <a:spcPct val="20000"/>
              </a:spcAft>
              <a:buClr>
                <a:schemeClr val="accent2"/>
              </a:buClr>
              <a:buFont typeface="Wingdings" pitchFamily="2" charset="2"/>
              <a:buChar char="v"/>
              <a:defRPr/>
            </a:pPr>
            <a:r>
              <a:rPr lang="ko-KR" altLang="en-US" sz="1200" b="1" dirty="0" smtClean="0">
                <a:solidFill>
                  <a:srgbClr val="002060"/>
                </a:solidFill>
                <a:latin typeface="HY헤드라인M" pitchFamily="18" charset="-127"/>
                <a:ea typeface="HY헤드라인M" pitchFamily="18" charset="-127"/>
              </a:rPr>
              <a:t>저 서</a:t>
            </a:r>
            <a:endParaRPr lang="en-US" altLang="ko-KR" sz="1200" b="1" dirty="0" smtClean="0">
              <a:solidFill>
                <a:srgbClr val="002060"/>
              </a:solidFill>
              <a:latin typeface="HY헤드라인M" pitchFamily="18" charset="-127"/>
              <a:ea typeface="HY헤드라인M" pitchFamily="18" charset="-127"/>
            </a:endParaRPr>
          </a:p>
          <a:p>
            <a:pPr marL="228600" indent="-228600" algn="just" eaLnBrk="1" hangingPunct="1">
              <a:spcAft>
                <a:spcPct val="20000"/>
              </a:spcAft>
              <a:buClr>
                <a:schemeClr val="accent2"/>
              </a:buClr>
              <a:defRPr/>
            </a:pPr>
            <a:r>
              <a:rPr lang="ko-KR" altLang="en-US" sz="1200" b="1" dirty="0" smtClean="0">
                <a:solidFill>
                  <a:srgbClr val="002060"/>
                </a:solidFill>
                <a:latin typeface="+mn-ea"/>
              </a:rPr>
              <a:t>성공하는 기업의 현장노무관리</a:t>
            </a:r>
            <a:r>
              <a:rPr lang="en-US" altLang="ko-KR" sz="1200" b="1" dirty="0" smtClean="0">
                <a:solidFill>
                  <a:srgbClr val="002060"/>
                </a:solidFill>
                <a:latin typeface="+mn-ea"/>
              </a:rPr>
              <a:t>(</a:t>
            </a:r>
            <a:r>
              <a:rPr lang="ko-KR" altLang="en-US" sz="1200" b="1" dirty="0" smtClean="0">
                <a:solidFill>
                  <a:srgbClr val="002060"/>
                </a:solidFill>
                <a:latin typeface="+mn-ea"/>
              </a:rPr>
              <a:t>개정</a:t>
            </a:r>
            <a:r>
              <a:rPr lang="en-US" altLang="ko-KR" sz="1200" b="1" dirty="0" smtClean="0">
                <a:solidFill>
                  <a:srgbClr val="002060"/>
                </a:solidFill>
                <a:latin typeface="+mn-ea"/>
              </a:rPr>
              <a:t>4</a:t>
            </a:r>
            <a:r>
              <a:rPr lang="ko-KR" altLang="en-US" sz="1200" b="1" dirty="0" smtClean="0">
                <a:solidFill>
                  <a:srgbClr val="002060"/>
                </a:solidFill>
                <a:latin typeface="+mn-ea"/>
              </a:rPr>
              <a:t>판</a:t>
            </a:r>
            <a:r>
              <a:rPr lang="en-US" altLang="ko-KR" sz="1200" b="1" dirty="0" smtClean="0">
                <a:solidFill>
                  <a:srgbClr val="002060"/>
                </a:solidFill>
                <a:latin typeface="+mn-ea"/>
              </a:rPr>
              <a:t>) 2011 </a:t>
            </a:r>
            <a:r>
              <a:rPr lang="ko-KR" altLang="en-US" sz="1200" b="1" dirty="0" err="1" smtClean="0">
                <a:solidFill>
                  <a:srgbClr val="002060"/>
                </a:solidFill>
                <a:latin typeface="+mn-ea"/>
              </a:rPr>
              <a:t>재해보상및재해관리실무</a:t>
            </a:r>
            <a:r>
              <a:rPr lang="en-US" altLang="ko-KR" sz="1200" b="1" dirty="0" smtClean="0">
                <a:solidFill>
                  <a:srgbClr val="002060"/>
                </a:solidFill>
                <a:latin typeface="+mn-ea"/>
              </a:rPr>
              <a:t>(</a:t>
            </a:r>
            <a:r>
              <a:rPr lang="ko-KR" altLang="en-US" sz="1200" b="1" dirty="0" smtClean="0">
                <a:solidFill>
                  <a:srgbClr val="002060"/>
                </a:solidFill>
                <a:latin typeface="+mn-ea"/>
              </a:rPr>
              <a:t>개정</a:t>
            </a:r>
            <a:r>
              <a:rPr lang="en-US" altLang="ko-KR" sz="1200" b="1" dirty="0" smtClean="0">
                <a:solidFill>
                  <a:srgbClr val="002060"/>
                </a:solidFill>
                <a:latin typeface="+mn-ea"/>
              </a:rPr>
              <a:t>3</a:t>
            </a:r>
            <a:r>
              <a:rPr lang="ko-KR" altLang="en-US" sz="1200" b="1" dirty="0" smtClean="0">
                <a:solidFill>
                  <a:srgbClr val="002060"/>
                </a:solidFill>
                <a:latin typeface="+mn-ea"/>
              </a:rPr>
              <a:t>판</a:t>
            </a:r>
            <a:r>
              <a:rPr lang="en-US" altLang="ko-KR" sz="1200" b="1" dirty="0" smtClean="0">
                <a:solidFill>
                  <a:srgbClr val="002060"/>
                </a:solidFill>
                <a:latin typeface="+mn-ea"/>
              </a:rPr>
              <a:t>) 2012</a:t>
            </a:r>
          </a:p>
          <a:p>
            <a:pPr marL="228600" indent="-228600" algn="just" eaLnBrk="1" hangingPunct="1">
              <a:spcAft>
                <a:spcPct val="20000"/>
              </a:spcAft>
              <a:buClr>
                <a:schemeClr val="accent2"/>
              </a:buClr>
              <a:defRPr/>
            </a:pPr>
            <a:r>
              <a:rPr lang="ko-KR" altLang="en-US" sz="1200" b="1" dirty="0" smtClean="0">
                <a:solidFill>
                  <a:srgbClr val="002060"/>
                </a:solidFill>
                <a:latin typeface="+mn-ea"/>
              </a:rPr>
              <a:t>건설 인사관리이론과 실제</a:t>
            </a:r>
            <a:r>
              <a:rPr lang="en-US" altLang="ko-KR" sz="1200" b="1" dirty="0" smtClean="0">
                <a:solidFill>
                  <a:srgbClr val="002060"/>
                </a:solidFill>
                <a:latin typeface="+mn-ea"/>
              </a:rPr>
              <a:t>, </a:t>
            </a:r>
            <a:r>
              <a:rPr lang="ko-KR" altLang="en-US" sz="1200" b="1" dirty="0" smtClean="0">
                <a:solidFill>
                  <a:srgbClr val="002060"/>
                </a:solidFill>
                <a:latin typeface="+mn-ea"/>
              </a:rPr>
              <a:t>공저</a:t>
            </a:r>
            <a:r>
              <a:rPr lang="en-US" altLang="ko-KR" sz="1200" b="1" dirty="0" smtClean="0">
                <a:solidFill>
                  <a:srgbClr val="002060"/>
                </a:solidFill>
                <a:latin typeface="+mn-ea"/>
              </a:rPr>
              <a:t>, </a:t>
            </a:r>
            <a:r>
              <a:rPr lang="ko-KR" altLang="en-US" sz="1200" b="1" dirty="0" smtClean="0">
                <a:solidFill>
                  <a:srgbClr val="002060"/>
                </a:solidFill>
                <a:latin typeface="+mn-ea"/>
              </a:rPr>
              <a:t>건설경제</a:t>
            </a:r>
            <a:r>
              <a:rPr lang="en-US" altLang="ko-KR" sz="1200" b="1" dirty="0" smtClean="0">
                <a:solidFill>
                  <a:srgbClr val="002060"/>
                </a:solidFill>
                <a:latin typeface="+mn-ea"/>
              </a:rPr>
              <a:t>, 2009  </a:t>
            </a:r>
            <a:r>
              <a:rPr lang="ko-KR" altLang="en-US" sz="1200" b="1" dirty="0" err="1" smtClean="0">
                <a:solidFill>
                  <a:srgbClr val="002060"/>
                </a:solidFill>
                <a:latin typeface="+mn-ea"/>
              </a:rPr>
              <a:t>프레너미파트너스</a:t>
            </a:r>
            <a:r>
              <a:rPr lang="en-US" altLang="ko-KR" sz="1200" b="1" dirty="0" smtClean="0">
                <a:solidFill>
                  <a:srgbClr val="002060"/>
                </a:solidFill>
                <a:latin typeface="+mn-ea"/>
              </a:rPr>
              <a:t>, 2011</a:t>
            </a:r>
          </a:p>
          <a:p>
            <a:pPr marL="228600" indent="-228600" algn="just" eaLnBrk="1" hangingPunct="1">
              <a:spcAft>
                <a:spcPct val="20000"/>
              </a:spcAft>
              <a:buClr>
                <a:schemeClr val="accent2"/>
              </a:buClr>
              <a:defRPr/>
            </a:pPr>
            <a:r>
              <a:rPr lang="ko-KR" altLang="en-US" sz="1200" b="1" dirty="0" smtClean="0">
                <a:solidFill>
                  <a:srgbClr val="002060"/>
                </a:solidFill>
                <a:latin typeface="+mn-ea"/>
              </a:rPr>
              <a:t>선진쟁의질서 합리적 </a:t>
            </a:r>
            <a:r>
              <a:rPr lang="ko-KR" altLang="en-US" sz="1200" b="1" dirty="0" err="1" smtClean="0">
                <a:solidFill>
                  <a:srgbClr val="002060"/>
                </a:solidFill>
                <a:latin typeface="+mn-ea"/>
              </a:rPr>
              <a:t>구축에관한</a:t>
            </a:r>
            <a:r>
              <a:rPr lang="ko-KR" altLang="en-US" sz="1200" b="1" dirty="0" smtClean="0">
                <a:solidFill>
                  <a:srgbClr val="002060"/>
                </a:solidFill>
                <a:latin typeface="+mn-ea"/>
              </a:rPr>
              <a:t> 연구</a:t>
            </a:r>
            <a:r>
              <a:rPr lang="en-US" altLang="ko-KR" sz="1200" b="1" dirty="0" smtClean="0">
                <a:solidFill>
                  <a:srgbClr val="002060"/>
                </a:solidFill>
                <a:latin typeface="+mn-ea"/>
              </a:rPr>
              <a:t>, </a:t>
            </a:r>
            <a:r>
              <a:rPr lang="ko-KR" altLang="en-US" sz="1200" b="1" dirty="0" smtClean="0">
                <a:solidFill>
                  <a:srgbClr val="002060"/>
                </a:solidFill>
                <a:latin typeface="+mn-ea"/>
              </a:rPr>
              <a:t>노동부</a:t>
            </a:r>
            <a:r>
              <a:rPr lang="en-US" altLang="ko-KR" sz="1200" b="1" dirty="0" smtClean="0">
                <a:solidFill>
                  <a:srgbClr val="002060"/>
                </a:solidFill>
                <a:latin typeface="+mn-ea"/>
              </a:rPr>
              <a:t>, 2009 ,</a:t>
            </a:r>
          </a:p>
          <a:p>
            <a:pPr marL="228600" indent="-228600" algn="just" eaLnBrk="1" hangingPunct="1">
              <a:spcAft>
                <a:spcPct val="20000"/>
              </a:spcAft>
              <a:buClr>
                <a:schemeClr val="accent2"/>
              </a:buClr>
              <a:defRPr/>
            </a:pPr>
            <a:r>
              <a:rPr lang="ko-KR" altLang="en-US" sz="1200" b="1" dirty="0" smtClean="0">
                <a:solidFill>
                  <a:srgbClr val="002060"/>
                </a:solidFill>
                <a:latin typeface="+mn-ea"/>
              </a:rPr>
              <a:t>일자리중심국정운영전략</a:t>
            </a:r>
            <a:r>
              <a:rPr lang="en-US" altLang="ko-KR" sz="1200" b="1" dirty="0" smtClean="0">
                <a:solidFill>
                  <a:srgbClr val="002060"/>
                </a:solidFill>
                <a:latin typeface="+mn-ea"/>
              </a:rPr>
              <a:t>,</a:t>
            </a:r>
            <a:r>
              <a:rPr lang="ko-KR" altLang="en-US" sz="1200" b="1" dirty="0" err="1" smtClean="0">
                <a:solidFill>
                  <a:srgbClr val="002060"/>
                </a:solidFill>
                <a:latin typeface="+mn-ea"/>
              </a:rPr>
              <a:t>대통령실</a:t>
            </a:r>
            <a:r>
              <a:rPr lang="en-US" altLang="ko-KR" sz="1200" b="1" dirty="0" smtClean="0">
                <a:solidFill>
                  <a:srgbClr val="002060"/>
                </a:solidFill>
                <a:latin typeface="+mn-ea"/>
              </a:rPr>
              <a:t>, 2010</a:t>
            </a:r>
          </a:p>
        </p:txBody>
      </p:sp>
    </p:spTree>
    <p:extLst>
      <p:ext uri="{BB962C8B-B14F-4D97-AF65-F5344CB8AC3E}">
        <p14:creationId xmlns:p14="http://schemas.microsoft.com/office/powerpoint/2010/main" xmlns="" val="950574991"/>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914400" y="142852"/>
            <a:ext cx="8229600" cy="439718"/>
          </a:xfrm>
        </p:spPr>
        <p:txBody>
          <a:bodyPr/>
          <a:lstStyle/>
          <a:p>
            <a:r>
              <a:rPr lang="ko-KR" altLang="en-US" b="1" spc="-113" dirty="0" smtClean="0">
                <a:ln>
                  <a:solidFill>
                    <a:schemeClr val="tx1">
                      <a:lumMod val="65000"/>
                      <a:lumOff val="35000"/>
                      <a:alpha val="5000"/>
                    </a:schemeClr>
                  </a:solidFill>
                </a:ln>
                <a:solidFill>
                  <a:schemeClr val="tx1">
                    <a:lumMod val="75000"/>
                    <a:lumOff val="25000"/>
                  </a:schemeClr>
                </a:solidFill>
                <a:latin typeface="+mn-ea"/>
              </a:rPr>
              <a:t>근로시간 단축 대응방안 </a:t>
            </a:r>
            <a:r>
              <a:rPr lang="en-US" altLang="ko-KR" b="1" spc="-113" dirty="0" smtClean="0">
                <a:ln>
                  <a:solidFill>
                    <a:schemeClr val="tx1">
                      <a:lumMod val="65000"/>
                      <a:lumOff val="35000"/>
                      <a:alpha val="5000"/>
                    </a:schemeClr>
                  </a:solidFill>
                </a:ln>
                <a:solidFill>
                  <a:schemeClr val="tx1">
                    <a:lumMod val="75000"/>
                    <a:lumOff val="25000"/>
                  </a:schemeClr>
                </a:solidFill>
                <a:latin typeface="+mn-ea"/>
              </a:rPr>
              <a:t>– (2) 2</a:t>
            </a:r>
            <a:r>
              <a:rPr lang="ko-KR" altLang="en-US" b="1" spc="-113" dirty="0" smtClean="0">
                <a:ln>
                  <a:solidFill>
                    <a:schemeClr val="tx1">
                      <a:lumMod val="65000"/>
                      <a:lumOff val="35000"/>
                      <a:alpha val="5000"/>
                    </a:schemeClr>
                  </a:solidFill>
                </a:ln>
                <a:solidFill>
                  <a:schemeClr val="tx1">
                    <a:lumMod val="75000"/>
                    <a:lumOff val="25000"/>
                  </a:schemeClr>
                </a:solidFill>
                <a:latin typeface="+mn-ea"/>
              </a:rPr>
              <a:t>주 단위 탄력적 근로시간제</a:t>
            </a:r>
            <a:r>
              <a:rPr lang="en-US" altLang="ko-KR" b="1" spc="-113" dirty="0" smtClean="0">
                <a:ln>
                  <a:solidFill>
                    <a:schemeClr val="tx1">
                      <a:lumMod val="65000"/>
                      <a:lumOff val="35000"/>
                      <a:alpha val="5000"/>
                    </a:schemeClr>
                  </a:solidFill>
                </a:ln>
                <a:solidFill>
                  <a:schemeClr val="tx1">
                    <a:lumMod val="75000"/>
                    <a:lumOff val="25000"/>
                  </a:schemeClr>
                </a:solidFill>
                <a:latin typeface="+mn-ea"/>
              </a:rPr>
              <a:t/>
            </a:r>
            <a:br>
              <a:rPr lang="en-US" altLang="ko-KR" b="1" spc="-113" dirty="0" smtClean="0">
                <a:ln>
                  <a:solidFill>
                    <a:schemeClr val="tx1">
                      <a:lumMod val="65000"/>
                      <a:lumOff val="35000"/>
                      <a:alpha val="5000"/>
                    </a:schemeClr>
                  </a:solidFill>
                </a:ln>
                <a:solidFill>
                  <a:schemeClr val="tx1">
                    <a:lumMod val="75000"/>
                    <a:lumOff val="25000"/>
                  </a:schemeClr>
                </a:solidFill>
                <a:latin typeface="+mn-ea"/>
              </a:rPr>
            </a:br>
            <a:endParaRPr lang="ko-KR" altLang="en-US" b="1" dirty="0"/>
          </a:p>
        </p:txBody>
      </p:sp>
      <p:sp>
        <p:nvSpPr>
          <p:cNvPr id="3" name="슬라이드 번호 개체 틀 2"/>
          <p:cNvSpPr>
            <a:spLocks noGrp="1"/>
          </p:cNvSpPr>
          <p:nvPr>
            <p:ph type="sldNum" sz="quarter" idx="12"/>
          </p:nvPr>
        </p:nvSpPr>
        <p:spPr/>
        <p:txBody>
          <a:bodyPr/>
          <a:lstStyle/>
          <a:p>
            <a:pPr>
              <a:defRPr/>
            </a:pPr>
            <a:fld id="{39526B7C-040F-4A05-99EB-35E8A92AC363}" type="slidenum">
              <a:rPr lang="en-US" altLang="ko-KR" smtClean="0"/>
              <a:pPr>
                <a:defRPr/>
              </a:pPr>
              <a:t>20</a:t>
            </a:fld>
            <a:endParaRPr lang="en-US" altLang="ko-KR"/>
          </a:p>
        </p:txBody>
      </p:sp>
      <p:sp>
        <p:nvSpPr>
          <p:cNvPr id="8" name="모서리가 둥근 직사각형 7"/>
          <p:cNvSpPr/>
          <p:nvPr/>
        </p:nvSpPr>
        <p:spPr>
          <a:xfrm>
            <a:off x="142876" y="142852"/>
            <a:ext cx="785786"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4-2</a:t>
            </a:r>
            <a:endParaRPr lang="ko-KR" altLang="en-US" b="1" dirty="0">
              <a:latin typeface="+mn-ea"/>
            </a:endParaRPr>
          </a:p>
        </p:txBody>
      </p:sp>
      <p:sp>
        <p:nvSpPr>
          <p:cNvPr id="9" name="직사각형 8"/>
          <p:cNvSpPr/>
          <p:nvPr/>
        </p:nvSpPr>
        <p:spPr>
          <a:xfrm>
            <a:off x="500034" y="3774048"/>
            <a:ext cx="5072098" cy="369332"/>
          </a:xfrm>
          <a:prstGeom prst="rect">
            <a:avLst/>
          </a:prstGeom>
          <a:solidFill>
            <a:schemeClr val="accent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ko-KR" altLang="en-US" b="1" dirty="0" smtClean="0">
                <a:solidFill>
                  <a:schemeClr val="bg1"/>
                </a:solidFill>
              </a:rPr>
              <a:t>격주휴무 </a:t>
            </a:r>
            <a:r>
              <a:rPr lang="en-US" altLang="ko-KR" b="1" dirty="0" smtClean="0">
                <a:solidFill>
                  <a:schemeClr val="bg1"/>
                </a:solidFill>
              </a:rPr>
              <a:t>2</a:t>
            </a:r>
            <a:r>
              <a:rPr lang="ko-KR" altLang="en-US" b="1" dirty="0" err="1" smtClean="0">
                <a:solidFill>
                  <a:schemeClr val="bg1"/>
                </a:solidFill>
              </a:rPr>
              <a:t>주단위</a:t>
            </a:r>
            <a:r>
              <a:rPr lang="ko-KR" altLang="en-US" b="1" dirty="0" smtClean="0">
                <a:solidFill>
                  <a:schemeClr val="bg1"/>
                </a:solidFill>
              </a:rPr>
              <a:t> 탄력적 근로시간제 </a:t>
            </a:r>
            <a:r>
              <a:rPr lang="ko-KR" altLang="en-US" b="1" dirty="0" err="1" smtClean="0">
                <a:solidFill>
                  <a:schemeClr val="bg1"/>
                </a:solidFill>
              </a:rPr>
              <a:t>적용시</a:t>
            </a:r>
            <a:r>
              <a:rPr lang="ko-KR" altLang="en-US" b="1" dirty="0" smtClean="0">
                <a:solidFill>
                  <a:schemeClr val="bg1"/>
                </a:solidFill>
              </a:rPr>
              <a:t> </a:t>
            </a:r>
            <a:endParaRPr lang="ko-KR" altLang="en-US" dirty="0">
              <a:solidFill>
                <a:schemeClr val="bg1"/>
              </a:solidFill>
            </a:endParaRPr>
          </a:p>
        </p:txBody>
      </p:sp>
      <p:sp>
        <p:nvSpPr>
          <p:cNvPr id="10" name="직사각형 9"/>
          <p:cNvSpPr/>
          <p:nvPr/>
        </p:nvSpPr>
        <p:spPr>
          <a:xfrm>
            <a:off x="428596" y="785794"/>
            <a:ext cx="8001056" cy="1569660"/>
          </a:xfrm>
          <a:prstGeom prst="rect">
            <a:avLst/>
          </a:prstGeom>
        </p:spPr>
        <p:txBody>
          <a:bodyPr wrap="square">
            <a:spAutoFit/>
          </a:bodyPr>
          <a:lstStyle/>
          <a:p>
            <a:pPr>
              <a:buFont typeface="Wingdings" pitchFamily="2" charset="2"/>
              <a:buChar char="ü"/>
            </a:pPr>
            <a:r>
              <a:rPr lang="ko-KR" altLang="en-US" sz="1600" b="1" dirty="0" smtClean="0"/>
              <a:t>근로기준법 제</a:t>
            </a:r>
            <a:r>
              <a:rPr lang="en-US" altLang="ko-KR" sz="1600" b="1" dirty="0" smtClean="0"/>
              <a:t>51</a:t>
            </a:r>
            <a:r>
              <a:rPr lang="ko-KR" altLang="en-US" sz="1600" b="1" dirty="0" smtClean="0"/>
              <a:t>조</a:t>
            </a:r>
            <a:r>
              <a:rPr lang="en-US" altLang="ko-KR" sz="1600" b="1" dirty="0" smtClean="0"/>
              <a:t>(</a:t>
            </a:r>
            <a:r>
              <a:rPr lang="ko-KR" altLang="en-US" sz="1600" b="1" dirty="0" smtClean="0"/>
              <a:t>탄력적 근로시간제</a:t>
            </a:r>
            <a:r>
              <a:rPr lang="en-US" altLang="ko-KR" sz="1600" b="1" dirty="0" smtClean="0"/>
              <a:t>) </a:t>
            </a:r>
            <a:r>
              <a:rPr lang="ko-KR" altLang="en-US" sz="1600" dirty="0" smtClean="0"/>
              <a:t>① 사용자는 </a:t>
            </a:r>
            <a:r>
              <a:rPr lang="ko-KR" altLang="en-US" sz="1600" b="1" dirty="0" smtClean="0">
                <a:solidFill>
                  <a:srgbClr val="FF0000"/>
                </a:solidFill>
              </a:rPr>
              <a:t>취업규칙</a:t>
            </a:r>
            <a:r>
              <a:rPr lang="en-US" altLang="ko-KR" sz="1600" dirty="0" smtClean="0"/>
              <a:t>(</a:t>
            </a:r>
            <a:r>
              <a:rPr lang="ko-KR" altLang="en-US" sz="1600" dirty="0" smtClean="0"/>
              <a:t>취업규칙에 준하는 것을 포함한다</a:t>
            </a:r>
            <a:r>
              <a:rPr lang="en-US" altLang="ko-KR" sz="1600" dirty="0" smtClean="0"/>
              <a:t>)</a:t>
            </a:r>
            <a:r>
              <a:rPr lang="ko-KR" altLang="en-US" sz="1600" dirty="0" smtClean="0"/>
              <a:t>에서 정하는 바에 따라 </a:t>
            </a:r>
            <a:r>
              <a:rPr lang="en-US" altLang="ko-KR" sz="1600" dirty="0" smtClean="0"/>
              <a:t>2</a:t>
            </a:r>
            <a:r>
              <a:rPr lang="ko-KR" altLang="en-US" sz="1600" dirty="0" smtClean="0"/>
              <a:t>주 이내의 일정한 단위기간을 평균하여 </a:t>
            </a:r>
            <a:r>
              <a:rPr lang="en-US" altLang="ko-KR" sz="1600" dirty="0" smtClean="0"/>
              <a:t>1</a:t>
            </a:r>
            <a:r>
              <a:rPr lang="ko-KR" altLang="en-US" sz="1600" dirty="0" smtClean="0"/>
              <a:t>주 간의 근로시간이 제</a:t>
            </a:r>
            <a:r>
              <a:rPr lang="en-US" altLang="ko-KR" sz="1600" dirty="0" smtClean="0"/>
              <a:t>50</a:t>
            </a:r>
            <a:r>
              <a:rPr lang="ko-KR" altLang="en-US" sz="1600" dirty="0" smtClean="0"/>
              <a:t>조제</a:t>
            </a:r>
            <a:r>
              <a:rPr lang="en-US" altLang="ko-KR" sz="1600" dirty="0" smtClean="0"/>
              <a:t>1</a:t>
            </a:r>
            <a:r>
              <a:rPr lang="ko-KR" altLang="en-US" sz="1600" dirty="0" smtClean="0"/>
              <a:t>항의 근로시간을 초과하지 아니하는 범위에서 특정한 주에 제</a:t>
            </a:r>
            <a:r>
              <a:rPr lang="en-US" altLang="ko-KR" sz="1600" dirty="0" smtClean="0"/>
              <a:t>50</a:t>
            </a:r>
            <a:r>
              <a:rPr lang="ko-KR" altLang="en-US" sz="1600" dirty="0" smtClean="0"/>
              <a:t>조제</a:t>
            </a:r>
            <a:r>
              <a:rPr lang="en-US" altLang="ko-KR" sz="1600" dirty="0" smtClean="0"/>
              <a:t>1</a:t>
            </a:r>
            <a:r>
              <a:rPr lang="ko-KR" altLang="en-US" sz="1600" dirty="0" smtClean="0"/>
              <a:t>항의 근로시간을</a:t>
            </a:r>
            <a:r>
              <a:rPr lang="en-US" altLang="ko-KR" sz="1600" dirty="0" smtClean="0"/>
              <a:t>, </a:t>
            </a:r>
            <a:r>
              <a:rPr lang="ko-KR" altLang="en-US" sz="1600" dirty="0" smtClean="0"/>
              <a:t>특정한 날에 제</a:t>
            </a:r>
            <a:r>
              <a:rPr lang="en-US" altLang="ko-KR" sz="1600" dirty="0" smtClean="0"/>
              <a:t>50</a:t>
            </a:r>
            <a:r>
              <a:rPr lang="ko-KR" altLang="en-US" sz="1600" dirty="0" smtClean="0"/>
              <a:t>조제</a:t>
            </a:r>
            <a:r>
              <a:rPr lang="en-US" altLang="ko-KR" sz="1600" dirty="0" smtClean="0"/>
              <a:t>2</a:t>
            </a:r>
            <a:r>
              <a:rPr lang="ko-KR" altLang="en-US" sz="1600" dirty="0" smtClean="0"/>
              <a:t>항의 근로시간을 초과하여 근로하게 할 수 있다</a:t>
            </a:r>
            <a:r>
              <a:rPr lang="en-US" altLang="ko-KR" sz="1600" dirty="0" smtClean="0"/>
              <a:t>. </a:t>
            </a:r>
            <a:r>
              <a:rPr lang="ko-KR" altLang="en-US" sz="1600" dirty="0" smtClean="0"/>
              <a:t>다만</a:t>
            </a:r>
            <a:r>
              <a:rPr lang="en-US" altLang="ko-KR" sz="1600" dirty="0" smtClean="0"/>
              <a:t>, </a:t>
            </a:r>
            <a:r>
              <a:rPr lang="ko-KR" altLang="en-US" sz="1600" dirty="0" smtClean="0"/>
              <a:t>특정한 주의 근로시간은 </a:t>
            </a:r>
            <a:r>
              <a:rPr lang="en-US" altLang="ko-KR" sz="1600" dirty="0" smtClean="0"/>
              <a:t>48</a:t>
            </a:r>
            <a:r>
              <a:rPr lang="ko-KR" altLang="en-US" sz="1600" dirty="0" smtClean="0"/>
              <a:t>시간을 초과할 수 없다</a:t>
            </a:r>
            <a:endParaRPr lang="en-US" altLang="ko-KR" sz="1600" dirty="0" smtClean="0"/>
          </a:p>
          <a:p>
            <a:pPr>
              <a:buFont typeface="Wingdings" pitchFamily="2" charset="2"/>
              <a:buChar char="ü"/>
            </a:pPr>
            <a:r>
              <a:rPr lang="en-US" altLang="ko-KR" sz="1600" b="1" dirty="0" smtClean="0">
                <a:solidFill>
                  <a:srgbClr val="0000FF"/>
                </a:solidFill>
              </a:rPr>
              <a:t>1</a:t>
            </a:r>
            <a:r>
              <a:rPr lang="ko-KR" altLang="en-US" sz="1600" b="1" dirty="0" smtClean="0">
                <a:solidFill>
                  <a:srgbClr val="0000FF"/>
                </a:solidFill>
              </a:rPr>
              <a:t>주차 </a:t>
            </a:r>
            <a:r>
              <a:rPr lang="en-US" altLang="ko-KR" sz="1600" b="1" dirty="0" smtClean="0">
                <a:solidFill>
                  <a:srgbClr val="FF0000"/>
                </a:solidFill>
              </a:rPr>
              <a:t>60h</a:t>
            </a:r>
            <a:r>
              <a:rPr lang="en-US" altLang="ko-KR" sz="1600" b="1" dirty="0" smtClean="0">
                <a:solidFill>
                  <a:srgbClr val="0000FF"/>
                </a:solidFill>
              </a:rPr>
              <a:t>( =48h + 12h) + 2</a:t>
            </a:r>
            <a:r>
              <a:rPr lang="ko-KR" altLang="en-US" sz="1600" b="1" dirty="0" smtClean="0">
                <a:solidFill>
                  <a:srgbClr val="0000FF"/>
                </a:solidFill>
              </a:rPr>
              <a:t>주차 </a:t>
            </a:r>
            <a:r>
              <a:rPr lang="en-US" altLang="ko-KR" sz="1600" b="1" dirty="0" smtClean="0">
                <a:solidFill>
                  <a:srgbClr val="FF0000"/>
                </a:solidFill>
              </a:rPr>
              <a:t>44</a:t>
            </a:r>
            <a:r>
              <a:rPr lang="ko-KR" altLang="en-US" sz="1600" b="1" dirty="0" smtClean="0">
                <a:solidFill>
                  <a:srgbClr val="FF0000"/>
                </a:solidFill>
              </a:rPr>
              <a:t>시간</a:t>
            </a:r>
            <a:r>
              <a:rPr lang="en-US" altLang="ko-KR" sz="1600" b="1" dirty="0" smtClean="0">
                <a:solidFill>
                  <a:srgbClr val="0000FF"/>
                </a:solidFill>
              </a:rPr>
              <a:t>( =32h +12h) </a:t>
            </a:r>
            <a:r>
              <a:rPr lang="ko-KR" altLang="en-US" sz="1600" b="1" dirty="0" smtClean="0">
                <a:solidFill>
                  <a:srgbClr val="0000FF"/>
                </a:solidFill>
              </a:rPr>
              <a:t>운영 가능</a:t>
            </a:r>
            <a:endParaRPr lang="ko-KR" altLang="en-US" sz="1600" b="1" dirty="0">
              <a:solidFill>
                <a:srgbClr val="0000FF"/>
              </a:solidFill>
            </a:endParaRPr>
          </a:p>
        </p:txBody>
      </p:sp>
      <p:graphicFrame>
        <p:nvGraphicFramePr>
          <p:cNvPr id="12" name="표 11"/>
          <p:cNvGraphicFramePr>
            <a:graphicFrameLocks noGrp="1"/>
          </p:cNvGraphicFramePr>
          <p:nvPr>
            <p:extLst>
              <p:ext uri="{D42A27DB-BD31-4B8C-83A1-F6EECF244321}">
                <p14:modId xmlns:p14="http://schemas.microsoft.com/office/powerpoint/2010/main" xmlns="" val="718250864"/>
              </p:ext>
            </p:extLst>
          </p:nvPr>
        </p:nvGraphicFramePr>
        <p:xfrm>
          <a:off x="428596" y="4372187"/>
          <a:ext cx="8001059" cy="1826448"/>
        </p:xfrm>
        <a:graphic>
          <a:graphicData uri="http://schemas.openxmlformats.org/drawingml/2006/table">
            <a:tbl>
              <a:tblPr/>
              <a:tblGrid>
                <a:gridCol w="778651"/>
                <a:gridCol w="778651"/>
                <a:gridCol w="778651"/>
                <a:gridCol w="778651"/>
                <a:gridCol w="778651"/>
                <a:gridCol w="778651"/>
                <a:gridCol w="778651"/>
                <a:gridCol w="778651"/>
                <a:gridCol w="1771851"/>
              </a:tblGrid>
              <a:tr h="308362">
                <a:tc>
                  <a:txBody>
                    <a:bodyPr/>
                    <a:lstStyle/>
                    <a:p>
                      <a:pPr marL="0" marR="0" algn="ctr">
                        <a:lnSpc>
                          <a:spcPct val="160000"/>
                        </a:lnSpc>
                        <a:spcBef>
                          <a:spcPts val="0"/>
                        </a:spcBef>
                        <a:spcAft>
                          <a:spcPts val="0"/>
                        </a:spcAft>
                      </a:pPr>
                      <a:r>
                        <a:rPr lang="ko-KR" altLang="en-US" sz="1600" b="1" dirty="0" smtClean="0">
                          <a:solidFill>
                            <a:srgbClr val="000000"/>
                          </a:solidFill>
                          <a:latin typeface="바탕"/>
                        </a:rPr>
                        <a:t>구분</a:t>
                      </a:r>
                      <a:endParaRPr lang="ko-KR" alt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월</a:t>
                      </a:r>
                      <a:endParaRPr 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화</a:t>
                      </a:r>
                      <a:endParaRPr 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수</a:t>
                      </a:r>
                      <a:endParaRPr 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목</a:t>
                      </a:r>
                      <a:endParaRPr 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금</a:t>
                      </a:r>
                      <a:endParaRPr 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토</a:t>
                      </a:r>
                      <a:endParaRPr 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맑은 고딕"/>
                          <a:ea typeface="맑은 고딕"/>
                        </a:rPr>
                        <a:t>일</a:t>
                      </a:r>
                      <a:endParaRPr 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ctr">
                        <a:lnSpc>
                          <a:spcPct val="160000"/>
                        </a:lnSpc>
                        <a:spcBef>
                          <a:spcPts val="0"/>
                        </a:spcBef>
                        <a:spcAft>
                          <a:spcPts val="0"/>
                        </a:spcAft>
                      </a:pPr>
                      <a:r>
                        <a:rPr lang="ko-KR" altLang="en-US" sz="1600" b="1" dirty="0" smtClean="0">
                          <a:solidFill>
                            <a:srgbClr val="000000"/>
                          </a:solidFill>
                          <a:latin typeface="바탕"/>
                        </a:rPr>
                        <a:t>근로시간 상한</a:t>
                      </a:r>
                      <a:endParaRPr lang="ko-KR" alt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3">
                        <a:lumMod val="20000"/>
                        <a:lumOff val="80000"/>
                      </a:schemeClr>
                    </a:solidFill>
                  </a:tcPr>
                </a:tc>
              </a:tr>
              <a:tr h="378071">
                <a:tc rowSpan="2">
                  <a:txBody>
                    <a:bodyPr/>
                    <a:lstStyle/>
                    <a:p>
                      <a:pPr marL="0" marR="0" algn="ctr">
                        <a:lnSpc>
                          <a:spcPct val="160000"/>
                        </a:lnSpc>
                        <a:spcBef>
                          <a:spcPts val="0"/>
                        </a:spcBef>
                        <a:spcAft>
                          <a:spcPts val="0"/>
                        </a:spcAft>
                      </a:pPr>
                      <a:r>
                        <a:rPr lang="en-US" altLang="ko-KR" sz="1600" b="1" dirty="0">
                          <a:solidFill>
                            <a:srgbClr val="000000"/>
                          </a:solidFill>
                          <a:latin typeface="맑은 고딕"/>
                          <a:ea typeface="맑은 고딕"/>
                        </a:rPr>
                        <a:t>1</a:t>
                      </a:r>
                      <a:r>
                        <a:rPr lang="ko-KR" altLang="en-US" sz="1600" b="1" dirty="0">
                          <a:solidFill>
                            <a:srgbClr val="000000"/>
                          </a:solidFill>
                          <a:latin typeface="맑은 고딕"/>
                          <a:ea typeface="맑은 고딕"/>
                        </a:rPr>
                        <a:t>주</a:t>
                      </a:r>
                      <a:endParaRPr lang="ko-KR" alt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smtClean="0">
                          <a:solidFill>
                            <a:srgbClr val="000000"/>
                          </a:solidFill>
                          <a:latin typeface="+mn-ea"/>
                          <a:ea typeface="+mn-ea"/>
                        </a:rPr>
                        <a:t>10</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smtClean="0">
                          <a:solidFill>
                            <a:srgbClr val="000000"/>
                          </a:solidFill>
                          <a:latin typeface="+mn-ea"/>
                          <a:ea typeface="+mn-ea"/>
                        </a:rPr>
                        <a:t>10</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smtClean="0">
                          <a:solidFill>
                            <a:srgbClr val="000000"/>
                          </a:solidFill>
                          <a:latin typeface="+mn-ea"/>
                          <a:ea typeface="+mn-ea"/>
                        </a:rPr>
                        <a:t>8</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smtClean="0">
                          <a:solidFill>
                            <a:srgbClr val="000000"/>
                          </a:solidFill>
                          <a:latin typeface="+mn-ea"/>
                          <a:ea typeface="+mn-ea"/>
                        </a:rPr>
                        <a:t>8</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smtClean="0">
                          <a:solidFill>
                            <a:srgbClr val="000000"/>
                          </a:solidFill>
                          <a:latin typeface="+mn-ea"/>
                          <a:ea typeface="+mn-ea"/>
                        </a:rPr>
                        <a:t>8</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smtClean="0">
                          <a:solidFill>
                            <a:srgbClr val="000000"/>
                          </a:solidFill>
                          <a:latin typeface="+mn-ea"/>
                          <a:ea typeface="+mn-ea"/>
                        </a:rPr>
                        <a:t>8</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ko-KR" sz="1600" b="1" i="0" u="none" strike="noStrike" dirty="0" smtClean="0">
                          <a:solidFill>
                            <a:srgbClr val="000000"/>
                          </a:solidFill>
                          <a:latin typeface="+mn-ea"/>
                          <a:ea typeface="+mn-ea"/>
                        </a:rPr>
                        <a:t>8</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algn="ctr" fontAlgn="ctr"/>
                      <a:r>
                        <a:rPr lang="en-US" altLang="ko-KR" sz="1600" b="1" i="0" u="none" strike="noStrike" dirty="0" smtClean="0">
                          <a:solidFill>
                            <a:srgbClr val="FF0000"/>
                          </a:solidFill>
                          <a:latin typeface="+mn-ea"/>
                          <a:ea typeface="+mn-ea"/>
                        </a:rPr>
                        <a:t>60</a:t>
                      </a:r>
                      <a:r>
                        <a:rPr lang="ko-KR" altLang="en-US" sz="1600" b="1" i="0" u="none" strike="noStrike" dirty="0" smtClean="0">
                          <a:solidFill>
                            <a:srgbClr val="FF0000"/>
                          </a:solidFill>
                          <a:latin typeface="+mn-ea"/>
                          <a:ea typeface="+mn-ea"/>
                        </a:rPr>
                        <a:t>시간</a:t>
                      </a:r>
                      <a:endParaRPr lang="en-US" altLang="ko-KR" sz="1600" b="1" i="0" u="none" strike="noStrike" dirty="0">
                        <a:solidFill>
                          <a:srgbClr val="FF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r>
              <a:tr h="322883">
                <a:tc vMerge="1">
                  <a:txBody>
                    <a:bodyPr/>
                    <a:lstStyle/>
                    <a:p>
                      <a:pPr latinLnBrk="1"/>
                      <a:endParaRPr lang="ko-KR" altLang="en-US"/>
                    </a:p>
                  </a:txBody>
                  <a:tcPr/>
                </a:tc>
                <a:tc>
                  <a:txBody>
                    <a:bodyPr/>
                    <a:lstStyle/>
                    <a:p>
                      <a:pPr algn="ctr" fontAlgn="ctr"/>
                      <a:r>
                        <a:rPr lang="en-US" altLang="ko-KR" sz="1600" b="1" i="0" u="none" strike="noStrike" dirty="0" smtClean="0">
                          <a:solidFill>
                            <a:srgbClr val="000000"/>
                          </a:solidFill>
                          <a:latin typeface="+mn-ea"/>
                          <a:ea typeface="+mn-ea"/>
                        </a:rPr>
                        <a:t>1</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altLang="ko-KR" sz="1600" b="1" i="0" u="none" strike="noStrike" dirty="0" smtClean="0">
                          <a:solidFill>
                            <a:srgbClr val="000000"/>
                          </a:solidFill>
                          <a:latin typeface="+mn-ea"/>
                          <a:ea typeface="+mn-ea"/>
                        </a:rPr>
                        <a:t>1</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altLang="ko-KR" sz="1600" b="1" i="0" u="none" strike="noStrike" dirty="0" smtClean="0">
                          <a:solidFill>
                            <a:srgbClr val="000000"/>
                          </a:solidFill>
                          <a:latin typeface="+mn-ea"/>
                          <a:ea typeface="+mn-ea"/>
                        </a:rPr>
                        <a:t>1</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altLang="ko-KR" sz="1600" b="1" i="0" u="none" strike="noStrike" dirty="0">
                          <a:solidFill>
                            <a:srgbClr val="000000"/>
                          </a:solidFill>
                          <a:latin typeface="+mn-ea"/>
                          <a:ea typeface="+mn-ea"/>
                        </a:rPr>
                        <a:t>1</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altLang="ko-KR" sz="1600" b="1" i="0" u="none" strike="noStrike" dirty="0">
                          <a:solidFill>
                            <a:srgbClr val="000000"/>
                          </a:solidFill>
                          <a:latin typeface="+mn-ea"/>
                          <a:ea typeface="+mn-ea"/>
                        </a:rPr>
                        <a:t>1</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altLang="ko-KR" sz="1600" b="1" i="0" u="none" strike="noStrike" dirty="0" smtClean="0">
                          <a:solidFill>
                            <a:srgbClr val="000000"/>
                          </a:solidFill>
                          <a:latin typeface="+mn-ea"/>
                          <a:ea typeface="+mn-ea"/>
                        </a:rPr>
                        <a:t>1.5</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ctr"/>
                      <a:r>
                        <a:rPr lang="en-US" altLang="ko-KR" sz="1600" b="1" i="0" u="none" strike="noStrike" dirty="0" smtClean="0">
                          <a:solidFill>
                            <a:srgbClr val="000000"/>
                          </a:solidFill>
                          <a:latin typeface="+mn-ea"/>
                          <a:ea typeface="+mn-ea"/>
                        </a:rPr>
                        <a:t>1.5</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fontAlgn="ctr"/>
                      <a:r>
                        <a:rPr lang="en-US" altLang="ko-KR" sz="1600" b="1" i="0" u="none" strike="noStrike" dirty="0" smtClean="0">
                          <a:solidFill>
                            <a:srgbClr val="000000"/>
                          </a:solidFill>
                          <a:latin typeface="+mn-ea"/>
                          <a:ea typeface="+mn-ea"/>
                        </a:rPr>
                        <a:t>8</a:t>
                      </a:r>
                      <a:r>
                        <a:rPr lang="ko-KR" altLang="en-US" sz="1600" b="1" i="0" u="none" strike="noStrike" dirty="0" smtClean="0">
                          <a:solidFill>
                            <a:srgbClr val="000000"/>
                          </a:solidFill>
                          <a:latin typeface="+mn-ea"/>
                          <a:ea typeface="+mn-ea"/>
                        </a:rPr>
                        <a:t>공수</a:t>
                      </a:r>
                      <a:r>
                        <a:rPr lang="en-US" altLang="ko-KR" sz="1600" b="1" i="0" u="none" strike="noStrike" dirty="0" smtClean="0">
                          <a:solidFill>
                            <a:srgbClr val="000000"/>
                          </a:solidFill>
                          <a:latin typeface="+mn-ea"/>
                          <a:ea typeface="+mn-ea"/>
                        </a:rPr>
                        <a:t> </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r>
              <a:tr h="323713">
                <a:tc rowSpan="2">
                  <a:txBody>
                    <a:bodyPr/>
                    <a:lstStyle/>
                    <a:p>
                      <a:pPr marL="0" marR="0" algn="ctr">
                        <a:lnSpc>
                          <a:spcPct val="160000"/>
                        </a:lnSpc>
                        <a:spcBef>
                          <a:spcPts val="0"/>
                        </a:spcBef>
                        <a:spcAft>
                          <a:spcPts val="0"/>
                        </a:spcAft>
                      </a:pPr>
                      <a:r>
                        <a:rPr lang="en-US" altLang="ko-KR" sz="1600" b="1" dirty="0">
                          <a:solidFill>
                            <a:srgbClr val="000000"/>
                          </a:solidFill>
                          <a:latin typeface="맑은 고딕"/>
                          <a:ea typeface="맑은 고딕"/>
                        </a:rPr>
                        <a:t>2</a:t>
                      </a:r>
                      <a:r>
                        <a:rPr lang="ko-KR" altLang="en-US" sz="1600" b="1" dirty="0">
                          <a:solidFill>
                            <a:srgbClr val="000000"/>
                          </a:solidFill>
                          <a:latin typeface="맑은 고딕"/>
                          <a:ea typeface="맑은 고딕"/>
                        </a:rPr>
                        <a:t>주</a:t>
                      </a:r>
                      <a:endParaRPr lang="ko-KR" altLang="en-US" sz="1600" b="1" dirty="0">
                        <a:solidFill>
                          <a:srgbClr val="000000"/>
                        </a:solidFill>
                        <a:latin typeface="바탕"/>
                      </a:endParaRPr>
                    </a:p>
                  </a:txBody>
                  <a:tcPr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smtClean="0">
                          <a:solidFill>
                            <a:srgbClr val="000000"/>
                          </a:solidFill>
                          <a:latin typeface="+mn-ea"/>
                          <a:ea typeface="+mn-ea"/>
                        </a:rPr>
                        <a:t>10</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smtClean="0">
                          <a:solidFill>
                            <a:srgbClr val="000000"/>
                          </a:solidFill>
                          <a:latin typeface="+mn-ea"/>
                          <a:ea typeface="+mn-ea"/>
                        </a:rPr>
                        <a:t>10</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smtClean="0">
                          <a:solidFill>
                            <a:srgbClr val="000000"/>
                          </a:solidFill>
                          <a:latin typeface="+mn-ea"/>
                          <a:ea typeface="+mn-ea"/>
                        </a:rPr>
                        <a:t>8</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smtClean="0">
                          <a:solidFill>
                            <a:srgbClr val="000000"/>
                          </a:solidFill>
                          <a:latin typeface="+mn-ea"/>
                          <a:ea typeface="+mn-ea"/>
                        </a:rPr>
                        <a:t>8</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smtClean="0">
                          <a:solidFill>
                            <a:srgbClr val="000000"/>
                          </a:solidFill>
                          <a:latin typeface="+mn-ea"/>
                          <a:ea typeface="+mn-ea"/>
                        </a:rPr>
                        <a:t>8</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rowSpan="2">
                  <a:txBody>
                    <a:bodyPr/>
                    <a:lstStyle/>
                    <a:p>
                      <a:pPr algn="ctr" fontAlgn="ctr"/>
                      <a:r>
                        <a:rPr lang="ko-KR" altLang="en-US" sz="1600" b="1" i="0" u="none" strike="noStrike" dirty="0" smtClean="0">
                          <a:solidFill>
                            <a:srgbClr val="000000"/>
                          </a:solidFill>
                          <a:latin typeface="+mn-ea"/>
                          <a:ea typeface="+mn-ea"/>
                        </a:rPr>
                        <a:t>휴무</a:t>
                      </a:r>
                      <a:endParaRPr lang="ko-KR" altLang="en-US"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rowSpan="2">
                  <a:txBody>
                    <a:bodyPr/>
                    <a:lstStyle/>
                    <a:p>
                      <a:pPr algn="ctr" fontAlgn="ctr"/>
                      <a:r>
                        <a:rPr lang="ko-KR" altLang="en-US" sz="1600" b="1" i="0" u="none" strike="noStrike" dirty="0" smtClean="0">
                          <a:solidFill>
                            <a:srgbClr val="000000"/>
                          </a:solidFill>
                          <a:latin typeface="+mn-ea"/>
                          <a:ea typeface="+mn-ea"/>
                        </a:rPr>
                        <a:t>휴무</a:t>
                      </a:r>
                      <a:endParaRPr lang="ko-KR" altLang="en-US"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smtClean="0">
                          <a:solidFill>
                            <a:srgbClr val="FF0000"/>
                          </a:solidFill>
                          <a:latin typeface="+mn-ea"/>
                          <a:ea typeface="+mn-ea"/>
                        </a:rPr>
                        <a:t>44</a:t>
                      </a:r>
                      <a:r>
                        <a:rPr lang="ko-KR" altLang="en-US" sz="1600" b="1" i="0" u="none" strike="noStrike" dirty="0" smtClean="0">
                          <a:solidFill>
                            <a:srgbClr val="FF0000"/>
                          </a:solidFill>
                          <a:latin typeface="+mn-ea"/>
                          <a:ea typeface="+mn-ea"/>
                        </a:rPr>
                        <a:t>시간</a:t>
                      </a:r>
                      <a:endParaRPr lang="en-US" altLang="ko-KR" sz="1600" b="1" i="0" u="none" strike="noStrike" dirty="0">
                        <a:solidFill>
                          <a:srgbClr val="FF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r>
              <a:tr h="320197">
                <a:tc vMerge="1">
                  <a:txBody>
                    <a:bodyPr/>
                    <a:lstStyle/>
                    <a:p>
                      <a:pPr latinLnBrk="1"/>
                      <a:endParaRPr lang="ko-KR" altLang="en-US"/>
                    </a:p>
                  </a:txBody>
                  <a:tcPr/>
                </a:tc>
                <a:tc>
                  <a:txBody>
                    <a:bodyPr/>
                    <a:lstStyle/>
                    <a:p>
                      <a:pPr algn="ctr" fontAlgn="ctr"/>
                      <a:r>
                        <a:rPr lang="en-US" altLang="ko-KR" sz="1600" b="1" i="0" u="none" strike="noStrike" dirty="0" smtClean="0">
                          <a:solidFill>
                            <a:srgbClr val="000000"/>
                          </a:solidFill>
                          <a:latin typeface="+mn-ea"/>
                          <a:ea typeface="+mn-ea"/>
                        </a:rPr>
                        <a:t>1</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altLang="ko-KR" sz="1600" b="1" i="0" u="none" strike="noStrike" dirty="0" smtClean="0">
                          <a:solidFill>
                            <a:srgbClr val="000000"/>
                          </a:solidFill>
                          <a:latin typeface="+mn-ea"/>
                          <a:ea typeface="+mn-ea"/>
                        </a:rPr>
                        <a:t>1</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altLang="ko-KR" sz="1600" b="1" i="0" u="none" strike="noStrike" dirty="0" smtClean="0">
                          <a:solidFill>
                            <a:srgbClr val="000000"/>
                          </a:solidFill>
                          <a:latin typeface="+mn-ea"/>
                          <a:ea typeface="+mn-ea"/>
                        </a:rPr>
                        <a:t>1</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altLang="ko-KR" sz="1600" b="1" i="0" u="none" strike="noStrike" dirty="0">
                          <a:solidFill>
                            <a:srgbClr val="000000"/>
                          </a:solidFill>
                          <a:latin typeface="+mn-ea"/>
                          <a:ea typeface="+mn-ea"/>
                        </a:rPr>
                        <a:t>1</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algn="ctr" fontAlgn="ctr"/>
                      <a:r>
                        <a:rPr lang="en-US" altLang="ko-KR" sz="1600" b="1" i="0" u="none" strike="noStrike" dirty="0">
                          <a:solidFill>
                            <a:srgbClr val="000000"/>
                          </a:solidFill>
                          <a:latin typeface="+mn-ea"/>
                          <a:ea typeface="+mn-ea"/>
                        </a:rPr>
                        <a:t>1</a:t>
                      </a: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vMerge="1">
                  <a:txBody>
                    <a:bodyPr/>
                    <a:lstStyle/>
                    <a:p>
                      <a:pPr algn="ctr" fontAlgn="ctr"/>
                      <a:endParaRPr lang="ko-KR" altLang="en-US"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vMerge="1">
                  <a:txBody>
                    <a:bodyPr/>
                    <a:lstStyle/>
                    <a:p>
                      <a:pPr algn="ctr" fontAlgn="ctr"/>
                      <a:endParaRPr lang="ko-KR" altLang="en-US"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algn="ctr" fontAlgn="ctr"/>
                      <a:r>
                        <a:rPr lang="en-US" altLang="ko-KR" sz="1600" b="1" i="0" u="none" strike="noStrike" dirty="0" smtClean="0">
                          <a:solidFill>
                            <a:srgbClr val="000000"/>
                          </a:solidFill>
                          <a:latin typeface="+mn-ea"/>
                          <a:ea typeface="+mn-ea"/>
                        </a:rPr>
                        <a:t>5</a:t>
                      </a:r>
                      <a:r>
                        <a:rPr lang="ko-KR" altLang="en-US" sz="1600" b="1" i="0" u="none" strike="noStrike" dirty="0" smtClean="0">
                          <a:solidFill>
                            <a:srgbClr val="000000"/>
                          </a:solidFill>
                          <a:latin typeface="+mn-ea"/>
                          <a:ea typeface="+mn-ea"/>
                        </a:rPr>
                        <a:t>공수</a:t>
                      </a:r>
                      <a:endParaRPr lang="en-US" altLang="ko-KR" sz="1600" b="1" i="0" u="none" strike="noStrike" dirty="0">
                        <a:solidFill>
                          <a:srgbClr val="000000"/>
                        </a:solidFill>
                        <a:latin typeface="+mn-ea"/>
                        <a:ea typeface="+mn-ea"/>
                      </a:endParaRPr>
                    </a:p>
                  </a:txBody>
                  <a:tcPr marL="9525" marR="9525" marT="9525" marB="0" anchor="ctr">
                    <a:lnL w="3556" cap="flat" cmpd="sng" algn="ctr">
                      <a:solidFill>
                        <a:srgbClr val="000000"/>
                      </a:solidFill>
                      <a:prstDash val="solid"/>
                      <a:round/>
                      <a:headEnd type="none" w="med" len="med"/>
                      <a:tailEnd type="none" w="med" len="med"/>
                    </a:lnL>
                    <a:lnR w="3556" cap="flat" cmpd="sng" algn="ctr">
                      <a:solidFill>
                        <a:srgbClr val="000000"/>
                      </a:solidFill>
                      <a:prstDash val="solid"/>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r>
            </a:tbl>
          </a:graphicData>
        </a:graphic>
      </p:graphicFrame>
      <p:pic>
        <p:nvPicPr>
          <p:cNvPr id="11" name="그림 10" descr="캡처.PNG"/>
          <p:cNvPicPr>
            <a:picLocks noChangeAspect="1"/>
          </p:cNvPicPr>
          <p:nvPr/>
        </p:nvPicPr>
        <p:blipFill>
          <a:blip r:embed="rId2" cstate="print"/>
          <a:stretch>
            <a:fillRect/>
          </a:stretch>
        </p:blipFill>
        <p:spPr>
          <a:xfrm>
            <a:off x="428596" y="2346463"/>
            <a:ext cx="8175852" cy="121444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914400" y="142852"/>
            <a:ext cx="8229600" cy="439718"/>
          </a:xfrm>
        </p:spPr>
        <p:txBody>
          <a:bodyPr/>
          <a:lstStyle/>
          <a:p>
            <a:r>
              <a:rPr lang="ko-KR" altLang="en-US" b="1" spc="-113" dirty="0" smtClean="0">
                <a:ln>
                  <a:solidFill>
                    <a:schemeClr val="tx1">
                      <a:lumMod val="65000"/>
                      <a:lumOff val="35000"/>
                      <a:alpha val="5000"/>
                    </a:schemeClr>
                  </a:solidFill>
                </a:ln>
                <a:solidFill>
                  <a:schemeClr val="tx1">
                    <a:lumMod val="75000"/>
                    <a:lumOff val="25000"/>
                  </a:schemeClr>
                </a:solidFill>
                <a:latin typeface="+mn-ea"/>
              </a:rPr>
              <a:t>근로시간 단축 대응방안 </a:t>
            </a:r>
            <a:r>
              <a:rPr lang="en-US" altLang="ko-KR" b="1" spc="-113" dirty="0" smtClean="0">
                <a:ln>
                  <a:solidFill>
                    <a:schemeClr val="tx1">
                      <a:lumMod val="65000"/>
                      <a:lumOff val="35000"/>
                      <a:alpha val="5000"/>
                    </a:schemeClr>
                  </a:solidFill>
                </a:ln>
                <a:solidFill>
                  <a:schemeClr val="tx1">
                    <a:lumMod val="75000"/>
                    <a:lumOff val="25000"/>
                  </a:schemeClr>
                </a:solidFill>
                <a:latin typeface="+mn-ea"/>
              </a:rPr>
              <a:t>– (3) 3</a:t>
            </a:r>
            <a:r>
              <a:rPr lang="ko-KR" altLang="en-US" b="1" spc="-113" dirty="0" smtClean="0">
                <a:ln>
                  <a:solidFill>
                    <a:schemeClr val="tx1">
                      <a:lumMod val="65000"/>
                      <a:lumOff val="35000"/>
                      <a:alpha val="5000"/>
                    </a:schemeClr>
                  </a:solidFill>
                </a:ln>
                <a:solidFill>
                  <a:schemeClr val="tx1">
                    <a:lumMod val="75000"/>
                    <a:lumOff val="25000"/>
                  </a:schemeClr>
                </a:solidFill>
                <a:latin typeface="+mn-ea"/>
              </a:rPr>
              <a:t>개월 단위 탄력적 근로시간제</a:t>
            </a:r>
            <a:r>
              <a:rPr lang="en-US" altLang="ko-KR" b="1" spc="-113" dirty="0" smtClean="0">
                <a:ln>
                  <a:solidFill>
                    <a:schemeClr val="tx1">
                      <a:lumMod val="65000"/>
                      <a:lumOff val="35000"/>
                      <a:alpha val="5000"/>
                    </a:schemeClr>
                  </a:solidFill>
                </a:ln>
                <a:solidFill>
                  <a:schemeClr val="tx1">
                    <a:lumMod val="75000"/>
                    <a:lumOff val="25000"/>
                  </a:schemeClr>
                </a:solidFill>
                <a:latin typeface="+mn-ea"/>
              </a:rPr>
              <a:t/>
            </a:r>
            <a:br>
              <a:rPr lang="en-US" altLang="ko-KR" b="1" spc="-113" dirty="0" smtClean="0">
                <a:ln>
                  <a:solidFill>
                    <a:schemeClr val="tx1">
                      <a:lumMod val="65000"/>
                      <a:lumOff val="35000"/>
                      <a:alpha val="5000"/>
                    </a:schemeClr>
                  </a:solidFill>
                </a:ln>
                <a:solidFill>
                  <a:schemeClr val="tx1">
                    <a:lumMod val="75000"/>
                    <a:lumOff val="25000"/>
                  </a:schemeClr>
                </a:solidFill>
                <a:latin typeface="+mn-ea"/>
              </a:rPr>
            </a:br>
            <a:endParaRPr lang="ko-KR" altLang="en-US" b="1" dirty="0"/>
          </a:p>
        </p:txBody>
      </p:sp>
      <p:sp>
        <p:nvSpPr>
          <p:cNvPr id="3" name="슬라이드 번호 개체 틀 2"/>
          <p:cNvSpPr>
            <a:spLocks noGrp="1"/>
          </p:cNvSpPr>
          <p:nvPr>
            <p:ph type="sldNum" sz="quarter" idx="12"/>
          </p:nvPr>
        </p:nvSpPr>
        <p:spPr/>
        <p:txBody>
          <a:bodyPr/>
          <a:lstStyle/>
          <a:p>
            <a:pPr>
              <a:defRPr/>
            </a:pPr>
            <a:fld id="{39526B7C-040F-4A05-99EB-35E8A92AC363}" type="slidenum">
              <a:rPr lang="en-US" altLang="ko-KR" smtClean="0"/>
              <a:pPr>
                <a:defRPr/>
              </a:pPr>
              <a:t>21</a:t>
            </a:fld>
            <a:endParaRPr lang="en-US" altLang="ko-KR"/>
          </a:p>
        </p:txBody>
      </p:sp>
      <p:sp>
        <p:nvSpPr>
          <p:cNvPr id="8" name="모서리가 둥근 직사각형 7"/>
          <p:cNvSpPr/>
          <p:nvPr/>
        </p:nvSpPr>
        <p:spPr>
          <a:xfrm>
            <a:off x="142876" y="142852"/>
            <a:ext cx="785786"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4-3</a:t>
            </a:r>
            <a:endParaRPr lang="ko-KR" altLang="en-US" b="1" dirty="0">
              <a:latin typeface="+mn-ea"/>
            </a:endParaRPr>
          </a:p>
        </p:txBody>
      </p:sp>
      <p:graphicFrame>
        <p:nvGraphicFramePr>
          <p:cNvPr id="13" name="표 12"/>
          <p:cNvGraphicFramePr>
            <a:graphicFrameLocks noGrp="1"/>
          </p:cNvGraphicFramePr>
          <p:nvPr>
            <p:extLst/>
          </p:nvPr>
        </p:nvGraphicFramePr>
        <p:xfrm>
          <a:off x="357155" y="1428736"/>
          <a:ext cx="2548928" cy="2430780"/>
        </p:xfrm>
        <a:graphic>
          <a:graphicData uri="http://schemas.openxmlformats.org/drawingml/2006/table">
            <a:tbl>
              <a:tblPr firstRow="1" bandRow="1">
                <a:tableStyleId>{5C22544A-7EE6-4342-B048-85BDC9FD1C3A}</a:tableStyleId>
              </a:tblPr>
              <a:tblGrid>
                <a:gridCol w="305242"/>
                <a:gridCol w="305242"/>
                <a:gridCol w="305242"/>
                <a:gridCol w="305242"/>
                <a:gridCol w="305242"/>
                <a:gridCol w="305242"/>
                <a:gridCol w="305242"/>
                <a:gridCol w="412234"/>
              </a:tblGrid>
              <a:tr h="194310">
                <a:tc>
                  <a:txBody>
                    <a:bodyPr/>
                    <a:lstStyle/>
                    <a:p>
                      <a:pPr latinLnBrk="1"/>
                      <a:r>
                        <a:rPr lang="ko-KR" altLang="en-US" sz="1000" b="1" dirty="0" smtClean="0"/>
                        <a:t>월</a:t>
                      </a:r>
                      <a:endParaRPr lang="ko-KR" altLang="en-US" sz="1000" b="1" dirty="0"/>
                    </a:p>
                  </a:txBody>
                  <a:tcPr marL="68580" marR="68580" marT="34290" marB="34290"/>
                </a:tc>
                <a:tc>
                  <a:txBody>
                    <a:bodyPr/>
                    <a:lstStyle/>
                    <a:p>
                      <a:pPr latinLnBrk="1"/>
                      <a:r>
                        <a:rPr lang="ko-KR" altLang="en-US" sz="1000" b="1" dirty="0" smtClean="0"/>
                        <a:t>화</a:t>
                      </a:r>
                      <a:endParaRPr lang="ko-KR" altLang="en-US" sz="1000" b="1" dirty="0"/>
                    </a:p>
                  </a:txBody>
                  <a:tcPr marL="68580" marR="68580" marT="34290" marB="34290"/>
                </a:tc>
                <a:tc>
                  <a:txBody>
                    <a:bodyPr/>
                    <a:lstStyle/>
                    <a:p>
                      <a:pPr latinLnBrk="1"/>
                      <a:r>
                        <a:rPr lang="ko-KR" altLang="en-US" sz="1000" b="1" dirty="0" smtClean="0"/>
                        <a:t>수</a:t>
                      </a:r>
                      <a:endParaRPr lang="ko-KR" altLang="en-US" sz="1000" b="1" dirty="0"/>
                    </a:p>
                  </a:txBody>
                  <a:tcPr marL="68580" marR="68580" marT="34290" marB="34290"/>
                </a:tc>
                <a:tc>
                  <a:txBody>
                    <a:bodyPr/>
                    <a:lstStyle/>
                    <a:p>
                      <a:pPr latinLnBrk="1"/>
                      <a:r>
                        <a:rPr lang="ko-KR" altLang="en-US" sz="1000" b="1" dirty="0" smtClean="0"/>
                        <a:t>목</a:t>
                      </a:r>
                      <a:endParaRPr lang="ko-KR" altLang="en-US" sz="1000" b="1" dirty="0"/>
                    </a:p>
                  </a:txBody>
                  <a:tcPr marL="68580" marR="68580" marT="34290" marB="34290"/>
                </a:tc>
                <a:tc>
                  <a:txBody>
                    <a:bodyPr/>
                    <a:lstStyle/>
                    <a:p>
                      <a:pPr latinLnBrk="1"/>
                      <a:r>
                        <a:rPr lang="ko-KR" altLang="en-US" sz="1000" b="1" dirty="0" smtClean="0"/>
                        <a:t>금</a:t>
                      </a:r>
                      <a:endParaRPr lang="ko-KR" altLang="en-US" sz="1000" b="1" dirty="0"/>
                    </a:p>
                  </a:txBody>
                  <a:tcPr marL="68580" marR="68580" marT="34290" marB="34290"/>
                </a:tc>
                <a:tc>
                  <a:txBody>
                    <a:bodyPr/>
                    <a:lstStyle/>
                    <a:p>
                      <a:pPr latinLnBrk="1"/>
                      <a:r>
                        <a:rPr lang="ko-KR" altLang="en-US" sz="1000" b="1" dirty="0" smtClean="0"/>
                        <a:t>토</a:t>
                      </a:r>
                      <a:endParaRPr lang="ko-KR" altLang="en-US" sz="1000" b="1" dirty="0"/>
                    </a:p>
                  </a:txBody>
                  <a:tcPr marL="68580" marR="68580" marT="34290" marB="34290"/>
                </a:tc>
                <a:tc>
                  <a:txBody>
                    <a:bodyPr/>
                    <a:lstStyle/>
                    <a:p>
                      <a:pPr latinLnBrk="1"/>
                      <a:r>
                        <a:rPr lang="ko-KR" altLang="en-US" sz="1000" b="1" dirty="0" smtClean="0"/>
                        <a:t>일</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r>
              <a:tr h="194310">
                <a:tc>
                  <a:txBody>
                    <a:bodyPr/>
                    <a:lstStyle/>
                    <a:p>
                      <a:pPr latinLnBrk="1"/>
                      <a:r>
                        <a:rPr lang="en-US" altLang="ko-KR" sz="1000" b="1" dirty="0" smtClean="0">
                          <a:solidFill>
                            <a:schemeClr val="tx1">
                              <a:lumMod val="50000"/>
                              <a:lumOff val="50000"/>
                            </a:schemeClr>
                          </a:solidFill>
                        </a:rPr>
                        <a:t>1</a:t>
                      </a:r>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r>
                        <a:rPr lang="en-US" altLang="ko-KR" sz="1000" b="1" dirty="0" smtClean="0">
                          <a:solidFill>
                            <a:schemeClr val="tx1">
                              <a:lumMod val="50000"/>
                              <a:lumOff val="50000"/>
                            </a:schemeClr>
                          </a:solidFill>
                        </a:rPr>
                        <a:t>2</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3</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4</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5</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6</a:t>
                      </a:r>
                      <a:endParaRPr lang="ko-KR" altLang="en-US" sz="1000" b="1" dirty="0">
                        <a:solidFill>
                          <a:schemeClr val="tx1">
                            <a:lumMod val="50000"/>
                            <a:lumOff val="50000"/>
                          </a:schemeClr>
                        </a:solidFill>
                      </a:endParaRPr>
                    </a:p>
                  </a:txBody>
                  <a:tcPr marL="68580" marR="68580" marT="34290" marB="34290">
                    <a:solidFill>
                      <a:schemeClr val="accent5">
                        <a:lumMod val="20000"/>
                        <a:lumOff val="80000"/>
                      </a:schemeClr>
                    </a:solidFill>
                  </a:tcPr>
                </a:tc>
                <a:tc>
                  <a:txBody>
                    <a:bodyPr/>
                    <a:lstStyle/>
                    <a:p>
                      <a:pPr latinLnBrk="1"/>
                      <a:r>
                        <a:rPr lang="en-US" altLang="ko-KR" sz="1000" b="1" dirty="0" smtClean="0">
                          <a:solidFill>
                            <a:schemeClr val="tx1">
                              <a:lumMod val="50000"/>
                              <a:lumOff val="50000"/>
                            </a:schemeClr>
                          </a:solidFill>
                        </a:rPr>
                        <a:t>7</a:t>
                      </a:r>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endParaRPr lang="ko-KR" altLang="en-US" sz="1000" b="1" dirty="0">
                        <a:solidFill>
                          <a:schemeClr val="tx1">
                            <a:lumMod val="50000"/>
                            <a:lumOff val="50000"/>
                          </a:schemeClr>
                        </a:solidFill>
                      </a:endParaRPr>
                    </a:p>
                  </a:txBody>
                  <a:tcPr marL="68580" marR="68580" marT="34290" marB="34290"/>
                </a:tc>
              </a:tr>
              <a:tr h="194310">
                <a:tc>
                  <a:txBody>
                    <a:bodyPr/>
                    <a:lstStyle/>
                    <a:p>
                      <a:pPr latinLnBrk="1"/>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50</a:t>
                      </a:r>
                    </a:p>
                  </a:txBody>
                  <a:tcPr marL="68580" marR="68580" marT="34290" marB="34290"/>
                </a:tc>
              </a:tr>
              <a:tr h="194310">
                <a:tc>
                  <a:txBody>
                    <a:bodyPr/>
                    <a:lstStyle/>
                    <a:p>
                      <a:pPr latinLnBrk="1"/>
                      <a:r>
                        <a:rPr lang="en-US" altLang="ko-KR" sz="1000" b="1" dirty="0" smtClean="0">
                          <a:solidFill>
                            <a:schemeClr val="tx1">
                              <a:lumMod val="50000"/>
                              <a:lumOff val="50000"/>
                            </a:schemeClr>
                          </a:solidFill>
                        </a:rPr>
                        <a:t>8</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9</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10</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11</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12</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13</a:t>
                      </a:r>
                      <a:endParaRPr lang="ko-KR" altLang="en-US" sz="1000" b="1" dirty="0">
                        <a:solidFill>
                          <a:schemeClr val="tx1">
                            <a:lumMod val="50000"/>
                            <a:lumOff val="50000"/>
                          </a:schemeClr>
                        </a:solidFill>
                      </a:endParaRPr>
                    </a:p>
                  </a:txBody>
                  <a:tcPr marL="68580" marR="68580" marT="34290" marB="34290">
                    <a:solidFill>
                      <a:schemeClr val="accent5">
                        <a:lumMod val="20000"/>
                        <a:lumOff val="80000"/>
                      </a:schemeClr>
                    </a:solidFill>
                  </a:tcPr>
                </a:tc>
                <a:tc>
                  <a:txBody>
                    <a:bodyPr/>
                    <a:lstStyle/>
                    <a:p>
                      <a:pPr latinLnBrk="1"/>
                      <a:r>
                        <a:rPr lang="en-US" altLang="ko-KR" sz="1000" b="1" dirty="0" smtClean="0">
                          <a:solidFill>
                            <a:schemeClr val="tx1">
                              <a:lumMod val="50000"/>
                              <a:lumOff val="50000"/>
                            </a:schemeClr>
                          </a:solidFill>
                        </a:rPr>
                        <a:t>14</a:t>
                      </a:r>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endParaRPr lang="en-US" altLang="ko-KR" sz="1000" b="1" dirty="0" smtClean="0"/>
                    </a:p>
                  </a:txBody>
                  <a:tcPr marL="68580" marR="68580" marT="34290" marB="34290"/>
                </a:tc>
              </a:tr>
              <a:tr h="194310">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60</a:t>
                      </a:r>
                      <a:endParaRPr lang="ko-KR" altLang="en-US" sz="1000" b="1" dirty="0"/>
                    </a:p>
                  </a:txBody>
                  <a:tcPr marL="68580" marR="68580" marT="34290" marB="34290"/>
                </a:tc>
              </a:tr>
              <a:tr h="194310">
                <a:tc>
                  <a:txBody>
                    <a:bodyPr/>
                    <a:lstStyle/>
                    <a:p>
                      <a:pPr latinLnBrk="1"/>
                      <a:r>
                        <a:rPr lang="en-US" altLang="ko-KR" sz="1000" b="1" dirty="0" smtClean="0">
                          <a:solidFill>
                            <a:schemeClr val="tx1">
                              <a:lumMod val="50000"/>
                              <a:lumOff val="50000"/>
                            </a:schemeClr>
                          </a:solidFill>
                        </a:rPr>
                        <a:t>15</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16</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17</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18</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19</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20</a:t>
                      </a:r>
                      <a:endParaRPr lang="ko-KR" altLang="en-US" sz="1000" b="1" dirty="0">
                        <a:solidFill>
                          <a:schemeClr val="tx1">
                            <a:lumMod val="50000"/>
                            <a:lumOff val="50000"/>
                          </a:schemeClr>
                        </a:solidFill>
                      </a:endParaRPr>
                    </a:p>
                  </a:txBody>
                  <a:tcPr marL="68580" marR="68580" marT="34290" marB="34290">
                    <a:solidFill>
                      <a:schemeClr val="accent5">
                        <a:lumMod val="20000"/>
                        <a:lumOff val="80000"/>
                      </a:schemeClr>
                    </a:solidFill>
                  </a:tcPr>
                </a:tc>
                <a:tc>
                  <a:txBody>
                    <a:bodyPr/>
                    <a:lstStyle/>
                    <a:p>
                      <a:pPr latinLnBrk="1"/>
                      <a:r>
                        <a:rPr lang="en-US" altLang="ko-KR" sz="1000" b="1" dirty="0" smtClean="0">
                          <a:solidFill>
                            <a:schemeClr val="tx1">
                              <a:lumMod val="50000"/>
                              <a:lumOff val="50000"/>
                            </a:schemeClr>
                          </a:solidFill>
                        </a:rPr>
                        <a:t>21</a:t>
                      </a:r>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endParaRPr lang="ko-KR" altLang="en-US" sz="1000" b="1" dirty="0"/>
                    </a:p>
                  </a:txBody>
                  <a:tcPr marL="68580" marR="68580" marT="34290" marB="34290"/>
                </a:tc>
              </a:tr>
              <a:tr h="194310">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60</a:t>
                      </a:r>
                      <a:endParaRPr lang="ko-KR" altLang="en-US" sz="1000" b="1" dirty="0"/>
                    </a:p>
                  </a:txBody>
                  <a:tcPr marL="68580" marR="68580" marT="34290" marB="34290"/>
                </a:tc>
              </a:tr>
              <a:tr h="194310">
                <a:tc>
                  <a:txBody>
                    <a:bodyPr/>
                    <a:lstStyle/>
                    <a:p>
                      <a:pPr latinLnBrk="1"/>
                      <a:r>
                        <a:rPr lang="en-US" altLang="ko-KR" sz="1000" b="1" dirty="0" smtClean="0">
                          <a:solidFill>
                            <a:schemeClr val="tx1">
                              <a:lumMod val="50000"/>
                              <a:lumOff val="50000"/>
                            </a:schemeClr>
                          </a:solidFill>
                        </a:rPr>
                        <a:t>22</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23</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24</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25</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26</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27</a:t>
                      </a:r>
                      <a:endParaRPr lang="ko-KR" altLang="en-US" sz="1000" b="1" dirty="0">
                        <a:solidFill>
                          <a:schemeClr val="tx1">
                            <a:lumMod val="50000"/>
                            <a:lumOff val="50000"/>
                          </a:schemeClr>
                        </a:solidFill>
                      </a:endParaRPr>
                    </a:p>
                  </a:txBody>
                  <a:tcPr marL="68580" marR="68580" marT="34290" marB="34290">
                    <a:solidFill>
                      <a:schemeClr val="accent5">
                        <a:lumMod val="20000"/>
                        <a:lumOff val="80000"/>
                      </a:schemeClr>
                    </a:solidFill>
                  </a:tcPr>
                </a:tc>
                <a:tc>
                  <a:txBody>
                    <a:bodyPr/>
                    <a:lstStyle/>
                    <a:p>
                      <a:pPr latinLnBrk="1"/>
                      <a:r>
                        <a:rPr lang="en-US" altLang="ko-KR" sz="1000" b="1" dirty="0" smtClean="0">
                          <a:solidFill>
                            <a:schemeClr val="tx1">
                              <a:lumMod val="50000"/>
                              <a:lumOff val="50000"/>
                            </a:schemeClr>
                          </a:solidFill>
                        </a:rPr>
                        <a:t>28</a:t>
                      </a:r>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endParaRPr lang="ko-KR" altLang="en-US" sz="1000" b="1" dirty="0"/>
                    </a:p>
                  </a:txBody>
                  <a:tcPr marL="68580" marR="68580" marT="34290" marB="34290"/>
                </a:tc>
              </a:tr>
              <a:tr h="194310">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60</a:t>
                      </a:r>
                      <a:endParaRPr lang="ko-KR" altLang="en-US" sz="1000" b="1" dirty="0"/>
                    </a:p>
                  </a:txBody>
                  <a:tcPr marL="68580" marR="68580" marT="34290" marB="34290"/>
                </a:tc>
              </a:tr>
              <a:tr h="194310">
                <a:tc>
                  <a:txBody>
                    <a:bodyPr/>
                    <a:lstStyle/>
                    <a:p>
                      <a:pPr latinLnBrk="1"/>
                      <a:r>
                        <a:rPr lang="en-US" altLang="ko-KR" sz="1000" b="1" dirty="0" smtClean="0">
                          <a:solidFill>
                            <a:schemeClr val="tx1">
                              <a:lumMod val="50000"/>
                              <a:lumOff val="50000"/>
                            </a:schemeClr>
                          </a:solidFill>
                        </a:rPr>
                        <a:t>29</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30</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31</a:t>
                      </a:r>
                      <a:endParaRPr lang="ko-KR" altLang="en-US" sz="1000" b="1" dirty="0">
                        <a:solidFill>
                          <a:schemeClr val="tx1">
                            <a:lumMod val="50000"/>
                            <a:lumOff val="50000"/>
                          </a:schemeClr>
                        </a:solidFill>
                      </a:endParaRPr>
                    </a:p>
                  </a:txBody>
                  <a:tcPr marL="68580" marR="68580" marT="34290" marB="34290"/>
                </a:tc>
                <a:tc>
                  <a:txBody>
                    <a:bodyPr/>
                    <a:lstStyle/>
                    <a:p>
                      <a:pPr latinLnBrk="1"/>
                      <a:endParaRPr lang="ko-KR" altLang="en-US" sz="1000" b="1" dirty="0">
                        <a:solidFill>
                          <a:schemeClr val="tx1">
                            <a:lumMod val="50000"/>
                            <a:lumOff val="50000"/>
                          </a:schemeClr>
                        </a:solidFill>
                      </a:endParaRPr>
                    </a:p>
                  </a:txBody>
                  <a:tcPr marL="68580" marR="68580" marT="34290" marB="34290"/>
                </a:tc>
                <a:tc>
                  <a:txBody>
                    <a:bodyPr/>
                    <a:lstStyle/>
                    <a:p>
                      <a:pPr latinLnBrk="1"/>
                      <a:endParaRPr lang="ko-KR" altLang="en-US" sz="1000" b="1" dirty="0">
                        <a:solidFill>
                          <a:schemeClr val="tx1">
                            <a:lumMod val="50000"/>
                            <a:lumOff val="50000"/>
                          </a:schemeClr>
                        </a:solidFill>
                      </a:endParaRPr>
                    </a:p>
                  </a:txBody>
                  <a:tcPr marL="68580" marR="68580" marT="34290" marB="34290"/>
                </a:tc>
                <a:tc>
                  <a:txBody>
                    <a:bodyPr/>
                    <a:lstStyle/>
                    <a:p>
                      <a:pPr latinLnBrk="1"/>
                      <a:endParaRPr lang="ko-KR" altLang="en-US" sz="1000" b="1" dirty="0"/>
                    </a:p>
                  </a:txBody>
                  <a:tcPr marL="68580" marR="68580" marT="34290" marB="34290">
                    <a:solidFill>
                      <a:schemeClr val="accent5">
                        <a:lumMod val="20000"/>
                        <a:lumOff val="80000"/>
                      </a:schemeClr>
                    </a:solidFill>
                  </a:tcPr>
                </a:tc>
                <a:tc>
                  <a:txBody>
                    <a:bodyPr/>
                    <a:lstStyle/>
                    <a:p>
                      <a:pPr latinLnBrk="1"/>
                      <a:endParaRPr lang="ko-KR" altLang="en-US" sz="1000" b="1" dirty="0"/>
                    </a:p>
                  </a:txBody>
                  <a:tcPr marL="68580" marR="68580" marT="34290" marB="34290">
                    <a:solidFill>
                      <a:schemeClr val="accent6">
                        <a:lumMod val="20000"/>
                        <a:lumOff val="80000"/>
                      </a:schemeClr>
                    </a:solidFill>
                  </a:tcPr>
                </a:tc>
                <a:tc>
                  <a:txBody>
                    <a:bodyPr/>
                    <a:lstStyle/>
                    <a:p>
                      <a:pPr latinLnBrk="1"/>
                      <a:endParaRPr lang="ko-KR" altLang="en-US" sz="1000" b="1" dirty="0"/>
                    </a:p>
                  </a:txBody>
                  <a:tcPr marL="68580" marR="68580" marT="34290" marB="34290"/>
                </a:tc>
              </a:tr>
              <a:tr h="194310">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30</a:t>
                      </a:r>
                      <a:endParaRPr lang="ko-KR" altLang="en-US" sz="1000" b="1" dirty="0"/>
                    </a:p>
                  </a:txBody>
                  <a:tcPr marL="68580" marR="68580" marT="34290" marB="34290"/>
                </a:tc>
              </a:tr>
            </a:tbl>
          </a:graphicData>
        </a:graphic>
      </p:graphicFrame>
      <p:graphicFrame>
        <p:nvGraphicFramePr>
          <p:cNvPr id="14" name="표 13"/>
          <p:cNvGraphicFramePr>
            <a:graphicFrameLocks noGrp="1"/>
          </p:cNvGraphicFramePr>
          <p:nvPr>
            <p:extLst/>
          </p:nvPr>
        </p:nvGraphicFramePr>
        <p:xfrm>
          <a:off x="3068103" y="1435988"/>
          <a:ext cx="2646904" cy="2430780"/>
        </p:xfrm>
        <a:graphic>
          <a:graphicData uri="http://schemas.openxmlformats.org/drawingml/2006/table">
            <a:tbl>
              <a:tblPr firstRow="1" bandRow="1">
                <a:tableStyleId>{5C22544A-7EE6-4342-B048-85BDC9FD1C3A}</a:tableStyleId>
              </a:tblPr>
              <a:tblGrid>
                <a:gridCol w="330863"/>
                <a:gridCol w="330863"/>
                <a:gridCol w="330863"/>
                <a:gridCol w="330863"/>
                <a:gridCol w="314503"/>
                <a:gridCol w="347223"/>
                <a:gridCol w="330863"/>
                <a:gridCol w="330863"/>
              </a:tblGrid>
              <a:tr h="194310">
                <a:tc>
                  <a:txBody>
                    <a:bodyPr/>
                    <a:lstStyle/>
                    <a:p>
                      <a:pPr latinLnBrk="1"/>
                      <a:r>
                        <a:rPr lang="ko-KR" altLang="en-US" sz="1000" b="1" dirty="0" smtClean="0"/>
                        <a:t>월</a:t>
                      </a:r>
                      <a:endParaRPr lang="ko-KR" altLang="en-US" sz="1000" b="1" dirty="0"/>
                    </a:p>
                  </a:txBody>
                  <a:tcPr marL="68580" marR="68580" marT="34290" marB="34290"/>
                </a:tc>
                <a:tc>
                  <a:txBody>
                    <a:bodyPr/>
                    <a:lstStyle/>
                    <a:p>
                      <a:pPr latinLnBrk="1"/>
                      <a:r>
                        <a:rPr lang="ko-KR" altLang="en-US" sz="1000" b="1" dirty="0" smtClean="0"/>
                        <a:t>화</a:t>
                      </a:r>
                      <a:endParaRPr lang="ko-KR" altLang="en-US" sz="1000" b="1" dirty="0"/>
                    </a:p>
                  </a:txBody>
                  <a:tcPr marL="68580" marR="68580" marT="34290" marB="34290"/>
                </a:tc>
                <a:tc>
                  <a:txBody>
                    <a:bodyPr/>
                    <a:lstStyle/>
                    <a:p>
                      <a:pPr latinLnBrk="1"/>
                      <a:r>
                        <a:rPr lang="ko-KR" altLang="en-US" sz="1000" b="1" dirty="0" smtClean="0"/>
                        <a:t>수</a:t>
                      </a:r>
                      <a:endParaRPr lang="ko-KR" altLang="en-US" sz="1000" b="1" dirty="0"/>
                    </a:p>
                  </a:txBody>
                  <a:tcPr marL="68580" marR="68580" marT="34290" marB="34290"/>
                </a:tc>
                <a:tc>
                  <a:txBody>
                    <a:bodyPr/>
                    <a:lstStyle/>
                    <a:p>
                      <a:pPr latinLnBrk="1"/>
                      <a:r>
                        <a:rPr lang="ko-KR" altLang="en-US" sz="1000" b="1" dirty="0" smtClean="0"/>
                        <a:t>목</a:t>
                      </a:r>
                      <a:endParaRPr lang="ko-KR" altLang="en-US" sz="1000" b="1" dirty="0"/>
                    </a:p>
                  </a:txBody>
                  <a:tcPr marL="68580" marR="68580" marT="34290" marB="34290"/>
                </a:tc>
                <a:tc>
                  <a:txBody>
                    <a:bodyPr/>
                    <a:lstStyle/>
                    <a:p>
                      <a:pPr latinLnBrk="1"/>
                      <a:r>
                        <a:rPr lang="ko-KR" altLang="en-US" sz="1000" b="1" dirty="0" smtClean="0"/>
                        <a:t>금</a:t>
                      </a:r>
                      <a:endParaRPr lang="ko-KR" altLang="en-US" sz="1000" b="1" dirty="0"/>
                    </a:p>
                  </a:txBody>
                  <a:tcPr marL="68580" marR="68580" marT="34290" marB="34290"/>
                </a:tc>
                <a:tc>
                  <a:txBody>
                    <a:bodyPr/>
                    <a:lstStyle/>
                    <a:p>
                      <a:pPr latinLnBrk="1"/>
                      <a:r>
                        <a:rPr lang="ko-KR" altLang="en-US" sz="1000" b="1" dirty="0" smtClean="0"/>
                        <a:t>토</a:t>
                      </a:r>
                      <a:endParaRPr lang="ko-KR" altLang="en-US" sz="1000" b="1" dirty="0"/>
                    </a:p>
                  </a:txBody>
                  <a:tcPr marL="68580" marR="68580" marT="34290" marB="34290"/>
                </a:tc>
                <a:tc>
                  <a:txBody>
                    <a:bodyPr/>
                    <a:lstStyle/>
                    <a:p>
                      <a:pPr latinLnBrk="1"/>
                      <a:r>
                        <a:rPr lang="ko-KR" altLang="en-US" sz="1000" b="1" dirty="0" smtClean="0"/>
                        <a:t>일</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r>
              <a:tr h="194310">
                <a:tc>
                  <a:txBody>
                    <a:bodyPr/>
                    <a:lstStyle/>
                    <a:p>
                      <a:pPr latinLnBrk="1"/>
                      <a:endParaRPr lang="ko-KR" altLang="en-US" sz="1000" b="1" dirty="0">
                        <a:solidFill>
                          <a:schemeClr val="tx1">
                            <a:lumMod val="50000"/>
                            <a:lumOff val="50000"/>
                          </a:schemeClr>
                        </a:solidFill>
                      </a:endParaRPr>
                    </a:p>
                  </a:txBody>
                  <a:tcPr marL="68580" marR="68580" marT="34290" marB="34290"/>
                </a:tc>
                <a:tc>
                  <a:txBody>
                    <a:bodyPr/>
                    <a:lstStyle/>
                    <a:p>
                      <a:pPr latinLnBrk="1"/>
                      <a:endParaRPr lang="ko-KR" altLang="en-US" sz="1000" b="1" dirty="0">
                        <a:solidFill>
                          <a:schemeClr val="tx1">
                            <a:lumMod val="50000"/>
                            <a:lumOff val="50000"/>
                          </a:schemeClr>
                        </a:solidFill>
                      </a:endParaRPr>
                    </a:p>
                  </a:txBody>
                  <a:tcPr marL="68580" marR="68580" marT="34290" marB="34290"/>
                </a:tc>
                <a:tc>
                  <a:txBody>
                    <a:bodyPr/>
                    <a:lstStyle/>
                    <a:p>
                      <a:pPr latinLnBrk="1"/>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3</a:t>
                      </a:r>
                      <a:endParaRPr lang="ko-KR" altLang="en-US" sz="1000" b="1" dirty="0">
                        <a:solidFill>
                          <a:schemeClr val="tx1">
                            <a:lumMod val="50000"/>
                            <a:lumOff val="50000"/>
                          </a:schemeClr>
                        </a:solidFill>
                      </a:endParaRPr>
                    </a:p>
                  </a:txBody>
                  <a:tcPr marL="68580" marR="68580" marT="34290" marB="34290">
                    <a:solidFill>
                      <a:schemeClr val="accent5">
                        <a:lumMod val="20000"/>
                        <a:lumOff val="80000"/>
                      </a:schemeClr>
                    </a:solidFill>
                  </a:tcPr>
                </a:tc>
                <a:tc>
                  <a:txBody>
                    <a:bodyPr/>
                    <a:lstStyle/>
                    <a:p>
                      <a:pPr latinLnBrk="1"/>
                      <a:r>
                        <a:rPr lang="en-US" altLang="ko-KR" sz="1000" b="1" dirty="0" smtClean="0">
                          <a:solidFill>
                            <a:schemeClr val="tx1">
                              <a:lumMod val="50000"/>
                              <a:lumOff val="50000"/>
                            </a:schemeClr>
                          </a:solidFill>
                        </a:rPr>
                        <a:t>4</a:t>
                      </a:r>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endParaRPr lang="ko-KR" altLang="en-US" sz="1000" b="1" dirty="0"/>
                    </a:p>
                  </a:txBody>
                  <a:tcPr marL="68580" marR="68580" marT="34290" marB="34290"/>
                </a:tc>
              </a:tr>
              <a:tr h="194310">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20</a:t>
                      </a:r>
                      <a:endParaRPr lang="ko-KR" altLang="en-US" sz="1000" b="1" dirty="0"/>
                    </a:p>
                  </a:txBody>
                  <a:tcPr marL="68580" marR="68580" marT="34290" marB="34290"/>
                </a:tc>
              </a:tr>
              <a:tr h="194310">
                <a:tc>
                  <a:txBody>
                    <a:bodyPr/>
                    <a:lstStyle/>
                    <a:p>
                      <a:pPr latinLnBrk="1"/>
                      <a:r>
                        <a:rPr lang="en-US" altLang="ko-KR" sz="1000" b="1" dirty="0" smtClean="0">
                          <a:solidFill>
                            <a:schemeClr val="tx1">
                              <a:lumMod val="50000"/>
                              <a:lumOff val="50000"/>
                            </a:schemeClr>
                          </a:solidFill>
                        </a:rPr>
                        <a:t>5</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6</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7</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8</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9</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10</a:t>
                      </a:r>
                      <a:endParaRPr lang="ko-KR" altLang="en-US" sz="1000" b="1" dirty="0">
                        <a:solidFill>
                          <a:schemeClr val="tx1">
                            <a:lumMod val="50000"/>
                            <a:lumOff val="50000"/>
                          </a:schemeClr>
                        </a:solidFill>
                      </a:endParaRPr>
                    </a:p>
                  </a:txBody>
                  <a:tcPr marL="68580" marR="68580" marT="34290" marB="34290">
                    <a:solidFill>
                      <a:schemeClr val="accent5">
                        <a:lumMod val="20000"/>
                        <a:lumOff val="80000"/>
                      </a:schemeClr>
                    </a:solidFill>
                  </a:tcPr>
                </a:tc>
                <a:tc>
                  <a:txBody>
                    <a:bodyPr/>
                    <a:lstStyle/>
                    <a:p>
                      <a:pPr latinLnBrk="1"/>
                      <a:r>
                        <a:rPr lang="en-US" altLang="ko-KR" sz="1000" b="1" dirty="0" smtClean="0">
                          <a:solidFill>
                            <a:schemeClr val="tx1">
                              <a:lumMod val="50000"/>
                              <a:lumOff val="50000"/>
                            </a:schemeClr>
                          </a:solidFill>
                        </a:rPr>
                        <a:t>11</a:t>
                      </a:r>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endParaRPr lang="ko-KR" altLang="en-US" sz="1000" b="1" dirty="0"/>
                    </a:p>
                  </a:txBody>
                  <a:tcPr marL="68580" marR="68580" marT="34290" marB="34290"/>
                </a:tc>
              </a:tr>
              <a:tr h="194310">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50</a:t>
                      </a:r>
                      <a:endParaRPr lang="ko-KR" altLang="en-US" sz="1000" b="1" dirty="0"/>
                    </a:p>
                  </a:txBody>
                  <a:tcPr marL="68580" marR="68580" marT="34290" marB="34290"/>
                </a:tc>
              </a:tr>
              <a:tr h="194310">
                <a:tc>
                  <a:txBody>
                    <a:bodyPr/>
                    <a:lstStyle/>
                    <a:p>
                      <a:pPr latinLnBrk="1"/>
                      <a:r>
                        <a:rPr lang="en-US" altLang="ko-KR" sz="1000" b="1" dirty="0" smtClean="0">
                          <a:solidFill>
                            <a:schemeClr val="tx1">
                              <a:lumMod val="50000"/>
                              <a:lumOff val="50000"/>
                            </a:schemeClr>
                          </a:solidFill>
                        </a:rPr>
                        <a:t>12</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13</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14</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15</a:t>
                      </a:r>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r>
                        <a:rPr lang="en-US" altLang="ko-KR" sz="1000" b="1" dirty="0" smtClean="0">
                          <a:solidFill>
                            <a:schemeClr val="tx1">
                              <a:lumMod val="50000"/>
                              <a:lumOff val="50000"/>
                            </a:schemeClr>
                          </a:solidFill>
                        </a:rPr>
                        <a:t>16</a:t>
                      </a:r>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r>
                        <a:rPr lang="en-US" altLang="ko-KR" sz="1000" b="1" dirty="0" smtClean="0">
                          <a:solidFill>
                            <a:schemeClr val="tx1">
                              <a:lumMod val="50000"/>
                              <a:lumOff val="50000"/>
                            </a:schemeClr>
                          </a:solidFill>
                        </a:rPr>
                        <a:t>17</a:t>
                      </a:r>
                      <a:endParaRPr lang="ko-KR" altLang="en-US" sz="1000" b="1" dirty="0">
                        <a:solidFill>
                          <a:schemeClr val="tx1">
                            <a:lumMod val="50000"/>
                            <a:lumOff val="50000"/>
                          </a:schemeClr>
                        </a:solidFill>
                      </a:endParaRPr>
                    </a:p>
                  </a:txBody>
                  <a:tcPr marL="68580" marR="68580" marT="34290" marB="34290">
                    <a:solidFill>
                      <a:schemeClr val="accent5">
                        <a:lumMod val="20000"/>
                        <a:lumOff val="80000"/>
                      </a:schemeClr>
                    </a:solidFill>
                  </a:tcPr>
                </a:tc>
                <a:tc>
                  <a:txBody>
                    <a:bodyPr/>
                    <a:lstStyle/>
                    <a:p>
                      <a:pPr latinLnBrk="1"/>
                      <a:r>
                        <a:rPr lang="en-US" altLang="ko-KR" sz="1000" b="1" dirty="0" smtClean="0">
                          <a:solidFill>
                            <a:schemeClr val="tx1">
                              <a:lumMod val="50000"/>
                              <a:lumOff val="50000"/>
                            </a:schemeClr>
                          </a:solidFill>
                        </a:rPr>
                        <a:t>18</a:t>
                      </a:r>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endParaRPr lang="ko-KR" altLang="en-US" sz="1000" b="1" dirty="0">
                        <a:solidFill>
                          <a:schemeClr val="tx1">
                            <a:lumMod val="50000"/>
                            <a:lumOff val="50000"/>
                          </a:schemeClr>
                        </a:solidFill>
                      </a:endParaRPr>
                    </a:p>
                  </a:txBody>
                  <a:tcPr marL="68580" marR="68580" marT="34290" marB="34290"/>
                </a:tc>
              </a:tr>
              <a:tr h="194310">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r>
                        <a:rPr lang="en-US" altLang="ko-KR" sz="1000" b="1" dirty="0" smtClean="0"/>
                        <a:t>10</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50</a:t>
                      </a:r>
                      <a:endParaRPr lang="ko-KR" altLang="en-US" sz="1000" b="1" dirty="0"/>
                    </a:p>
                  </a:txBody>
                  <a:tcPr marL="68580" marR="68580" marT="34290" marB="34290"/>
                </a:tc>
              </a:tr>
              <a:tr h="194310">
                <a:tc>
                  <a:txBody>
                    <a:bodyPr/>
                    <a:lstStyle/>
                    <a:p>
                      <a:pPr latinLnBrk="1"/>
                      <a:r>
                        <a:rPr lang="en-US" altLang="ko-KR" sz="1000" b="1" dirty="0" smtClean="0">
                          <a:solidFill>
                            <a:schemeClr val="tx1">
                              <a:lumMod val="50000"/>
                              <a:lumOff val="50000"/>
                            </a:schemeClr>
                          </a:solidFill>
                        </a:rPr>
                        <a:t>19</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20</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21</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22</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23</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24</a:t>
                      </a:r>
                      <a:endParaRPr lang="ko-KR" altLang="en-US" sz="1000" b="1" dirty="0">
                        <a:solidFill>
                          <a:schemeClr val="tx1">
                            <a:lumMod val="50000"/>
                            <a:lumOff val="50000"/>
                          </a:schemeClr>
                        </a:solidFill>
                      </a:endParaRPr>
                    </a:p>
                  </a:txBody>
                  <a:tcPr marL="68580" marR="68580" marT="34290" marB="34290">
                    <a:solidFill>
                      <a:schemeClr val="accent5">
                        <a:lumMod val="20000"/>
                        <a:lumOff val="80000"/>
                      </a:schemeClr>
                    </a:solidFill>
                  </a:tcPr>
                </a:tc>
                <a:tc>
                  <a:txBody>
                    <a:bodyPr/>
                    <a:lstStyle/>
                    <a:p>
                      <a:pPr latinLnBrk="1"/>
                      <a:r>
                        <a:rPr lang="en-US" altLang="ko-KR" sz="1000" b="1" dirty="0" smtClean="0">
                          <a:solidFill>
                            <a:schemeClr val="tx1">
                              <a:lumMod val="50000"/>
                              <a:lumOff val="50000"/>
                            </a:schemeClr>
                          </a:solidFill>
                        </a:rPr>
                        <a:t>25</a:t>
                      </a:r>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endParaRPr lang="ko-KR" altLang="en-US" sz="1000" b="1" dirty="0"/>
                    </a:p>
                  </a:txBody>
                  <a:tcPr marL="68580" marR="68580" marT="34290" marB="34290"/>
                </a:tc>
              </a:tr>
              <a:tr h="194310">
                <a:tc>
                  <a:txBody>
                    <a:bodyPr/>
                    <a:lstStyle/>
                    <a:p>
                      <a:pPr latinLnBrk="1"/>
                      <a:r>
                        <a:rPr lang="en-US" altLang="ko-KR" sz="1000" b="1" dirty="0" smtClean="0"/>
                        <a:t>8</a:t>
                      </a:r>
                      <a:endParaRPr lang="ko-KR" altLang="en-US" sz="1000" b="1" dirty="0"/>
                    </a:p>
                  </a:txBody>
                  <a:tcPr marL="68580" marR="68580" marT="34290" marB="34290"/>
                </a:tc>
                <a:tc>
                  <a:txBody>
                    <a:bodyPr/>
                    <a:lstStyle/>
                    <a:p>
                      <a:pPr latinLnBrk="1"/>
                      <a:r>
                        <a:rPr lang="en-US" altLang="ko-KR" sz="1000" b="1" dirty="0" smtClean="0"/>
                        <a:t>8</a:t>
                      </a:r>
                      <a:endParaRPr lang="ko-KR" altLang="en-US" sz="1000" b="1" dirty="0"/>
                    </a:p>
                  </a:txBody>
                  <a:tcPr marL="68580" marR="68580" marT="34290" marB="34290"/>
                </a:tc>
                <a:tc>
                  <a:txBody>
                    <a:bodyPr/>
                    <a:lstStyle/>
                    <a:p>
                      <a:pPr latinLnBrk="1"/>
                      <a:r>
                        <a:rPr lang="en-US" altLang="ko-KR" sz="1000" b="1" dirty="0" smtClean="0"/>
                        <a:t>8</a:t>
                      </a:r>
                      <a:endParaRPr lang="ko-KR" altLang="en-US" sz="1000" b="1" dirty="0"/>
                    </a:p>
                  </a:txBody>
                  <a:tcPr marL="68580" marR="68580" marT="34290" marB="34290"/>
                </a:tc>
                <a:tc>
                  <a:txBody>
                    <a:bodyPr/>
                    <a:lstStyle/>
                    <a:p>
                      <a:pPr latinLnBrk="1"/>
                      <a:r>
                        <a:rPr lang="en-US" altLang="ko-KR" sz="1000" b="1" dirty="0" smtClean="0"/>
                        <a:t>8</a:t>
                      </a:r>
                      <a:endParaRPr lang="ko-KR" altLang="en-US" sz="1000" b="1" dirty="0"/>
                    </a:p>
                  </a:txBody>
                  <a:tcPr marL="68580" marR="68580" marT="34290" marB="34290"/>
                </a:tc>
                <a:tc>
                  <a:txBody>
                    <a:bodyPr/>
                    <a:lstStyle/>
                    <a:p>
                      <a:pPr latinLnBrk="1"/>
                      <a:r>
                        <a:rPr lang="en-US" altLang="ko-KR" sz="1000" b="1" dirty="0" smtClean="0"/>
                        <a:t>8</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40</a:t>
                      </a:r>
                      <a:endParaRPr lang="ko-KR" altLang="en-US" sz="1000" b="1" dirty="0"/>
                    </a:p>
                  </a:txBody>
                  <a:tcPr marL="68580" marR="68580" marT="34290" marB="34290"/>
                </a:tc>
              </a:tr>
              <a:tr h="194310">
                <a:tc>
                  <a:txBody>
                    <a:bodyPr/>
                    <a:lstStyle/>
                    <a:p>
                      <a:pPr latinLnBrk="1"/>
                      <a:r>
                        <a:rPr lang="en-US" altLang="ko-KR" sz="1000" b="1" dirty="0" smtClean="0">
                          <a:solidFill>
                            <a:schemeClr val="tx1">
                              <a:lumMod val="50000"/>
                              <a:lumOff val="50000"/>
                            </a:schemeClr>
                          </a:solidFill>
                        </a:rPr>
                        <a:t>26</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27</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28</a:t>
                      </a:r>
                      <a:endParaRPr lang="ko-KR" altLang="en-US" sz="1000" b="1" dirty="0">
                        <a:solidFill>
                          <a:schemeClr val="tx1">
                            <a:lumMod val="50000"/>
                            <a:lumOff val="50000"/>
                          </a:schemeClr>
                        </a:solidFill>
                      </a:endParaRPr>
                    </a:p>
                  </a:txBody>
                  <a:tcPr marL="68580" marR="68580" marT="34290" marB="34290"/>
                </a:tc>
                <a:tc>
                  <a:txBody>
                    <a:bodyPr/>
                    <a:lstStyle/>
                    <a:p>
                      <a:pPr latinLnBrk="1"/>
                      <a:endParaRPr lang="ko-KR" altLang="en-US" sz="1000" b="1" dirty="0">
                        <a:solidFill>
                          <a:schemeClr val="tx1">
                            <a:lumMod val="50000"/>
                            <a:lumOff val="50000"/>
                          </a:schemeClr>
                        </a:solidFill>
                      </a:endParaRPr>
                    </a:p>
                  </a:txBody>
                  <a:tcPr marL="68580" marR="68580" marT="34290" marB="34290"/>
                </a:tc>
                <a:tc>
                  <a:txBody>
                    <a:bodyPr/>
                    <a:lstStyle/>
                    <a:p>
                      <a:pPr latinLnBrk="1"/>
                      <a:endParaRPr lang="ko-KR" altLang="en-US" sz="1000" b="1" dirty="0">
                        <a:solidFill>
                          <a:schemeClr val="tx1">
                            <a:lumMod val="50000"/>
                            <a:lumOff val="50000"/>
                          </a:schemeClr>
                        </a:solidFill>
                      </a:endParaRPr>
                    </a:p>
                  </a:txBody>
                  <a:tcPr marL="68580" marR="68580" marT="34290" marB="34290"/>
                </a:tc>
                <a:tc>
                  <a:txBody>
                    <a:bodyPr/>
                    <a:lstStyle/>
                    <a:p>
                      <a:pPr latinLnBrk="1"/>
                      <a:endParaRPr lang="ko-KR" altLang="en-US" sz="1000" b="1" dirty="0"/>
                    </a:p>
                  </a:txBody>
                  <a:tcPr marL="68580" marR="68580" marT="34290" marB="34290">
                    <a:solidFill>
                      <a:schemeClr val="accent5">
                        <a:lumMod val="20000"/>
                        <a:lumOff val="80000"/>
                      </a:schemeClr>
                    </a:solidFill>
                  </a:tcPr>
                </a:tc>
                <a:tc>
                  <a:txBody>
                    <a:bodyPr/>
                    <a:lstStyle/>
                    <a:p>
                      <a:pPr latinLnBrk="1"/>
                      <a:endParaRPr lang="ko-KR" altLang="en-US" sz="1000" b="1" dirty="0"/>
                    </a:p>
                  </a:txBody>
                  <a:tcPr marL="68580" marR="68580" marT="34290" marB="34290">
                    <a:solidFill>
                      <a:schemeClr val="accent6">
                        <a:lumMod val="20000"/>
                        <a:lumOff val="80000"/>
                      </a:schemeClr>
                    </a:solidFill>
                  </a:tcPr>
                </a:tc>
                <a:tc>
                  <a:txBody>
                    <a:bodyPr/>
                    <a:lstStyle/>
                    <a:p>
                      <a:pPr latinLnBrk="1"/>
                      <a:endParaRPr lang="ko-KR" altLang="en-US" sz="1000" b="1" dirty="0"/>
                    </a:p>
                  </a:txBody>
                  <a:tcPr marL="68580" marR="68580" marT="34290" marB="34290"/>
                </a:tc>
              </a:tr>
              <a:tr h="194310">
                <a:tc>
                  <a:txBody>
                    <a:bodyPr/>
                    <a:lstStyle/>
                    <a:p>
                      <a:pPr latinLnBrk="1"/>
                      <a:r>
                        <a:rPr lang="en-US" altLang="ko-KR" sz="1000" b="1" dirty="0" smtClean="0"/>
                        <a:t>8</a:t>
                      </a:r>
                      <a:endParaRPr lang="ko-KR" altLang="en-US" sz="1000" b="1" dirty="0"/>
                    </a:p>
                  </a:txBody>
                  <a:tcPr marL="68580" marR="68580" marT="34290" marB="34290"/>
                </a:tc>
                <a:tc>
                  <a:txBody>
                    <a:bodyPr/>
                    <a:lstStyle/>
                    <a:p>
                      <a:pPr latinLnBrk="1"/>
                      <a:r>
                        <a:rPr lang="en-US" altLang="ko-KR" sz="1000" b="1" dirty="0" smtClean="0"/>
                        <a:t>8</a:t>
                      </a:r>
                      <a:endParaRPr lang="ko-KR" altLang="en-US" sz="1000" b="1" dirty="0"/>
                    </a:p>
                  </a:txBody>
                  <a:tcPr marL="68580" marR="68580" marT="34290" marB="34290"/>
                </a:tc>
                <a:tc>
                  <a:txBody>
                    <a:bodyPr/>
                    <a:lstStyle/>
                    <a:p>
                      <a:pPr latinLnBrk="1"/>
                      <a:r>
                        <a:rPr lang="en-US" altLang="ko-KR" sz="1000" b="1" dirty="0" smtClean="0"/>
                        <a:t>8</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16</a:t>
                      </a:r>
                      <a:endParaRPr lang="ko-KR" altLang="en-US" sz="1000" b="1" dirty="0"/>
                    </a:p>
                  </a:txBody>
                  <a:tcPr marL="68580" marR="68580" marT="34290" marB="34290"/>
                </a:tc>
              </a:tr>
            </a:tbl>
          </a:graphicData>
        </a:graphic>
      </p:graphicFrame>
      <p:graphicFrame>
        <p:nvGraphicFramePr>
          <p:cNvPr id="15" name="표 14"/>
          <p:cNvGraphicFramePr>
            <a:graphicFrameLocks noGrp="1"/>
          </p:cNvGraphicFramePr>
          <p:nvPr>
            <p:extLst/>
          </p:nvPr>
        </p:nvGraphicFramePr>
        <p:xfrm>
          <a:off x="5783356" y="1428736"/>
          <a:ext cx="2932048" cy="2430780"/>
        </p:xfrm>
        <a:graphic>
          <a:graphicData uri="http://schemas.openxmlformats.org/drawingml/2006/table">
            <a:tbl>
              <a:tblPr firstRow="1" bandRow="1">
                <a:tableStyleId>{5C22544A-7EE6-4342-B048-85BDC9FD1C3A}</a:tableStyleId>
              </a:tblPr>
              <a:tblGrid>
                <a:gridCol w="366506"/>
                <a:gridCol w="366506"/>
                <a:gridCol w="366506"/>
                <a:gridCol w="366506"/>
                <a:gridCol w="366506"/>
                <a:gridCol w="366506"/>
                <a:gridCol w="314148"/>
                <a:gridCol w="418864"/>
              </a:tblGrid>
              <a:tr h="194310">
                <a:tc>
                  <a:txBody>
                    <a:bodyPr/>
                    <a:lstStyle/>
                    <a:p>
                      <a:pPr latinLnBrk="1"/>
                      <a:r>
                        <a:rPr lang="ko-KR" altLang="en-US" sz="1000" b="1" dirty="0" smtClean="0"/>
                        <a:t>월</a:t>
                      </a:r>
                      <a:endParaRPr lang="ko-KR" altLang="en-US" sz="1000" b="1" dirty="0"/>
                    </a:p>
                  </a:txBody>
                  <a:tcPr marL="68580" marR="68580" marT="34290" marB="34290"/>
                </a:tc>
                <a:tc>
                  <a:txBody>
                    <a:bodyPr/>
                    <a:lstStyle/>
                    <a:p>
                      <a:pPr latinLnBrk="1"/>
                      <a:r>
                        <a:rPr lang="ko-KR" altLang="en-US" sz="1000" b="1" dirty="0" smtClean="0"/>
                        <a:t>화</a:t>
                      </a:r>
                      <a:endParaRPr lang="ko-KR" altLang="en-US" sz="1000" b="1" dirty="0"/>
                    </a:p>
                  </a:txBody>
                  <a:tcPr marL="68580" marR="68580" marT="34290" marB="34290"/>
                </a:tc>
                <a:tc>
                  <a:txBody>
                    <a:bodyPr/>
                    <a:lstStyle/>
                    <a:p>
                      <a:pPr latinLnBrk="1"/>
                      <a:r>
                        <a:rPr lang="ko-KR" altLang="en-US" sz="1000" b="1" dirty="0" smtClean="0"/>
                        <a:t>수</a:t>
                      </a:r>
                      <a:endParaRPr lang="ko-KR" altLang="en-US" sz="1000" b="1" dirty="0"/>
                    </a:p>
                  </a:txBody>
                  <a:tcPr marL="68580" marR="68580" marT="34290" marB="34290"/>
                </a:tc>
                <a:tc>
                  <a:txBody>
                    <a:bodyPr/>
                    <a:lstStyle/>
                    <a:p>
                      <a:pPr latinLnBrk="1"/>
                      <a:r>
                        <a:rPr lang="ko-KR" altLang="en-US" sz="1000" b="1" dirty="0" smtClean="0"/>
                        <a:t>목</a:t>
                      </a:r>
                      <a:endParaRPr lang="ko-KR" altLang="en-US" sz="1000" b="1" dirty="0"/>
                    </a:p>
                  </a:txBody>
                  <a:tcPr marL="68580" marR="68580" marT="34290" marB="34290"/>
                </a:tc>
                <a:tc>
                  <a:txBody>
                    <a:bodyPr/>
                    <a:lstStyle/>
                    <a:p>
                      <a:pPr latinLnBrk="1"/>
                      <a:r>
                        <a:rPr lang="ko-KR" altLang="en-US" sz="1000" b="1" dirty="0" smtClean="0"/>
                        <a:t>금</a:t>
                      </a:r>
                      <a:endParaRPr lang="ko-KR" altLang="en-US" sz="1000" b="1" dirty="0"/>
                    </a:p>
                  </a:txBody>
                  <a:tcPr marL="68580" marR="68580" marT="34290" marB="34290"/>
                </a:tc>
                <a:tc>
                  <a:txBody>
                    <a:bodyPr/>
                    <a:lstStyle/>
                    <a:p>
                      <a:pPr latinLnBrk="1"/>
                      <a:r>
                        <a:rPr lang="ko-KR" altLang="en-US" sz="1000" b="1" dirty="0" smtClean="0"/>
                        <a:t>토</a:t>
                      </a:r>
                      <a:endParaRPr lang="ko-KR" altLang="en-US" sz="1000" b="1" dirty="0"/>
                    </a:p>
                  </a:txBody>
                  <a:tcPr marL="68580" marR="68580" marT="34290" marB="34290"/>
                </a:tc>
                <a:tc>
                  <a:txBody>
                    <a:bodyPr/>
                    <a:lstStyle/>
                    <a:p>
                      <a:pPr latinLnBrk="1"/>
                      <a:r>
                        <a:rPr lang="ko-KR" altLang="en-US" sz="1000" b="1" dirty="0" smtClean="0"/>
                        <a:t>일</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r>
              <a:tr h="194310">
                <a:tc>
                  <a:txBody>
                    <a:bodyPr/>
                    <a:lstStyle/>
                    <a:p>
                      <a:pPr latinLnBrk="1"/>
                      <a:endParaRPr lang="ko-KR" altLang="en-US" sz="1000" b="1" dirty="0"/>
                    </a:p>
                  </a:txBody>
                  <a:tcPr marL="68580" marR="68580" marT="34290" marB="34290"/>
                </a:tc>
                <a:tc>
                  <a:txBody>
                    <a:bodyPr/>
                    <a:lstStyle/>
                    <a:p>
                      <a:pPr latinLnBrk="1"/>
                      <a:endParaRPr lang="ko-KR" altLang="en-US" sz="1000" b="1" dirty="0">
                        <a:solidFill>
                          <a:schemeClr val="tx1">
                            <a:lumMod val="50000"/>
                            <a:lumOff val="50000"/>
                          </a:schemeClr>
                        </a:solidFill>
                      </a:endParaRPr>
                    </a:p>
                  </a:txBody>
                  <a:tcPr marL="68580" marR="68580" marT="34290" marB="34290"/>
                </a:tc>
                <a:tc>
                  <a:txBody>
                    <a:bodyPr/>
                    <a:lstStyle/>
                    <a:p>
                      <a:pPr latinLnBrk="1"/>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a:t>
                      </a:r>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r>
                        <a:rPr lang="en-US" altLang="ko-KR" sz="1000" b="1" dirty="0" smtClean="0">
                          <a:solidFill>
                            <a:schemeClr val="tx1">
                              <a:lumMod val="50000"/>
                              <a:lumOff val="50000"/>
                            </a:schemeClr>
                          </a:solidFill>
                        </a:rPr>
                        <a:t>3</a:t>
                      </a:r>
                      <a:endParaRPr lang="ko-KR" altLang="en-US" sz="1000" b="1" dirty="0">
                        <a:solidFill>
                          <a:schemeClr val="tx1">
                            <a:lumMod val="50000"/>
                            <a:lumOff val="50000"/>
                          </a:schemeClr>
                        </a:solidFill>
                      </a:endParaRPr>
                    </a:p>
                  </a:txBody>
                  <a:tcPr marL="68580" marR="68580" marT="34290" marB="34290">
                    <a:solidFill>
                      <a:schemeClr val="accent5">
                        <a:lumMod val="20000"/>
                        <a:lumOff val="80000"/>
                      </a:schemeClr>
                    </a:solidFill>
                  </a:tcPr>
                </a:tc>
                <a:tc>
                  <a:txBody>
                    <a:bodyPr/>
                    <a:lstStyle/>
                    <a:p>
                      <a:pPr latinLnBrk="1"/>
                      <a:r>
                        <a:rPr lang="en-US" altLang="ko-KR" sz="1000" b="1" dirty="0" smtClean="0">
                          <a:solidFill>
                            <a:schemeClr val="tx1">
                              <a:lumMod val="50000"/>
                              <a:lumOff val="50000"/>
                            </a:schemeClr>
                          </a:solidFill>
                        </a:rPr>
                        <a:t>4</a:t>
                      </a:r>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endParaRPr lang="ko-KR" altLang="en-US" sz="1000" b="1" dirty="0"/>
                    </a:p>
                  </a:txBody>
                  <a:tcPr marL="68580" marR="68580" marT="34290" marB="34290"/>
                </a:tc>
              </a:tr>
              <a:tr h="194310">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8</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8</a:t>
                      </a:r>
                      <a:endParaRPr lang="ko-KR" altLang="en-US" sz="1000" b="1" dirty="0"/>
                    </a:p>
                  </a:txBody>
                  <a:tcPr marL="68580" marR="68580" marT="34290" marB="34290"/>
                </a:tc>
              </a:tr>
              <a:tr h="194310">
                <a:tc>
                  <a:txBody>
                    <a:bodyPr/>
                    <a:lstStyle/>
                    <a:p>
                      <a:pPr latinLnBrk="1"/>
                      <a:r>
                        <a:rPr lang="en-US" altLang="ko-KR" sz="1000" b="1" dirty="0" smtClean="0">
                          <a:solidFill>
                            <a:schemeClr val="tx1">
                              <a:lumMod val="50000"/>
                              <a:lumOff val="50000"/>
                            </a:schemeClr>
                          </a:solidFill>
                        </a:rPr>
                        <a:t>5</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6</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7</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8</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9</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10</a:t>
                      </a:r>
                      <a:endParaRPr lang="ko-KR" altLang="en-US" sz="1000" b="1" dirty="0">
                        <a:solidFill>
                          <a:schemeClr val="tx1">
                            <a:lumMod val="50000"/>
                            <a:lumOff val="50000"/>
                          </a:schemeClr>
                        </a:solidFill>
                      </a:endParaRPr>
                    </a:p>
                  </a:txBody>
                  <a:tcPr marL="68580" marR="68580" marT="34290" marB="34290">
                    <a:solidFill>
                      <a:schemeClr val="accent5">
                        <a:lumMod val="20000"/>
                        <a:lumOff val="80000"/>
                      </a:schemeClr>
                    </a:solidFill>
                  </a:tcPr>
                </a:tc>
                <a:tc>
                  <a:txBody>
                    <a:bodyPr/>
                    <a:lstStyle/>
                    <a:p>
                      <a:pPr latinLnBrk="1"/>
                      <a:r>
                        <a:rPr lang="en-US" altLang="ko-KR" sz="1000" b="1" dirty="0" smtClean="0">
                          <a:solidFill>
                            <a:schemeClr val="tx1">
                              <a:lumMod val="50000"/>
                              <a:lumOff val="50000"/>
                            </a:schemeClr>
                          </a:solidFill>
                        </a:rPr>
                        <a:t>11</a:t>
                      </a:r>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endParaRPr lang="ko-KR" altLang="en-US" sz="1000" b="1" dirty="0"/>
                    </a:p>
                  </a:txBody>
                  <a:tcPr marL="68580" marR="68580" marT="34290" marB="34290"/>
                </a:tc>
              </a:tr>
              <a:tr h="194310">
                <a:tc>
                  <a:txBody>
                    <a:bodyPr/>
                    <a:lstStyle/>
                    <a:p>
                      <a:pPr latinLnBrk="1"/>
                      <a:r>
                        <a:rPr lang="en-US" altLang="ko-KR" sz="1000" b="1" dirty="0" smtClean="0"/>
                        <a:t>8</a:t>
                      </a:r>
                      <a:endParaRPr lang="ko-KR" altLang="en-US" sz="1000" b="1" dirty="0"/>
                    </a:p>
                  </a:txBody>
                  <a:tcPr marL="68580" marR="68580" marT="34290" marB="34290"/>
                </a:tc>
                <a:tc>
                  <a:txBody>
                    <a:bodyPr/>
                    <a:lstStyle/>
                    <a:p>
                      <a:pPr latinLnBrk="1"/>
                      <a:r>
                        <a:rPr lang="en-US" altLang="ko-KR" sz="1000" b="1" dirty="0" smtClean="0"/>
                        <a:t>8</a:t>
                      </a:r>
                      <a:endParaRPr lang="ko-KR" altLang="en-US" sz="1000" b="1" dirty="0"/>
                    </a:p>
                  </a:txBody>
                  <a:tcPr marL="68580" marR="68580" marT="34290" marB="34290"/>
                </a:tc>
                <a:tc>
                  <a:txBody>
                    <a:bodyPr/>
                    <a:lstStyle/>
                    <a:p>
                      <a:pPr latinLnBrk="1"/>
                      <a:r>
                        <a:rPr lang="en-US" altLang="ko-KR" sz="1000" b="1" dirty="0" smtClean="0"/>
                        <a:t>8</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8</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32</a:t>
                      </a:r>
                      <a:endParaRPr lang="ko-KR" altLang="en-US" sz="1000" b="1" dirty="0"/>
                    </a:p>
                  </a:txBody>
                  <a:tcPr marL="68580" marR="68580" marT="34290" marB="34290"/>
                </a:tc>
              </a:tr>
              <a:tr h="194310">
                <a:tc>
                  <a:txBody>
                    <a:bodyPr/>
                    <a:lstStyle/>
                    <a:p>
                      <a:pPr latinLnBrk="1"/>
                      <a:r>
                        <a:rPr lang="en-US" altLang="ko-KR" sz="1000" b="1" dirty="0" smtClean="0">
                          <a:solidFill>
                            <a:schemeClr val="tx1">
                              <a:lumMod val="50000"/>
                              <a:lumOff val="50000"/>
                            </a:schemeClr>
                          </a:solidFill>
                        </a:rPr>
                        <a:t>12</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13</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14</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15</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16</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17</a:t>
                      </a:r>
                      <a:endParaRPr lang="ko-KR" altLang="en-US" sz="1000" b="1" dirty="0">
                        <a:solidFill>
                          <a:schemeClr val="tx1">
                            <a:lumMod val="50000"/>
                            <a:lumOff val="50000"/>
                          </a:schemeClr>
                        </a:solidFill>
                      </a:endParaRPr>
                    </a:p>
                  </a:txBody>
                  <a:tcPr marL="68580" marR="68580" marT="34290" marB="34290">
                    <a:solidFill>
                      <a:schemeClr val="accent5">
                        <a:lumMod val="20000"/>
                        <a:lumOff val="80000"/>
                      </a:schemeClr>
                    </a:solidFill>
                  </a:tcPr>
                </a:tc>
                <a:tc>
                  <a:txBody>
                    <a:bodyPr/>
                    <a:lstStyle/>
                    <a:p>
                      <a:pPr latinLnBrk="1"/>
                      <a:r>
                        <a:rPr lang="en-US" altLang="ko-KR" sz="1000" b="1" dirty="0" smtClean="0">
                          <a:solidFill>
                            <a:schemeClr val="tx1">
                              <a:lumMod val="50000"/>
                              <a:lumOff val="50000"/>
                            </a:schemeClr>
                          </a:solidFill>
                        </a:rPr>
                        <a:t>18</a:t>
                      </a:r>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endParaRPr lang="ko-KR" altLang="en-US" sz="1000" b="1" dirty="0"/>
                    </a:p>
                  </a:txBody>
                  <a:tcPr marL="68580" marR="68580" marT="34290" marB="34290"/>
                </a:tc>
              </a:tr>
              <a:tr h="194310">
                <a:tc>
                  <a:txBody>
                    <a:bodyPr/>
                    <a:lstStyle/>
                    <a:p>
                      <a:pPr latinLnBrk="1"/>
                      <a:r>
                        <a:rPr lang="en-US" altLang="ko-KR" sz="1000" b="1" dirty="0" smtClean="0"/>
                        <a:t>8</a:t>
                      </a:r>
                      <a:endParaRPr lang="ko-KR" altLang="en-US" sz="1000" b="1" dirty="0"/>
                    </a:p>
                  </a:txBody>
                  <a:tcPr marL="68580" marR="68580" marT="34290" marB="34290"/>
                </a:tc>
                <a:tc>
                  <a:txBody>
                    <a:bodyPr/>
                    <a:lstStyle/>
                    <a:p>
                      <a:pPr latinLnBrk="1"/>
                      <a:r>
                        <a:rPr lang="en-US" altLang="ko-KR" sz="1000" b="1" dirty="0" smtClean="0"/>
                        <a:t>8</a:t>
                      </a:r>
                      <a:endParaRPr lang="ko-KR" altLang="en-US" sz="1000" b="1" dirty="0"/>
                    </a:p>
                  </a:txBody>
                  <a:tcPr marL="68580" marR="68580" marT="34290" marB="34290"/>
                </a:tc>
                <a:tc>
                  <a:txBody>
                    <a:bodyPr/>
                    <a:lstStyle/>
                    <a:p>
                      <a:pPr latinLnBrk="1"/>
                      <a:r>
                        <a:rPr lang="en-US" altLang="ko-KR" sz="1000" b="1" dirty="0" smtClean="0"/>
                        <a:t> </a:t>
                      </a:r>
                      <a:endParaRPr lang="ko-KR" altLang="en-US" sz="1000" b="1" dirty="0"/>
                    </a:p>
                  </a:txBody>
                  <a:tcPr marL="68580" marR="68580" marT="34290" marB="34290"/>
                </a:tc>
                <a:tc>
                  <a:txBody>
                    <a:bodyPr/>
                    <a:lstStyle/>
                    <a:p>
                      <a:pPr latinLnBrk="1"/>
                      <a:r>
                        <a:rPr lang="en-US" altLang="ko-KR" sz="1000" b="1" dirty="0" smtClean="0"/>
                        <a:t>8</a:t>
                      </a:r>
                      <a:endParaRPr lang="ko-KR" altLang="en-US" sz="1000" b="1" dirty="0"/>
                    </a:p>
                  </a:txBody>
                  <a:tcPr marL="68580" marR="68580" marT="34290" marB="34290"/>
                </a:tc>
                <a:tc>
                  <a:txBody>
                    <a:bodyPr/>
                    <a:lstStyle/>
                    <a:p>
                      <a:pPr latinLnBrk="1"/>
                      <a:r>
                        <a:rPr lang="en-US" altLang="ko-KR" sz="1000" b="1" dirty="0" smtClean="0"/>
                        <a:t>8</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32</a:t>
                      </a:r>
                      <a:endParaRPr lang="ko-KR" altLang="en-US" sz="1000" b="1" dirty="0"/>
                    </a:p>
                  </a:txBody>
                  <a:tcPr marL="68580" marR="68580" marT="34290" marB="34290"/>
                </a:tc>
              </a:tr>
              <a:tr h="194310">
                <a:tc>
                  <a:txBody>
                    <a:bodyPr/>
                    <a:lstStyle/>
                    <a:p>
                      <a:pPr latinLnBrk="1"/>
                      <a:r>
                        <a:rPr lang="en-US" altLang="ko-KR" sz="1000" b="1" dirty="0" smtClean="0">
                          <a:solidFill>
                            <a:schemeClr val="tx1">
                              <a:lumMod val="50000"/>
                              <a:lumOff val="50000"/>
                            </a:schemeClr>
                          </a:solidFill>
                        </a:rPr>
                        <a:t>19</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20</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21</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22</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23</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24</a:t>
                      </a:r>
                      <a:endParaRPr lang="ko-KR" altLang="en-US" sz="1000" b="1" dirty="0">
                        <a:solidFill>
                          <a:schemeClr val="tx1">
                            <a:lumMod val="50000"/>
                            <a:lumOff val="50000"/>
                          </a:schemeClr>
                        </a:solidFill>
                      </a:endParaRPr>
                    </a:p>
                  </a:txBody>
                  <a:tcPr marL="68580" marR="68580" marT="34290" marB="34290">
                    <a:solidFill>
                      <a:schemeClr val="accent5">
                        <a:lumMod val="20000"/>
                        <a:lumOff val="80000"/>
                      </a:schemeClr>
                    </a:solidFill>
                  </a:tcPr>
                </a:tc>
                <a:tc>
                  <a:txBody>
                    <a:bodyPr/>
                    <a:lstStyle/>
                    <a:p>
                      <a:pPr latinLnBrk="1"/>
                      <a:r>
                        <a:rPr lang="en-US" altLang="ko-KR" sz="1000" b="1" dirty="0" smtClean="0">
                          <a:solidFill>
                            <a:schemeClr val="tx1">
                              <a:lumMod val="50000"/>
                              <a:lumOff val="50000"/>
                            </a:schemeClr>
                          </a:solidFill>
                        </a:rPr>
                        <a:t>25</a:t>
                      </a:r>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endParaRPr lang="ko-KR" altLang="en-US" sz="1000" b="1" dirty="0"/>
                    </a:p>
                  </a:txBody>
                  <a:tcPr marL="68580" marR="68580" marT="34290" marB="34290"/>
                </a:tc>
              </a:tr>
              <a:tr h="194310">
                <a:tc>
                  <a:txBody>
                    <a:bodyPr/>
                    <a:lstStyle/>
                    <a:p>
                      <a:pPr latinLnBrk="1"/>
                      <a:r>
                        <a:rPr lang="en-US" altLang="ko-KR" sz="1000" b="1" dirty="0" smtClean="0"/>
                        <a:t>8</a:t>
                      </a:r>
                      <a:endParaRPr lang="ko-KR" altLang="en-US" sz="1000" b="1" dirty="0"/>
                    </a:p>
                  </a:txBody>
                  <a:tcPr marL="68580" marR="68580" marT="34290" marB="34290"/>
                </a:tc>
                <a:tc>
                  <a:txBody>
                    <a:bodyPr/>
                    <a:lstStyle/>
                    <a:p>
                      <a:pPr latinLnBrk="1"/>
                      <a:r>
                        <a:rPr lang="en-US" altLang="ko-KR" sz="1000" b="1" dirty="0" smtClean="0"/>
                        <a:t>8</a:t>
                      </a:r>
                      <a:endParaRPr lang="ko-KR" altLang="en-US" sz="1000" b="1" dirty="0"/>
                    </a:p>
                  </a:txBody>
                  <a:tcPr marL="68580" marR="68580" marT="34290" marB="34290"/>
                </a:tc>
                <a:tc>
                  <a:txBody>
                    <a:bodyPr/>
                    <a:lstStyle/>
                    <a:p>
                      <a:pPr latinLnBrk="1"/>
                      <a:r>
                        <a:rPr lang="en-US" altLang="ko-KR" sz="1000" b="1" dirty="0" smtClean="0"/>
                        <a:t>8</a:t>
                      </a:r>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24</a:t>
                      </a:r>
                      <a:endParaRPr lang="ko-KR" altLang="en-US" sz="1000" b="1" dirty="0"/>
                    </a:p>
                  </a:txBody>
                  <a:tcPr marL="68580" marR="68580" marT="34290" marB="34290"/>
                </a:tc>
              </a:tr>
              <a:tr h="194310">
                <a:tc>
                  <a:txBody>
                    <a:bodyPr/>
                    <a:lstStyle/>
                    <a:p>
                      <a:pPr latinLnBrk="1"/>
                      <a:r>
                        <a:rPr lang="en-US" altLang="ko-KR" sz="1000" b="1" dirty="0" smtClean="0">
                          <a:solidFill>
                            <a:schemeClr val="tx1">
                              <a:lumMod val="50000"/>
                              <a:lumOff val="50000"/>
                            </a:schemeClr>
                          </a:solidFill>
                        </a:rPr>
                        <a:t>26</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27</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28</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29</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30</a:t>
                      </a:r>
                      <a:endParaRPr lang="ko-KR" altLang="en-US" sz="1000" b="1" dirty="0">
                        <a:solidFill>
                          <a:schemeClr val="tx1">
                            <a:lumMod val="50000"/>
                            <a:lumOff val="50000"/>
                          </a:schemeClr>
                        </a:solidFill>
                      </a:endParaRPr>
                    </a:p>
                  </a:txBody>
                  <a:tcPr marL="68580" marR="68580" marT="34290" marB="34290"/>
                </a:tc>
                <a:tc>
                  <a:txBody>
                    <a:bodyPr/>
                    <a:lstStyle/>
                    <a:p>
                      <a:pPr latinLnBrk="1"/>
                      <a:r>
                        <a:rPr lang="en-US" altLang="ko-KR" sz="1000" b="1" dirty="0" smtClean="0">
                          <a:solidFill>
                            <a:schemeClr val="tx1">
                              <a:lumMod val="50000"/>
                              <a:lumOff val="50000"/>
                            </a:schemeClr>
                          </a:solidFill>
                        </a:rPr>
                        <a:t>31</a:t>
                      </a:r>
                      <a:endParaRPr lang="ko-KR" altLang="en-US" sz="1000" b="1" dirty="0">
                        <a:solidFill>
                          <a:schemeClr val="tx1">
                            <a:lumMod val="50000"/>
                            <a:lumOff val="50000"/>
                          </a:schemeClr>
                        </a:solidFill>
                      </a:endParaRPr>
                    </a:p>
                  </a:txBody>
                  <a:tcPr marL="68580" marR="68580" marT="34290" marB="34290">
                    <a:solidFill>
                      <a:schemeClr val="accent5">
                        <a:lumMod val="20000"/>
                        <a:lumOff val="80000"/>
                      </a:schemeClr>
                    </a:solidFill>
                  </a:tcPr>
                </a:tc>
                <a:tc>
                  <a:txBody>
                    <a:bodyPr/>
                    <a:lstStyle/>
                    <a:p>
                      <a:pPr latinLnBrk="1"/>
                      <a:endParaRPr lang="ko-KR" altLang="en-US" sz="1000" b="1" dirty="0">
                        <a:solidFill>
                          <a:schemeClr val="tx1">
                            <a:lumMod val="50000"/>
                            <a:lumOff val="50000"/>
                          </a:schemeClr>
                        </a:solidFill>
                      </a:endParaRPr>
                    </a:p>
                  </a:txBody>
                  <a:tcPr marL="68580" marR="68580" marT="34290" marB="34290">
                    <a:solidFill>
                      <a:schemeClr val="accent6">
                        <a:lumMod val="20000"/>
                        <a:lumOff val="80000"/>
                      </a:schemeClr>
                    </a:solidFill>
                  </a:tcPr>
                </a:tc>
                <a:tc>
                  <a:txBody>
                    <a:bodyPr/>
                    <a:lstStyle/>
                    <a:p>
                      <a:pPr latinLnBrk="1"/>
                      <a:endParaRPr lang="ko-KR" altLang="en-US" sz="1000" b="1" dirty="0">
                        <a:solidFill>
                          <a:schemeClr val="tx1">
                            <a:lumMod val="50000"/>
                            <a:lumOff val="50000"/>
                          </a:schemeClr>
                        </a:solidFill>
                      </a:endParaRPr>
                    </a:p>
                  </a:txBody>
                  <a:tcPr marL="68580" marR="68580" marT="34290" marB="34290"/>
                </a:tc>
              </a:tr>
              <a:tr h="194310">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endParaRPr lang="ko-KR" altLang="en-US" sz="1000" b="1" dirty="0"/>
                    </a:p>
                  </a:txBody>
                  <a:tcPr marL="68580" marR="68580" marT="34290" marB="34290"/>
                </a:tc>
                <a:tc>
                  <a:txBody>
                    <a:bodyPr/>
                    <a:lstStyle/>
                    <a:p>
                      <a:pPr latinLnBrk="1"/>
                      <a:r>
                        <a:rPr lang="en-US" altLang="ko-KR" sz="1000" b="1" dirty="0" smtClean="0"/>
                        <a:t>0</a:t>
                      </a:r>
                      <a:endParaRPr lang="ko-KR" altLang="en-US" sz="1000" b="1" dirty="0"/>
                    </a:p>
                  </a:txBody>
                  <a:tcPr marL="68580" marR="68580" marT="34290" marB="34290"/>
                </a:tc>
              </a:tr>
            </a:tbl>
          </a:graphicData>
        </a:graphic>
      </p:graphicFrame>
      <p:sp>
        <p:nvSpPr>
          <p:cNvPr id="16" name="TextBox 15"/>
          <p:cNvSpPr txBox="1"/>
          <p:nvPr/>
        </p:nvSpPr>
        <p:spPr>
          <a:xfrm>
            <a:off x="1857356" y="4000504"/>
            <a:ext cx="1026114" cy="307777"/>
          </a:xfrm>
          <a:prstGeom prst="rect">
            <a:avLst/>
          </a:prstGeom>
          <a:noFill/>
        </p:spPr>
        <p:txBody>
          <a:bodyPr wrap="square" rtlCol="0">
            <a:spAutoFit/>
          </a:bodyPr>
          <a:lstStyle/>
          <a:p>
            <a:r>
              <a:rPr lang="ko-KR" altLang="en-US" sz="1400" b="1" dirty="0"/>
              <a:t>총 </a:t>
            </a:r>
            <a:r>
              <a:rPr lang="en-US" altLang="ko-KR" sz="1400" b="1" dirty="0" smtClean="0"/>
              <a:t>260h</a:t>
            </a:r>
            <a:endParaRPr lang="ko-KR" altLang="en-US" sz="1400" b="1" dirty="0"/>
          </a:p>
        </p:txBody>
      </p:sp>
      <p:sp>
        <p:nvSpPr>
          <p:cNvPr id="17" name="TextBox 16"/>
          <p:cNvSpPr txBox="1"/>
          <p:nvPr/>
        </p:nvSpPr>
        <p:spPr>
          <a:xfrm>
            <a:off x="4474580" y="4006061"/>
            <a:ext cx="1026114" cy="307777"/>
          </a:xfrm>
          <a:prstGeom prst="rect">
            <a:avLst/>
          </a:prstGeom>
          <a:noFill/>
        </p:spPr>
        <p:txBody>
          <a:bodyPr wrap="square" rtlCol="0">
            <a:spAutoFit/>
          </a:bodyPr>
          <a:lstStyle/>
          <a:p>
            <a:r>
              <a:rPr lang="ko-KR" altLang="en-US" sz="1400" b="1" dirty="0"/>
              <a:t>총 </a:t>
            </a:r>
            <a:r>
              <a:rPr lang="en-US" altLang="ko-KR" sz="1400" b="1" dirty="0" smtClean="0"/>
              <a:t>170h</a:t>
            </a:r>
            <a:endParaRPr lang="ko-KR" altLang="en-US" sz="1400" b="1" dirty="0"/>
          </a:p>
        </p:txBody>
      </p:sp>
      <p:sp>
        <p:nvSpPr>
          <p:cNvPr id="18" name="TextBox 17"/>
          <p:cNvSpPr txBox="1"/>
          <p:nvPr/>
        </p:nvSpPr>
        <p:spPr>
          <a:xfrm>
            <a:off x="7546414" y="4007517"/>
            <a:ext cx="1026114" cy="307777"/>
          </a:xfrm>
          <a:prstGeom prst="rect">
            <a:avLst/>
          </a:prstGeom>
          <a:noFill/>
        </p:spPr>
        <p:txBody>
          <a:bodyPr wrap="square" rtlCol="0">
            <a:spAutoFit/>
          </a:bodyPr>
          <a:lstStyle/>
          <a:p>
            <a:r>
              <a:rPr lang="ko-KR" altLang="en-US" sz="1400" b="1" dirty="0" smtClean="0"/>
              <a:t>총</a:t>
            </a:r>
            <a:r>
              <a:rPr lang="en-US" altLang="ko-KR" sz="1400" b="1" dirty="0" smtClean="0"/>
              <a:t>96h</a:t>
            </a:r>
            <a:endParaRPr lang="ko-KR" altLang="en-US" sz="1400" b="1" dirty="0"/>
          </a:p>
        </p:txBody>
      </p:sp>
      <p:sp>
        <p:nvSpPr>
          <p:cNvPr id="19" name="TextBox 18"/>
          <p:cNvSpPr txBox="1"/>
          <p:nvPr/>
        </p:nvSpPr>
        <p:spPr>
          <a:xfrm>
            <a:off x="785786" y="4357694"/>
            <a:ext cx="7715304" cy="338554"/>
          </a:xfrm>
          <a:prstGeom prst="rect">
            <a:avLst/>
          </a:prstGeom>
          <a:noFill/>
        </p:spPr>
        <p:txBody>
          <a:bodyPr wrap="square" rtlCol="0">
            <a:spAutoFit/>
          </a:bodyPr>
          <a:lstStyle/>
          <a:p>
            <a:r>
              <a:rPr lang="en-US" altLang="ko-KR" sz="1600" b="1" dirty="0"/>
              <a:t>520h / 13w = 1</a:t>
            </a:r>
            <a:r>
              <a:rPr lang="ko-KR" altLang="en-US" sz="1600" b="1" dirty="0"/>
              <a:t>주 </a:t>
            </a:r>
            <a:r>
              <a:rPr lang="en-US" altLang="ko-KR" sz="1600" b="1" dirty="0" smtClean="0"/>
              <a:t>40h   </a:t>
            </a:r>
            <a:r>
              <a:rPr lang="ko-KR" altLang="en-US" sz="1600" b="1" dirty="0" smtClean="0">
                <a:solidFill>
                  <a:srgbClr val="FF0000"/>
                </a:solidFill>
              </a:rPr>
              <a:t>특정주 </a:t>
            </a:r>
            <a:r>
              <a:rPr lang="en-US" altLang="ko-KR" sz="1600" b="1" dirty="0" smtClean="0">
                <a:solidFill>
                  <a:srgbClr val="FF0000"/>
                </a:solidFill>
              </a:rPr>
              <a:t>64h(=52h+12h) / 1</a:t>
            </a:r>
            <a:r>
              <a:rPr lang="ko-KR" altLang="en-US" sz="1600" b="1" dirty="0" smtClean="0">
                <a:solidFill>
                  <a:srgbClr val="FF0000"/>
                </a:solidFill>
              </a:rPr>
              <a:t>일</a:t>
            </a:r>
            <a:r>
              <a:rPr lang="en-US" altLang="ko-KR" sz="1600" b="1" dirty="0" smtClean="0">
                <a:solidFill>
                  <a:srgbClr val="FF0000"/>
                </a:solidFill>
              </a:rPr>
              <a:t> </a:t>
            </a:r>
            <a:r>
              <a:rPr lang="ko-KR" altLang="en-US" sz="1600" b="1" dirty="0" smtClean="0">
                <a:solidFill>
                  <a:srgbClr val="FF0000"/>
                </a:solidFill>
              </a:rPr>
              <a:t>최대 </a:t>
            </a:r>
            <a:r>
              <a:rPr lang="en-US" altLang="ko-KR" sz="1600" b="1" dirty="0" smtClean="0">
                <a:solidFill>
                  <a:srgbClr val="FF0000"/>
                </a:solidFill>
              </a:rPr>
              <a:t>12h </a:t>
            </a:r>
            <a:r>
              <a:rPr lang="ko-KR" altLang="en-US" sz="1600" b="1" dirty="0" smtClean="0">
                <a:solidFill>
                  <a:srgbClr val="FF0000"/>
                </a:solidFill>
              </a:rPr>
              <a:t>초과할 수 없음</a:t>
            </a:r>
            <a:r>
              <a:rPr lang="en-US" altLang="ko-KR" sz="1600" b="1" dirty="0" smtClean="0"/>
              <a:t> </a:t>
            </a:r>
            <a:endParaRPr lang="ko-KR" altLang="en-US" sz="1600" b="1" dirty="0"/>
          </a:p>
        </p:txBody>
      </p:sp>
      <p:sp>
        <p:nvSpPr>
          <p:cNvPr id="20" name="직사각형 19"/>
          <p:cNvSpPr/>
          <p:nvPr/>
        </p:nvSpPr>
        <p:spPr>
          <a:xfrm>
            <a:off x="357158" y="857232"/>
            <a:ext cx="4643470" cy="369332"/>
          </a:xfrm>
          <a:prstGeom prst="rect">
            <a:avLst/>
          </a:prstGeom>
          <a:solidFill>
            <a:schemeClr val="accent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en-US" altLang="ko-KR" b="1" dirty="0" smtClean="0">
                <a:solidFill>
                  <a:schemeClr val="bg1"/>
                </a:solidFill>
              </a:rPr>
              <a:t>3</a:t>
            </a:r>
            <a:r>
              <a:rPr lang="ko-KR" altLang="en-US" b="1" dirty="0" smtClean="0">
                <a:solidFill>
                  <a:schemeClr val="bg1"/>
                </a:solidFill>
              </a:rPr>
              <a:t>개월 단위 탄력적 근로시간제 도입 사례</a:t>
            </a:r>
            <a:endParaRPr lang="ko-KR" altLang="en-US" dirty="0">
              <a:solidFill>
                <a:schemeClr val="bg1"/>
              </a:solidFill>
            </a:endParaRPr>
          </a:p>
        </p:txBody>
      </p:sp>
      <p:sp>
        <p:nvSpPr>
          <p:cNvPr id="21" name="모서리가 둥근 직사각형 20"/>
          <p:cNvSpPr/>
          <p:nvPr/>
        </p:nvSpPr>
        <p:spPr>
          <a:xfrm>
            <a:off x="428596" y="4786322"/>
            <a:ext cx="5286412" cy="357190"/>
          </a:xfrm>
          <a:prstGeom prst="roundRect">
            <a:avLst/>
          </a:prstGeom>
          <a:solidFill>
            <a:schemeClr val="accent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rtlCol="0" anchor="ctr"/>
          <a:lstStyle/>
          <a:p>
            <a:r>
              <a:rPr lang="en-US" altLang="ko-KR" b="1" dirty="0" smtClean="0">
                <a:solidFill>
                  <a:schemeClr val="bg1"/>
                </a:solidFill>
              </a:rPr>
              <a:t>3</a:t>
            </a:r>
            <a:r>
              <a:rPr lang="ko-KR" altLang="en-US" b="1" dirty="0" smtClean="0">
                <a:solidFill>
                  <a:schemeClr val="bg1"/>
                </a:solidFill>
              </a:rPr>
              <a:t>개월 평균 </a:t>
            </a:r>
            <a:r>
              <a:rPr lang="en-US" altLang="ko-KR" b="1" dirty="0" smtClean="0">
                <a:solidFill>
                  <a:schemeClr val="bg1"/>
                </a:solidFill>
              </a:rPr>
              <a:t>1</a:t>
            </a:r>
            <a:r>
              <a:rPr lang="ko-KR" altLang="en-US" b="1" dirty="0" smtClean="0">
                <a:solidFill>
                  <a:schemeClr val="bg1"/>
                </a:solidFill>
              </a:rPr>
              <a:t>주 </a:t>
            </a:r>
            <a:r>
              <a:rPr lang="en-US" altLang="ko-KR" b="1" dirty="0" smtClean="0">
                <a:solidFill>
                  <a:schemeClr val="bg1"/>
                </a:solidFill>
              </a:rPr>
              <a:t>40h + 1</a:t>
            </a:r>
            <a:r>
              <a:rPr lang="ko-KR" altLang="en-US" b="1" dirty="0" smtClean="0">
                <a:solidFill>
                  <a:schemeClr val="bg1"/>
                </a:solidFill>
              </a:rPr>
              <a:t>주 연장 </a:t>
            </a:r>
            <a:r>
              <a:rPr lang="en-US" altLang="ko-KR" b="1" dirty="0" smtClean="0">
                <a:solidFill>
                  <a:schemeClr val="bg1"/>
                </a:solidFill>
              </a:rPr>
              <a:t>12h </a:t>
            </a:r>
            <a:r>
              <a:rPr lang="ko-KR" altLang="en-US" b="1" dirty="0" smtClean="0">
                <a:solidFill>
                  <a:schemeClr val="bg1"/>
                </a:solidFill>
              </a:rPr>
              <a:t>가능한가</a:t>
            </a:r>
            <a:r>
              <a:rPr lang="en-US" altLang="ko-KR" b="1" dirty="0" smtClean="0">
                <a:solidFill>
                  <a:schemeClr val="bg1"/>
                </a:solidFill>
              </a:rPr>
              <a:t>?</a:t>
            </a:r>
            <a:endParaRPr lang="ko-KR" altLang="en-US" b="1" dirty="0">
              <a:solidFill>
                <a:schemeClr val="bg1"/>
              </a:solidFill>
            </a:endParaRPr>
          </a:p>
        </p:txBody>
      </p:sp>
      <p:sp>
        <p:nvSpPr>
          <p:cNvPr id="22" name="직사각형 21"/>
          <p:cNvSpPr/>
          <p:nvPr/>
        </p:nvSpPr>
        <p:spPr>
          <a:xfrm>
            <a:off x="428596" y="5214950"/>
            <a:ext cx="8286808" cy="1384995"/>
          </a:xfrm>
          <a:prstGeom prst="rect">
            <a:avLst/>
          </a:prstGeom>
        </p:spPr>
        <p:txBody>
          <a:bodyPr wrap="square">
            <a:spAutoFit/>
          </a:bodyPr>
          <a:lstStyle/>
          <a:p>
            <a:pPr>
              <a:buFont typeface="Wingdings" pitchFamily="2" charset="2"/>
              <a:buChar char="v"/>
            </a:pPr>
            <a:r>
              <a:rPr lang="en-US" altLang="ko-KR" sz="1400" dirty="0" smtClean="0"/>
              <a:t> 3</a:t>
            </a:r>
            <a:r>
              <a:rPr lang="ko-KR" altLang="en-US" sz="1400" dirty="0" smtClean="0"/>
              <a:t>개월 단위 탄력적 근로시간제를 운영하면서 </a:t>
            </a:r>
            <a:r>
              <a:rPr lang="en-US" altLang="ko-KR" sz="1400" dirty="0" smtClean="0"/>
              <a:t>1</a:t>
            </a:r>
            <a:r>
              <a:rPr lang="ko-KR" altLang="en-US" sz="1400" dirty="0" smtClean="0"/>
              <a:t>주 </a:t>
            </a:r>
            <a:r>
              <a:rPr lang="en-US" altLang="ko-KR" sz="1400" dirty="0" smtClean="0"/>
              <a:t>12</a:t>
            </a:r>
            <a:r>
              <a:rPr lang="ko-KR" altLang="en-US" sz="1400" dirty="0" smtClean="0"/>
              <a:t>시간 연장근로를 가정하는 경우 </a:t>
            </a:r>
            <a:r>
              <a:rPr lang="en-US" altLang="ko-KR" sz="1400" dirty="0" smtClean="0"/>
              <a:t>1</a:t>
            </a:r>
            <a:r>
              <a:rPr lang="ko-KR" altLang="en-US" sz="1400" dirty="0" smtClean="0"/>
              <a:t>주 </a:t>
            </a:r>
            <a:r>
              <a:rPr lang="en-US" altLang="ko-KR" sz="1400" dirty="0" smtClean="0"/>
              <a:t>52</a:t>
            </a:r>
            <a:r>
              <a:rPr lang="ko-KR" altLang="en-US" sz="1400" dirty="0" smtClean="0"/>
              <a:t>시간</a:t>
            </a:r>
            <a:r>
              <a:rPr lang="en-US" altLang="ko-KR" sz="1400" dirty="0" smtClean="0"/>
              <a:t>+1</a:t>
            </a:r>
            <a:r>
              <a:rPr lang="ko-KR" altLang="en-US" sz="1400" dirty="0" smtClean="0"/>
              <a:t>주</a:t>
            </a:r>
            <a:r>
              <a:rPr lang="en-US" altLang="ko-KR" sz="1400" dirty="0" smtClean="0"/>
              <a:t>12</a:t>
            </a:r>
            <a:r>
              <a:rPr lang="ko-KR" altLang="en-US" sz="1400" dirty="0" smtClean="0"/>
              <a:t>시간 </a:t>
            </a:r>
            <a:r>
              <a:rPr lang="en-US" altLang="ko-KR" sz="1400" dirty="0" smtClean="0"/>
              <a:t>= </a:t>
            </a:r>
            <a:r>
              <a:rPr lang="ko-KR" altLang="en-US" sz="1400" dirty="0" smtClean="0"/>
              <a:t>최대 </a:t>
            </a:r>
            <a:r>
              <a:rPr lang="en-US" altLang="ko-KR" sz="1400" dirty="0" smtClean="0"/>
              <a:t>64</a:t>
            </a:r>
            <a:r>
              <a:rPr lang="ko-KR" altLang="en-US" sz="1400" dirty="0" smtClean="0"/>
              <a:t>시간이 가능함</a:t>
            </a:r>
            <a:r>
              <a:rPr lang="en-US" altLang="ko-KR" sz="1400" dirty="0" smtClean="0"/>
              <a:t>.  </a:t>
            </a:r>
            <a:r>
              <a:rPr lang="ko-KR" altLang="en-US" sz="1400" dirty="0" smtClean="0"/>
              <a:t>이에 대해 명확한 행정해석은 없으나</a:t>
            </a:r>
            <a:r>
              <a:rPr lang="en-US" altLang="ko-KR" sz="1400" dirty="0" smtClean="0"/>
              <a:t>, </a:t>
            </a:r>
            <a:r>
              <a:rPr lang="ko-KR" altLang="en-US" sz="1400" dirty="0" smtClean="0"/>
              <a:t>탄력적 근로시간제를 운영하면서 연장근로를 할 수 있는 점</a:t>
            </a:r>
            <a:r>
              <a:rPr lang="en-US" altLang="ko-KR" sz="1400" dirty="0" smtClean="0"/>
              <a:t>, </a:t>
            </a:r>
            <a:r>
              <a:rPr lang="ko-KR" altLang="en-US" sz="1400" dirty="0" smtClean="0"/>
              <a:t>연장근로에 대해 법정수당을 적법하게 지급하는 점</a:t>
            </a:r>
            <a:r>
              <a:rPr lang="en-US" altLang="ko-KR" sz="1400" dirty="0" smtClean="0"/>
              <a:t>, 1</a:t>
            </a:r>
            <a:r>
              <a:rPr lang="ko-KR" altLang="en-US" sz="1400" dirty="0" smtClean="0"/>
              <a:t>주 </a:t>
            </a:r>
            <a:r>
              <a:rPr lang="en-US" altLang="ko-KR" sz="1400" dirty="0" smtClean="0"/>
              <a:t>12</a:t>
            </a:r>
            <a:r>
              <a:rPr lang="ko-KR" altLang="en-US" sz="1400" dirty="0" smtClean="0"/>
              <a:t>시간 연장근로 </a:t>
            </a:r>
            <a:r>
              <a:rPr lang="ko-KR" altLang="en-US" sz="1400" dirty="0" err="1" smtClean="0"/>
              <a:t>범위내에서</a:t>
            </a:r>
            <a:r>
              <a:rPr lang="ko-KR" altLang="en-US" sz="1400" dirty="0" smtClean="0"/>
              <a:t> 운영하는 점등을 </a:t>
            </a:r>
            <a:r>
              <a:rPr lang="ko-KR" altLang="en-US" sz="1400" dirty="0" err="1" smtClean="0"/>
              <a:t>고려하다면</a:t>
            </a:r>
            <a:r>
              <a:rPr lang="ko-KR" altLang="en-US" sz="1400" dirty="0" smtClean="0"/>
              <a:t> 적법할 것으로 판단됨</a:t>
            </a:r>
            <a:r>
              <a:rPr lang="en-US" altLang="ko-KR" sz="1400" dirty="0" smtClean="0"/>
              <a:t>. </a:t>
            </a:r>
          </a:p>
          <a:p>
            <a:pPr>
              <a:buFont typeface="Wingdings" pitchFamily="2" charset="2"/>
              <a:buChar char="v"/>
            </a:pPr>
            <a:r>
              <a:rPr lang="en-US" altLang="ko-KR" sz="1400" dirty="0" smtClean="0"/>
              <a:t>3</a:t>
            </a:r>
            <a:r>
              <a:rPr lang="ko-KR" altLang="en-US" sz="1400" dirty="0" err="1" smtClean="0"/>
              <a:t>월단위</a:t>
            </a:r>
            <a:r>
              <a:rPr lang="ko-KR" altLang="en-US" sz="1400" dirty="0" smtClean="0"/>
              <a:t> </a:t>
            </a:r>
            <a:r>
              <a:rPr lang="ko-KR" altLang="en-US" sz="1400" dirty="0" err="1" smtClean="0"/>
              <a:t>탄력적근로제를</a:t>
            </a:r>
            <a:r>
              <a:rPr lang="ko-KR" altLang="en-US" sz="1400" dirty="0" smtClean="0"/>
              <a:t> 실시하는 경우 </a:t>
            </a:r>
            <a:r>
              <a:rPr lang="en-US" altLang="ko-KR" sz="1400" dirty="0" smtClean="0"/>
              <a:t>1</a:t>
            </a:r>
            <a:r>
              <a:rPr lang="ko-KR" altLang="en-US" sz="1400" dirty="0" smtClean="0"/>
              <a:t>일 </a:t>
            </a:r>
            <a:r>
              <a:rPr lang="en-US" altLang="ko-KR" sz="1400" dirty="0" smtClean="0"/>
              <a:t>8</a:t>
            </a:r>
            <a:r>
              <a:rPr lang="ko-KR" altLang="en-US" sz="1400" dirty="0" smtClean="0"/>
              <a:t>시간</a:t>
            </a:r>
            <a:r>
              <a:rPr lang="en-US" altLang="ko-KR" sz="1400" dirty="0" smtClean="0"/>
              <a:t>, 1</a:t>
            </a:r>
            <a:r>
              <a:rPr lang="ko-KR" altLang="en-US" sz="1400" dirty="0" smtClean="0"/>
              <a:t>주 </a:t>
            </a:r>
            <a:r>
              <a:rPr lang="en-US" altLang="ko-KR" sz="1400" dirty="0" smtClean="0"/>
              <a:t>40</a:t>
            </a:r>
            <a:r>
              <a:rPr lang="ko-KR" altLang="en-US" sz="1400" dirty="0" smtClean="0"/>
              <a:t>시간을 초과하는 특정일</a:t>
            </a:r>
            <a:r>
              <a:rPr lang="en-US" altLang="ko-KR" sz="1400" dirty="0" smtClean="0"/>
              <a:t>, </a:t>
            </a:r>
            <a:r>
              <a:rPr lang="ko-KR" altLang="en-US" sz="1400" dirty="0" smtClean="0"/>
              <a:t>특정주에도 할증임금을 지급하지 않아도 됨</a:t>
            </a:r>
            <a:endParaRPr lang="ko-KR" alt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슬라이드 번호 개체 틀 2"/>
          <p:cNvSpPr>
            <a:spLocks noGrp="1"/>
          </p:cNvSpPr>
          <p:nvPr>
            <p:ph type="sldNum" sz="quarter" idx="12"/>
          </p:nvPr>
        </p:nvSpPr>
        <p:spPr/>
        <p:txBody>
          <a:bodyPr/>
          <a:lstStyle/>
          <a:p>
            <a:pPr>
              <a:defRPr/>
            </a:pPr>
            <a:fld id="{39526B7C-040F-4A05-99EB-35E8A92AC363}" type="slidenum">
              <a:rPr lang="en-US" altLang="ko-KR" smtClean="0"/>
              <a:pPr>
                <a:defRPr/>
              </a:pPr>
              <a:t>22</a:t>
            </a:fld>
            <a:endParaRPr lang="en-US" altLang="ko-KR"/>
          </a:p>
        </p:txBody>
      </p:sp>
      <p:graphicFrame>
        <p:nvGraphicFramePr>
          <p:cNvPr id="4" name="표 3"/>
          <p:cNvGraphicFramePr>
            <a:graphicFrameLocks noGrp="1"/>
          </p:cNvGraphicFramePr>
          <p:nvPr/>
        </p:nvGraphicFramePr>
        <p:xfrm>
          <a:off x="428596" y="3857628"/>
          <a:ext cx="8143932" cy="2139696"/>
        </p:xfrm>
        <a:graphic>
          <a:graphicData uri="http://schemas.openxmlformats.org/drawingml/2006/table">
            <a:tbl>
              <a:tblPr/>
              <a:tblGrid>
                <a:gridCol w="8143932"/>
              </a:tblGrid>
              <a:tr h="1281049">
                <a:tc>
                  <a:txBody>
                    <a:bodyPr/>
                    <a:lstStyle/>
                    <a:p>
                      <a:pPr marL="0" marR="0" algn="just">
                        <a:lnSpc>
                          <a:spcPct val="160000"/>
                        </a:lnSpc>
                        <a:spcBef>
                          <a:spcPts val="0"/>
                        </a:spcBef>
                        <a:spcAft>
                          <a:spcPts val="0"/>
                        </a:spcAft>
                      </a:pPr>
                      <a:r>
                        <a:rPr lang="ko-KR" altLang="en-US" sz="1200" b="1" dirty="0">
                          <a:solidFill>
                            <a:srgbClr val="000000"/>
                          </a:solidFill>
                          <a:latin typeface="+mj-ea"/>
                          <a:ea typeface="+mj-ea"/>
                        </a:rPr>
                        <a:t>* 근로기준법 제</a:t>
                      </a:r>
                      <a:r>
                        <a:rPr lang="en-US" altLang="ko-KR" sz="1200" b="1" dirty="0">
                          <a:solidFill>
                            <a:srgbClr val="000000"/>
                          </a:solidFill>
                          <a:latin typeface="+mj-ea"/>
                          <a:ea typeface="+mj-ea"/>
                        </a:rPr>
                        <a:t>51</a:t>
                      </a:r>
                      <a:r>
                        <a:rPr lang="ko-KR" altLang="en-US" sz="1200" b="1" dirty="0">
                          <a:solidFill>
                            <a:srgbClr val="000000"/>
                          </a:solidFill>
                          <a:latin typeface="+mj-ea"/>
                          <a:ea typeface="+mj-ea"/>
                        </a:rPr>
                        <a:t>조</a:t>
                      </a:r>
                      <a:r>
                        <a:rPr lang="en-US" altLang="ko-KR" sz="1200" b="1" dirty="0">
                          <a:solidFill>
                            <a:srgbClr val="000000"/>
                          </a:solidFill>
                          <a:latin typeface="+mj-ea"/>
                          <a:ea typeface="+mj-ea"/>
                        </a:rPr>
                        <a:t>(</a:t>
                      </a:r>
                      <a:r>
                        <a:rPr lang="ko-KR" altLang="en-US" sz="1200" b="1" dirty="0">
                          <a:solidFill>
                            <a:srgbClr val="000000"/>
                          </a:solidFill>
                          <a:latin typeface="+mj-ea"/>
                          <a:ea typeface="+mj-ea"/>
                        </a:rPr>
                        <a:t>탄력적 근로시간제</a:t>
                      </a:r>
                      <a:r>
                        <a:rPr lang="en-US" altLang="ko-KR" sz="1200" b="1" dirty="0">
                          <a:solidFill>
                            <a:srgbClr val="000000"/>
                          </a:solidFill>
                          <a:latin typeface="+mj-ea"/>
                          <a:ea typeface="+mj-ea"/>
                        </a:rPr>
                        <a:t>) </a:t>
                      </a:r>
                      <a:endParaRPr lang="ko-KR" altLang="en-US" sz="1200" dirty="0">
                        <a:solidFill>
                          <a:srgbClr val="000000"/>
                        </a:solidFill>
                        <a:latin typeface="+mj-ea"/>
                        <a:ea typeface="+mj-ea"/>
                      </a:endParaRPr>
                    </a:p>
                    <a:p>
                      <a:pPr marL="0" marR="0" algn="just">
                        <a:lnSpc>
                          <a:spcPct val="160000"/>
                        </a:lnSpc>
                        <a:spcBef>
                          <a:spcPts val="0"/>
                        </a:spcBef>
                        <a:spcAft>
                          <a:spcPts val="0"/>
                        </a:spcAft>
                      </a:pPr>
                      <a:r>
                        <a:rPr lang="ko-KR" altLang="en-US" sz="1200" dirty="0">
                          <a:solidFill>
                            <a:srgbClr val="000000"/>
                          </a:solidFill>
                          <a:latin typeface="+mj-ea"/>
                          <a:ea typeface="+mj-ea"/>
                        </a:rPr>
                        <a:t>② 사용자는 근로자대표와의 서면 합의에 따라 다음 각 호의 사항을 정하면 </a:t>
                      </a:r>
                      <a:r>
                        <a:rPr lang="en-US" altLang="ko-KR" sz="1200" dirty="0">
                          <a:solidFill>
                            <a:srgbClr val="000000"/>
                          </a:solidFill>
                          <a:latin typeface="+mj-ea"/>
                          <a:ea typeface="+mj-ea"/>
                        </a:rPr>
                        <a:t>3</a:t>
                      </a:r>
                      <a:r>
                        <a:rPr lang="ko-KR" altLang="en-US" sz="1200" dirty="0">
                          <a:solidFill>
                            <a:srgbClr val="000000"/>
                          </a:solidFill>
                          <a:latin typeface="+mj-ea"/>
                          <a:ea typeface="+mj-ea"/>
                        </a:rPr>
                        <a:t>개월 이내의 단위기간을 평균하여 </a:t>
                      </a:r>
                      <a:r>
                        <a:rPr lang="en-US" altLang="ko-KR" sz="1200" dirty="0">
                          <a:solidFill>
                            <a:srgbClr val="000000"/>
                          </a:solidFill>
                          <a:latin typeface="+mj-ea"/>
                          <a:ea typeface="+mj-ea"/>
                        </a:rPr>
                        <a:t>1</a:t>
                      </a:r>
                      <a:r>
                        <a:rPr lang="ko-KR" altLang="en-US" sz="1200" dirty="0">
                          <a:solidFill>
                            <a:srgbClr val="000000"/>
                          </a:solidFill>
                          <a:latin typeface="+mj-ea"/>
                          <a:ea typeface="+mj-ea"/>
                        </a:rPr>
                        <a:t>주 간의 근로시간이 제</a:t>
                      </a:r>
                      <a:r>
                        <a:rPr lang="en-US" altLang="ko-KR" sz="1200" dirty="0">
                          <a:solidFill>
                            <a:srgbClr val="000000"/>
                          </a:solidFill>
                          <a:latin typeface="+mj-ea"/>
                          <a:ea typeface="+mj-ea"/>
                        </a:rPr>
                        <a:t>50</a:t>
                      </a:r>
                      <a:r>
                        <a:rPr lang="ko-KR" altLang="en-US" sz="1200" dirty="0">
                          <a:solidFill>
                            <a:srgbClr val="000000"/>
                          </a:solidFill>
                          <a:latin typeface="+mj-ea"/>
                          <a:ea typeface="+mj-ea"/>
                        </a:rPr>
                        <a:t>조제</a:t>
                      </a:r>
                      <a:r>
                        <a:rPr lang="en-US" altLang="ko-KR" sz="1200" dirty="0">
                          <a:solidFill>
                            <a:srgbClr val="000000"/>
                          </a:solidFill>
                          <a:latin typeface="+mj-ea"/>
                          <a:ea typeface="+mj-ea"/>
                        </a:rPr>
                        <a:t>1</a:t>
                      </a:r>
                      <a:r>
                        <a:rPr lang="ko-KR" altLang="en-US" sz="1200" dirty="0">
                          <a:solidFill>
                            <a:srgbClr val="000000"/>
                          </a:solidFill>
                          <a:latin typeface="+mj-ea"/>
                          <a:ea typeface="+mj-ea"/>
                        </a:rPr>
                        <a:t>항의 근로시간을 초과하지 아니하는 범위에서 특정한 주에 제</a:t>
                      </a:r>
                      <a:r>
                        <a:rPr lang="en-US" altLang="ko-KR" sz="1200" dirty="0">
                          <a:solidFill>
                            <a:srgbClr val="000000"/>
                          </a:solidFill>
                          <a:latin typeface="+mj-ea"/>
                          <a:ea typeface="+mj-ea"/>
                        </a:rPr>
                        <a:t>50</a:t>
                      </a:r>
                      <a:r>
                        <a:rPr lang="ko-KR" altLang="en-US" sz="1200" dirty="0">
                          <a:solidFill>
                            <a:srgbClr val="000000"/>
                          </a:solidFill>
                          <a:latin typeface="+mj-ea"/>
                          <a:ea typeface="+mj-ea"/>
                        </a:rPr>
                        <a:t>조제</a:t>
                      </a:r>
                      <a:r>
                        <a:rPr lang="en-US" altLang="ko-KR" sz="1200" dirty="0">
                          <a:solidFill>
                            <a:srgbClr val="000000"/>
                          </a:solidFill>
                          <a:latin typeface="+mj-ea"/>
                          <a:ea typeface="+mj-ea"/>
                        </a:rPr>
                        <a:t>1</a:t>
                      </a:r>
                      <a:r>
                        <a:rPr lang="ko-KR" altLang="en-US" sz="1200" dirty="0">
                          <a:solidFill>
                            <a:srgbClr val="000000"/>
                          </a:solidFill>
                          <a:latin typeface="+mj-ea"/>
                          <a:ea typeface="+mj-ea"/>
                        </a:rPr>
                        <a:t>항의 근로시간을</a:t>
                      </a:r>
                      <a:r>
                        <a:rPr lang="en-US" altLang="ko-KR" sz="1200" dirty="0">
                          <a:solidFill>
                            <a:srgbClr val="000000"/>
                          </a:solidFill>
                          <a:latin typeface="+mj-ea"/>
                          <a:ea typeface="+mj-ea"/>
                        </a:rPr>
                        <a:t>, </a:t>
                      </a:r>
                      <a:r>
                        <a:rPr lang="ko-KR" altLang="en-US" sz="1200" dirty="0">
                          <a:solidFill>
                            <a:srgbClr val="000000"/>
                          </a:solidFill>
                          <a:latin typeface="+mj-ea"/>
                          <a:ea typeface="+mj-ea"/>
                        </a:rPr>
                        <a:t>특정한 날에 제</a:t>
                      </a:r>
                      <a:r>
                        <a:rPr lang="en-US" altLang="ko-KR" sz="1200" dirty="0">
                          <a:solidFill>
                            <a:srgbClr val="000000"/>
                          </a:solidFill>
                          <a:latin typeface="+mj-ea"/>
                          <a:ea typeface="+mj-ea"/>
                        </a:rPr>
                        <a:t>50</a:t>
                      </a:r>
                      <a:r>
                        <a:rPr lang="ko-KR" altLang="en-US" sz="1200" dirty="0">
                          <a:solidFill>
                            <a:srgbClr val="000000"/>
                          </a:solidFill>
                          <a:latin typeface="+mj-ea"/>
                          <a:ea typeface="+mj-ea"/>
                        </a:rPr>
                        <a:t>조제</a:t>
                      </a:r>
                      <a:r>
                        <a:rPr lang="en-US" altLang="ko-KR" sz="1200" dirty="0">
                          <a:solidFill>
                            <a:srgbClr val="000000"/>
                          </a:solidFill>
                          <a:latin typeface="+mj-ea"/>
                          <a:ea typeface="+mj-ea"/>
                        </a:rPr>
                        <a:t>2</a:t>
                      </a:r>
                      <a:r>
                        <a:rPr lang="ko-KR" altLang="en-US" sz="1200" dirty="0">
                          <a:solidFill>
                            <a:srgbClr val="000000"/>
                          </a:solidFill>
                          <a:latin typeface="+mj-ea"/>
                          <a:ea typeface="+mj-ea"/>
                        </a:rPr>
                        <a:t>항의 근로시간을 초과하여 근로하게 할 수 있다</a:t>
                      </a:r>
                      <a:r>
                        <a:rPr lang="en-US" altLang="ko-KR" sz="1200" dirty="0">
                          <a:solidFill>
                            <a:srgbClr val="000000"/>
                          </a:solidFill>
                          <a:latin typeface="+mj-ea"/>
                          <a:ea typeface="+mj-ea"/>
                        </a:rPr>
                        <a:t>. </a:t>
                      </a:r>
                      <a:r>
                        <a:rPr lang="ko-KR" altLang="en-US" sz="1200" b="1" dirty="0">
                          <a:solidFill>
                            <a:srgbClr val="0000FF"/>
                          </a:solidFill>
                          <a:latin typeface="+mj-ea"/>
                          <a:ea typeface="+mj-ea"/>
                        </a:rPr>
                        <a:t>다만</a:t>
                      </a:r>
                      <a:r>
                        <a:rPr lang="en-US" altLang="ko-KR" sz="1200" b="1" dirty="0">
                          <a:solidFill>
                            <a:srgbClr val="0000FF"/>
                          </a:solidFill>
                          <a:latin typeface="+mj-ea"/>
                          <a:ea typeface="+mj-ea"/>
                        </a:rPr>
                        <a:t>, </a:t>
                      </a:r>
                      <a:r>
                        <a:rPr lang="ko-KR" altLang="en-US" sz="1200" b="1" dirty="0">
                          <a:solidFill>
                            <a:srgbClr val="0000FF"/>
                          </a:solidFill>
                          <a:latin typeface="+mj-ea"/>
                          <a:ea typeface="+mj-ea"/>
                        </a:rPr>
                        <a:t>특정한 주의 근로시간은 </a:t>
                      </a:r>
                      <a:r>
                        <a:rPr lang="en-US" altLang="ko-KR" sz="1200" b="1" dirty="0">
                          <a:solidFill>
                            <a:srgbClr val="0000FF"/>
                          </a:solidFill>
                          <a:latin typeface="+mj-ea"/>
                          <a:ea typeface="+mj-ea"/>
                        </a:rPr>
                        <a:t>52</a:t>
                      </a:r>
                      <a:r>
                        <a:rPr lang="ko-KR" altLang="en-US" sz="1200" b="1" dirty="0">
                          <a:solidFill>
                            <a:srgbClr val="0000FF"/>
                          </a:solidFill>
                          <a:latin typeface="+mj-ea"/>
                          <a:ea typeface="+mj-ea"/>
                        </a:rPr>
                        <a:t>시간을</a:t>
                      </a:r>
                      <a:r>
                        <a:rPr lang="en-US" altLang="ko-KR" sz="1200" b="1" dirty="0">
                          <a:solidFill>
                            <a:srgbClr val="0000FF"/>
                          </a:solidFill>
                          <a:latin typeface="+mj-ea"/>
                          <a:ea typeface="+mj-ea"/>
                        </a:rPr>
                        <a:t>, </a:t>
                      </a:r>
                      <a:r>
                        <a:rPr lang="ko-KR" altLang="en-US" sz="1200" b="1" dirty="0">
                          <a:solidFill>
                            <a:srgbClr val="0000FF"/>
                          </a:solidFill>
                          <a:latin typeface="+mj-ea"/>
                          <a:ea typeface="+mj-ea"/>
                        </a:rPr>
                        <a:t>특정한 날의 근로시간은 </a:t>
                      </a:r>
                      <a:r>
                        <a:rPr lang="en-US" altLang="ko-KR" sz="1200" b="1" dirty="0">
                          <a:solidFill>
                            <a:srgbClr val="0000FF"/>
                          </a:solidFill>
                          <a:latin typeface="+mj-ea"/>
                          <a:ea typeface="+mj-ea"/>
                        </a:rPr>
                        <a:t>12</a:t>
                      </a:r>
                      <a:r>
                        <a:rPr lang="ko-KR" altLang="en-US" sz="1200" b="1" dirty="0">
                          <a:solidFill>
                            <a:srgbClr val="0000FF"/>
                          </a:solidFill>
                          <a:latin typeface="+mj-ea"/>
                          <a:ea typeface="+mj-ea"/>
                        </a:rPr>
                        <a:t>시간을 초과할 수 없다</a:t>
                      </a:r>
                      <a:r>
                        <a:rPr lang="en-US" altLang="ko-KR" sz="1200" b="1" dirty="0">
                          <a:solidFill>
                            <a:srgbClr val="0000FF"/>
                          </a:solidFill>
                          <a:latin typeface="+mj-ea"/>
                          <a:ea typeface="+mj-ea"/>
                        </a:rPr>
                        <a:t>.</a:t>
                      </a:r>
                      <a:endParaRPr lang="ko-KR" altLang="en-US" sz="1200" dirty="0">
                        <a:solidFill>
                          <a:srgbClr val="000000"/>
                        </a:solidFill>
                        <a:latin typeface="+mj-ea"/>
                        <a:ea typeface="+mj-ea"/>
                      </a:endParaRPr>
                    </a:p>
                    <a:p>
                      <a:pPr marL="0" marR="0" algn="just">
                        <a:lnSpc>
                          <a:spcPct val="160000"/>
                        </a:lnSpc>
                        <a:spcBef>
                          <a:spcPts val="0"/>
                        </a:spcBef>
                        <a:spcAft>
                          <a:spcPts val="0"/>
                        </a:spcAft>
                      </a:pPr>
                      <a:r>
                        <a:rPr lang="en-US" altLang="ko-KR" sz="1200" dirty="0">
                          <a:solidFill>
                            <a:srgbClr val="000000"/>
                          </a:solidFill>
                          <a:latin typeface="+mj-ea"/>
                          <a:ea typeface="+mj-ea"/>
                        </a:rPr>
                        <a:t>1. </a:t>
                      </a:r>
                      <a:r>
                        <a:rPr lang="ko-KR" altLang="en-US" sz="1200" dirty="0">
                          <a:solidFill>
                            <a:srgbClr val="000000"/>
                          </a:solidFill>
                          <a:latin typeface="+mj-ea"/>
                          <a:ea typeface="+mj-ea"/>
                        </a:rPr>
                        <a:t>대상 근로자의 </a:t>
                      </a:r>
                      <a:r>
                        <a:rPr lang="ko-KR" altLang="en-US" sz="1200" dirty="0" smtClean="0">
                          <a:solidFill>
                            <a:srgbClr val="000000"/>
                          </a:solidFill>
                          <a:latin typeface="+mj-ea"/>
                          <a:ea typeface="+mj-ea"/>
                        </a:rPr>
                        <a:t>범위  </a:t>
                      </a:r>
                      <a:r>
                        <a:rPr lang="en-US" altLang="ko-KR" sz="1200" dirty="0" smtClean="0">
                          <a:solidFill>
                            <a:srgbClr val="000000"/>
                          </a:solidFill>
                          <a:latin typeface="+mj-ea"/>
                          <a:ea typeface="+mj-ea"/>
                        </a:rPr>
                        <a:t>2</a:t>
                      </a:r>
                      <a:r>
                        <a:rPr lang="en-US" altLang="ko-KR" sz="1200" dirty="0">
                          <a:solidFill>
                            <a:srgbClr val="000000"/>
                          </a:solidFill>
                          <a:latin typeface="+mj-ea"/>
                          <a:ea typeface="+mj-ea"/>
                        </a:rPr>
                        <a:t>. </a:t>
                      </a:r>
                      <a:r>
                        <a:rPr lang="ko-KR" altLang="en-US" sz="1200" dirty="0">
                          <a:solidFill>
                            <a:srgbClr val="000000"/>
                          </a:solidFill>
                          <a:latin typeface="+mj-ea"/>
                          <a:ea typeface="+mj-ea"/>
                        </a:rPr>
                        <a:t>단위기간</a:t>
                      </a:r>
                      <a:r>
                        <a:rPr lang="en-US" altLang="ko-KR" sz="1200" dirty="0">
                          <a:solidFill>
                            <a:srgbClr val="000000"/>
                          </a:solidFill>
                          <a:latin typeface="+mj-ea"/>
                          <a:ea typeface="+mj-ea"/>
                        </a:rPr>
                        <a:t>(3</a:t>
                      </a:r>
                      <a:r>
                        <a:rPr lang="ko-KR" altLang="en-US" sz="1200" dirty="0">
                          <a:solidFill>
                            <a:srgbClr val="000000"/>
                          </a:solidFill>
                          <a:latin typeface="+mj-ea"/>
                          <a:ea typeface="+mj-ea"/>
                        </a:rPr>
                        <a:t>개월 이내의 일정한 기간으로 정하여야 한다</a:t>
                      </a:r>
                      <a:r>
                        <a:rPr lang="en-US" altLang="ko-KR" sz="1200" dirty="0">
                          <a:solidFill>
                            <a:srgbClr val="000000"/>
                          </a:solidFill>
                          <a:latin typeface="+mj-ea"/>
                          <a:ea typeface="+mj-ea"/>
                        </a:rPr>
                        <a:t>)</a:t>
                      </a:r>
                      <a:endParaRPr lang="ko-KR" altLang="en-US" sz="1200" dirty="0">
                        <a:solidFill>
                          <a:srgbClr val="000000"/>
                        </a:solidFill>
                        <a:latin typeface="+mj-ea"/>
                        <a:ea typeface="+mj-ea"/>
                      </a:endParaRPr>
                    </a:p>
                    <a:p>
                      <a:pPr marL="0" marR="0" algn="just">
                        <a:lnSpc>
                          <a:spcPct val="160000"/>
                        </a:lnSpc>
                        <a:spcBef>
                          <a:spcPts val="0"/>
                        </a:spcBef>
                        <a:spcAft>
                          <a:spcPts val="0"/>
                        </a:spcAft>
                      </a:pPr>
                      <a:r>
                        <a:rPr lang="en-US" altLang="ko-KR" sz="1200" dirty="0">
                          <a:solidFill>
                            <a:srgbClr val="000000"/>
                          </a:solidFill>
                          <a:latin typeface="+mj-ea"/>
                          <a:ea typeface="+mj-ea"/>
                        </a:rPr>
                        <a:t>3. </a:t>
                      </a:r>
                      <a:r>
                        <a:rPr lang="ko-KR" altLang="en-US" sz="1200" dirty="0">
                          <a:solidFill>
                            <a:srgbClr val="000000"/>
                          </a:solidFill>
                          <a:latin typeface="+mj-ea"/>
                          <a:ea typeface="+mj-ea"/>
                        </a:rPr>
                        <a:t>단위기간의 근로일과 그 근로일별 </a:t>
                      </a:r>
                      <a:r>
                        <a:rPr lang="ko-KR" altLang="en-US" sz="1200" dirty="0" smtClean="0">
                          <a:solidFill>
                            <a:srgbClr val="000000"/>
                          </a:solidFill>
                          <a:latin typeface="+mj-ea"/>
                          <a:ea typeface="+mj-ea"/>
                        </a:rPr>
                        <a:t>근로시간 </a:t>
                      </a:r>
                      <a:r>
                        <a:rPr lang="en-US" altLang="ko-KR" sz="1200" dirty="0" smtClean="0">
                          <a:solidFill>
                            <a:srgbClr val="000000"/>
                          </a:solidFill>
                          <a:latin typeface="+mj-ea"/>
                          <a:ea typeface="+mj-ea"/>
                        </a:rPr>
                        <a:t>4</a:t>
                      </a:r>
                      <a:r>
                        <a:rPr lang="en-US" altLang="ko-KR" sz="1200" dirty="0">
                          <a:solidFill>
                            <a:srgbClr val="000000"/>
                          </a:solidFill>
                          <a:latin typeface="+mj-ea"/>
                          <a:ea typeface="+mj-ea"/>
                        </a:rPr>
                        <a:t>. </a:t>
                      </a:r>
                      <a:r>
                        <a:rPr lang="ko-KR" altLang="en-US" sz="1200" dirty="0">
                          <a:solidFill>
                            <a:srgbClr val="000000"/>
                          </a:solidFill>
                          <a:latin typeface="+mj-ea"/>
                          <a:ea typeface="+mj-ea"/>
                        </a:rPr>
                        <a:t>그 밖에 대통령령으로 정하는 사항</a:t>
                      </a:r>
                    </a:p>
                  </a:txBody>
                  <a:tcPr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dot"/>
                      <a:round/>
                      <a:headEnd type="none" w="med" len="med"/>
                      <a:tailEnd type="none" w="med" len="med"/>
                    </a:lnT>
                    <a:lnB w="3556" cap="flat" cmpd="sng" algn="ctr">
                      <a:solidFill>
                        <a:srgbClr val="000000"/>
                      </a:solidFill>
                      <a:prstDash val="dot"/>
                      <a:round/>
                      <a:headEnd type="none" w="med" len="med"/>
                      <a:tailEnd type="none" w="med" len="med"/>
                    </a:lnB>
                  </a:tcPr>
                </a:tc>
              </a:tr>
            </a:tbl>
          </a:graphicData>
        </a:graphic>
      </p:graphicFrame>
      <p:sp>
        <p:nvSpPr>
          <p:cNvPr id="126977" name="Rectangle 1"/>
          <p:cNvSpPr>
            <a:spLocks noChangeArrowheads="1"/>
          </p:cNvSpPr>
          <p:nvPr/>
        </p:nvSpPr>
        <p:spPr bwMode="auto">
          <a:xfrm>
            <a:off x="428596" y="1000108"/>
            <a:ext cx="8143932"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1" hangingPunct="1">
              <a:lnSpc>
                <a:spcPct val="100000"/>
              </a:lnSpc>
              <a:spcBef>
                <a:spcPct val="0"/>
              </a:spcBef>
              <a:spcAft>
                <a:spcPct val="0"/>
              </a:spcAft>
              <a:buClrTx/>
              <a:buSzTx/>
              <a:buBlip>
                <a:blip r:embed="rId2"/>
              </a:buBlip>
              <a:tabLst/>
            </a:pPr>
            <a:r>
              <a:rPr kumimoji="1" lang="ko-KR" altLang="ko-KR" sz="1400" b="1" i="0" u="none" strike="noStrike" cap="none" normalizeH="0" baseline="0" dirty="0" smtClean="0">
                <a:ln>
                  <a:noFill/>
                </a:ln>
                <a:solidFill>
                  <a:srgbClr val="C00000"/>
                </a:solidFill>
                <a:effectLst/>
                <a:latin typeface="맑은 고딕" pitchFamily="50" charset="-127"/>
                <a:ea typeface="굴림" pitchFamily="50" charset="-127"/>
                <a:cs typeface="굴림" pitchFamily="50" charset="-127"/>
              </a:rPr>
              <a:t> </a:t>
            </a:r>
            <a:r>
              <a:rPr kumimoji="1" lang="ko-KR" altLang="ko-KR" sz="1400" b="1" i="0" u="none" strike="noStrike" cap="none" normalizeH="0" baseline="0" dirty="0" smtClean="0">
                <a:ln>
                  <a:noFill/>
                </a:ln>
                <a:solidFill>
                  <a:srgbClr val="C00000"/>
                </a:solidFill>
                <a:effectLst/>
                <a:latin typeface="+mn-ea"/>
                <a:cs typeface="굴림" pitchFamily="50" charset="-127"/>
              </a:rPr>
              <a:t>3</a:t>
            </a:r>
            <a:r>
              <a:rPr kumimoji="1" lang="ko-KR" sz="1400" b="1" i="0" u="none" strike="noStrike" cap="none" normalizeH="0" baseline="0" dirty="0" smtClean="0">
                <a:ln>
                  <a:noFill/>
                </a:ln>
                <a:solidFill>
                  <a:srgbClr val="C00000"/>
                </a:solidFill>
                <a:effectLst/>
                <a:latin typeface="+mn-ea"/>
                <a:cs typeface="굴림" pitchFamily="50" charset="-127"/>
              </a:rPr>
              <a:t>개월단위 탄력적 근로시간제 도입요건</a:t>
            </a: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ko-KR" sz="1400" b="0" i="0" u="none" strike="noStrike" cap="none" normalizeH="0" baseline="0" dirty="0" smtClean="0">
                <a:ln>
                  <a:noFill/>
                </a:ln>
                <a:solidFill>
                  <a:srgbClr val="000000"/>
                </a:solidFill>
                <a:effectLst/>
                <a:latin typeface="+mn-ea"/>
                <a:cs typeface="굴림" pitchFamily="50" charset="-127"/>
              </a:rPr>
              <a:t>   : </a:t>
            </a:r>
            <a:r>
              <a:rPr kumimoji="1" lang="ko-KR" altLang="en-US" sz="1400" b="0" i="0" u="none" strike="noStrike" cap="none" normalizeH="0" baseline="0" dirty="0" smtClean="0">
                <a:ln>
                  <a:noFill/>
                </a:ln>
                <a:solidFill>
                  <a:srgbClr val="FF0000"/>
                </a:solidFill>
                <a:effectLst/>
                <a:latin typeface="+mn-ea"/>
                <a:cs typeface="굴림" pitchFamily="50" charset="-127"/>
              </a:rPr>
              <a:t>근로자대표와 서면 합의 </a:t>
            </a:r>
            <a:r>
              <a:rPr kumimoji="1" lang="en-US" altLang="ko-KR" sz="1400" b="0" i="0" u="none" strike="noStrike" cap="none" normalizeH="0" baseline="0" dirty="0" smtClean="0">
                <a:ln>
                  <a:noFill/>
                </a:ln>
                <a:solidFill>
                  <a:srgbClr val="000000"/>
                </a:solidFill>
                <a:effectLst/>
                <a:latin typeface="+mn-ea"/>
                <a:cs typeface="굴림" pitchFamily="50" charset="-127"/>
              </a:rPr>
              <a:t>(</a:t>
            </a:r>
            <a:r>
              <a:rPr kumimoji="1" lang="ko-KR" altLang="en-US" sz="1400" b="0" i="0" u="none" strike="noStrike" cap="none" normalizeH="0" baseline="0" dirty="0" smtClean="0">
                <a:ln>
                  <a:noFill/>
                </a:ln>
                <a:solidFill>
                  <a:srgbClr val="000000"/>
                </a:solidFill>
                <a:effectLst/>
                <a:latin typeface="+mn-ea"/>
                <a:cs typeface="굴림" pitchFamily="50" charset="-127"/>
              </a:rPr>
              <a:t>해당 </a:t>
            </a:r>
            <a:r>
              <a:rPr kumimoji="1" lang="ko-KR" altLang="en-US" sz="1400" b="0" i="0" u="none" strike="noStrike" cap="none" normalizeH="0" baseline="0" dirty="0" err="1" smtClean="0">
                <a:ln>
                  <a:noFill/>
                </a:ln>
                <a:solidFill>
                  <a:srgbClr val="000000"/>
                </a:solidFill>
                <a:effectLst/>
                <a:latin typeface="+mn-ea"/>
                <a:cs typeface="굴림" pitchFamily="50" charset="-127"/>
              </a:rPr>
              <a:t>현장별로</a:t>
            </a:r>
            <a:r>
              <a:rPr kumimoji="1" lang="ko-KR" altLang="en-US" sz="1400" b="0" i="0" u="none" strike="noStrike" cap="none" normalizeH="0" baseline="0" dirty="0" smtClean="0">
                <a:ln>
                  <a:noFill/>
                </a:ln>
                <a:solidFill>
                  <a:srgbClr val="000000"/>
                </a:solidFill>
                <a:effectLst/>
                <a:latin typeface="+mn-ea"/>
                <a:cs typeface="굴림" pitchFamily="50" charset="-127"/>
              </a:rPr>
              <a:t> 근로자대표 선임</a:t>
            </a:r>
            <a:r>
              <a:rPr kumimoji="1" lang="en-US" altLang="ko-KR" sz="1400" b="0" i="0" u="none" strike="noStrike" cap="none" normalizeH="0" baseline="0" dirty="0" smtClean="0">
                <a:ln>
                  <a:noFill/>
                </a:ln>
                <a:solidFill>
                  <a:srgbClr val="000000"/>
                </a:solidFill>
                <a:effectLst/>
                <a:latin typeface="+mn-ea"/>
                <a:cs typeface="굴림" pitchFamily="50" charset="-127"/>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1" lang="ko-KR" altLang="en-US" sz="1400" b="0" i="0" u="none" strike="noStrike" cap="none" normalizeH="0" baseline="0" dirty="0" smtClean="0">
              <a:ln>
                <a:noFill/>
              </a:ln>
              <a:solidFill>
                <a:schemeClr val="tx1"/>
              </a:solidFill>
              <a:effectLst/>
              <a:latin typeface="+mn-ea"/>
              <a:cs typeface="굴림" pitchFamily="50" charset="-127"/>
            </a:endParaRPr>
          </a:p>
          <a:p>
            <a:pPr marL="0" marR="0" lvl="0" indent="0" algn="l" defTabSz="914400" rtl="0" eaLnBrk="0" fontAlgn="base" latinLnBrk="0" hangingPunct="0">
              <a:lnSpc>
                <a:spcPct val="150000"/>
              </a:lnSpc>
              <a:spcBef>
                <a:spcPct val="0"/>
              </a:spcBef>
              <a:spcAft>
                <a:spcPct val="0"/>
              </a:spcAft>
              <a:buClrTx/>
              <a:buSzTx/>
              <a:buBlip>
                <a:blip r:embed="rId3"/>
              </a:buBlip>
              <a:tabLst/>
            </a:pPr>
            <a:r>
              <a:rPr kumimoji="1" lang="ko-KR" altLang="en-US" sz="1400" b="1" i="0" u="none" strike="noStrike" cap="none" normalizeH="0" baseline="0" dirty="0" smtClean="0">
                <a:ln>
                  <a:noFill/>
                </a:ln>
                <a:solidFill>
                  <a:srgbClr val="C00000"/>
                </a:solidFill>
                <a:effectLst/>
                <a:latin typeface="+mn-ea"/>
                <a:cs typeface="굴림" pitchFamily="50" charset="-127"/>
              </a:rPr>
              <a:t> 서면합의내용에 들어가야 할 내용</a:t>
            </a:r>
            <a:endParaRPr kumimoji="1" lang="ko-KR" altLang="en-US" sz="1400" b="0" i="0" u="none" strike="noStrike" cap="none" normalizeH="0" baseline="0" dirty="0" smtClean="0">
              <a:ln>
                <a:noFill/>
              </a:ln>
              <a:solidFill>
                <a:srgbClr val="C00000"/>
              </a:solidFill>
              <a:effectLst/>
              <a:latin typeface="+mn-ea"/>
              <a:cs typeface="굴림" pitchFamily="50" charset="-127"/>
            </a:endParaRPr>
          </a:p>
          <a:p>
            <a:pPr marL="0" marR="0" lvl="0" indent="0" algn="l" defTabSz="914400" rtl="0" eaLnBrk="0" fontAlgn="base" latinLnBrk="0" hangingPunct="0">
              <a:lnSpc>
                <a:spcPct val="150000"/>
              </a:lnSpc>
              <a:spcBef>
                <a:spcPct val="0"/>
              </a:spcBef>
              <a:spcAft>
                <a:spcPct val="0"/>
              </a:spcAft>
              <a:buClrTx/>
              <a:buSzTx/>
              <a:buFontTx/>
              <a:buNone/>
              <a:tabLst/>
            </a:pPr>
            <a:r>
              <a:rPr kumimoji="1" lang="en-US" altLang="ko-KR" sz="1400" b="1" i="0" u="none" strike="noStrike" cap="none" normalizeH="0" baseline="0" dirty="0" smtClean="0">
                <a:ln>
                  <a:noFill/>
                </a:ln>
                <a:solidFill>
                  <a:srgbClr val="000000"/>
                </a:solidFill>
                <a:effectLst/>
                <a:latin typeface="+mn-ea"/>
                <a:cs typeface="굴림" pitchFamily="50" charset="-127"/>
              </a:rPr>
              <a:t>  - </a:t>
            </a:r>
            <a:r>
              <a:rPr kumimoji="1" lang="ko-KR" altLang="en-US" sz="1400" b="1" i="0" u="none" strike="noStrike" cap="none" normalizeH="0" baseline="0" dirty="0" smtClean="0">
                <a:ln>
                  <a:noFill/>
                </a:ln>
                <a:solidFill>
                  <a:srgbClr val="000000"/>
                </a:solidFill>
                <a:effectLst/>
                <a:latin typeface="+mn-ea"/>
                <a:cs typeface="굴림" pitchFamily="50" charset="-127"/>
              </a:rPr>
              <a:t>대상근로자의 범위 </a:t>
            </a:r>
            <a:r>
              <a:rPr kumimoji="1" lang="en-US" altLang="ko-KR" sz="1400" b="1" i="0" u="none" strike="noStrike" cap="none" normalizeH="0" baseline="0" dirty="0" smtClean="0">
                <a:ln>
                  <a:noFill/>
                </a:ln>
                <a:solidFill>
                  <a:srgbClr val="000000"/>
                </a:solidFill>
                <a:effectLst/>
                <a:latin typeface="+mn-ea"/>
                <a:cs typeface="굴림" pitchFamily="50" charset="-127"/>
              </a:rPr>
              <a:t>: </a:t>
            </a:r>
            <a:r>
              <a:rPr kumimoji="1" lang="ko-KR" altLang="en-US" sz="1400" b="0" i="0" u="none" strike="noStrike" cap="none" normalizeH="0" baseline="0" dirty="0" smtClean="0">
                <a:ln>
                  <a:noFill/>
                </a:ln>
                <a:solidFill>
                  <a:srgbClr val="000000"/>
                </a:solidFill>
                <a:effectLst/>
                <a:latin typeface="+mn-ea"/>
                <a:cs typeface="굴림" pitchFamily="50" charset="-127"/>
              </a:rPr>
              <a:t>전체 근로자를 대상으로 하지 않아도 무방</a:t>
            </a:r>
            <a:endParaRPr kumimoji="1" lang="ko-KR" altLang="en-US" sz="1400" b="0" i="0" u="none" strike="noStrike" cap="none" normalizeH="0" baseline="0" dirty="0" smtClean="0">
              <a:ln>
                <a:noFill/>
              </a:ln>
              <a:solidFill>
                <a:schemeClr val="tx1"/>
              </a:solidFill>
              <a:effectLst/>
              <a:latin typeface="+mn-ea"/>
              <a:cs typeface="굴림" pitchFamily="50" charset="-127"/>
            </a:endParaRPr>
          </a:p>
          <a:p>
            <a:pPr marL="0" marR="0" lvl="0" indent="0" algn="l" defTabSz="914400" rtl="0" eaLnBrk="0" fontAlgn="base" latinLnBrk="0" hangingPunct="0">
              <a:lnSpc>
                <a:spcPct val="150000"/>
              </a:lnSpc>
              <a:spcBef>
                <a:spcPct val="0"/>
              </a:spcBef>
              <a:spcAft>
                <a:spcPct val="0"/>
              </a:spcAft>
              <a:buClrTx/>
              <a:buSzTx/>
              <a:buFontTx/>
              <a:buNone/>
              <a:tabLst/>
            </a:pPr>
            <a:r>
              <a:rPr kumimoji="1" lang="en-US" altLang="ko-KR" sz="1400" b="1" i="0" u="none" strike="noStrike" cap="none" normalizeH="0" baseline="0" dirty="0" smtClean="0">
                <a:ln>
                  <a:noFill/>
                </a:ln>
                <a:solidFill>
                  <a:srgbClr val="000000"/>
                </a:solidFill>
                <a:effectLst/>
                <a:latin typeface="+mn-ea"/>
                <a:cs typeface="굴림" pitchFamily="50" charset="-127"/>
              </a:rPr>
              <a:t>  - </a:t>
            </a:r>
            <a:r>
              <a:rPr kumimoji="1" lang="ko-KR" altLang="en-US" sz="1400" b="1" i="0" u="none" strike="noStrike" cap="none" normalizeH="0" baseline="0" dirty="0" smtClean="0">
                <a:ln>
                  <a:noFill/>
                </a:ln>
                <a:solidFill>
                  <a:srgbClr val="000000"/>
                </a:solidFill>
                <a:effectLst/>
                <a:latin typeface="+mn-ea"/>
                <a:cs typeface="굴림" pitchFamily="50" charset="-127"/>
              </a:rPr>
              <a:t>단위기간 </a:t>
            </a:r>
            <a:r>
              <a:rPr kumimoji="1" lang="en-US" altLang="ko-KR" sz="1400" b="1" i="0" u="none" strike="noStrike" cap="none" normalizeH="0" baseline="0" dirty="0" smtClean="0">
                <a:ln>
                  <a:noFill/>
                </a:ln>
                <a:solidFill>
                  <a:srgbClr val="000000"/>
                </a:solidFill>
                <a:effectLst/>
                <a:latin typeface="+mn-ea"/>
                <a:cs typeface="굴림" pitchFamily="50" charset="-127"/>
              </a:rPr>
              <a:t>:</a:t>
            </a:r>
            <a:r>
              <a:rPr kumimoji="1" lang="en-US" altLang="ko-KR" sz="1400" b="0" i="0" u="none" strike="noStrike" cap="none" normalizeH="0" baseline="0" dirty="0" smtClean="0">
                <a:ln>
                  <a:noFill/>
                </a:ln>
                <a:solidFill>
                  <a:srgbClr val="000000"/>
                </a:solidFill>
                <a:effectLst/>
                <a:latin typeface="+mn-ea"/>
                <a:cs typeface="굴림" pitchFamily="50" charset="-127"/>
              </a:rPr>
              <a:t> 3</a:t>
            </a:r>
            <a:r>
              <a:rPr kumimoji="1" lang="ko-KR" altLang="en-US" sz="1400" b="0" i="0" u="none" strike="noStrike" cap="none" normalizeH="0" baseline="0" dirty="0" smtClean="0">
                <a:ln>
                  <a:noFill/>
                </a:ln>
                <a:solidFill>
                  <a:srgbClr val="000000"/>
                </a:solidFill>
                <a:effectLst/>
                <a:latin typeface="+mn-ea"/>
                <a:cs typeface="굴림" pitchFamily="50" charset="-127"/>
              </a:rPr>
              <a:t>개월 이내 다양하게 가능 </a:t>
            </a:r>
            <a:r>
              <a:rPr kumimoji="1" lang="en-US" altLang="ko-KR" sz="1400" b="0" i="0" u="none" strike="noStrike" cap="none" normalizeH="0" baseline="0" dirty="0" smtClean="0">
                <a:ln>
                  <a:noFill/>
                </a:ln>
                <a:solidFill>
                  <a:srgbClr val="000000"/>
                </a:solidFill>
                <a:effectLst/>
                <a:latin typeface="+mn-ea"/>
                <a:cs typeface="굴림" pitchFamily="50" charset="-127"/>
              </a:rPr>
              <a:t>(1</a:t>
            </a:r>
            <a:r>
              <a:rPr kumimoji="1" lang="ko-KR" altLang="en-US" sz="1400" b="0" i="0" u="none" strike="noStrike" cap="none" normalizeH="0" baseline="0" dirty="0" smtClean="0">
                <a:ln>
                  <a:noFill/>
                </a:ln>
                <a:solidFill>
                  <a:srgbClr val="000000"/>
                </a:solidFill>
                <a:effectLst/>
                <a:latin typeface="+mn-ea"/>
                <a:cs typeface="굴림" pitchFamily="50" charset="-127"/>
              </a:rPr>
              <a:t>개월</a:t>
            </a:r>
            <a:r>
              <a:rPr kumimoji="1" lang="en-US" altLang="ko-KR" sz="1400" b="0" i="0" u="none" strike="noStrike" cap="none" normalizeH="0" baseline="0" dirty="0" smtClean="0">
                <a:ln>
                  <a:noFill/>
                </a:ln>
                <a:solidFill>
                  <a:srgbClr val="000000"/>
                </a:solidFill>
                <a:effectLst/>
                <a:latin typeface="+mn-ea"/>
                <a:cs typeface="굴림" pitchFamily="50" charset="-127"/>
              </a:rPr>
              <a:t>, 3</a:t>
            </a:r>
            <a:r>
              <a:rPr kumimoji="1" lang="ko-KR" altLang="en-US" sz="1400" b="0" i="0" u="none" strike="noStrike" cap="none" normalizeH="0" baseline="0" dirty="0" err="1" smtClean="0">
                <a:ln>
                  <a:noFill/>
                </a:ln>
                <a:solidFill>
                  <a:srgbClr val="000000"/>
                </a:solidFill>
                <a:effectLst/>
                <a:latin typeface="+mn-ea"/>
                <a:cs typeface="굴림" pitchFamily="50" charset="-127"/>
              </a:rPr>
              <a:t>주단위</a:t>
            </a:r>
            <a:r>
              <a:rPr kumimoji="1" lang="ko-KR" altLang="en-US" sz="1400" b="0" i="0" u="none" strike="noStrike" cap="none" normalizeH="0" baseline="0" dirty="0" smtClean="0">
                <a:ln>
                  <a:noFill/>
                </a:ln>
                <a:solidFill>
                  <a:srgbClr val="000000"/>
                </a:solidFill>
                <a:effectLst/>
                <a:latin typeface="+mn-ea"/>
                <a:cs typeface="굴림" pitchFamily="50" charset="-127"/>
              </a:rPr>
              <a:t> 등</a:t>
            </a:r>
            <a:r>
              <a:rPr kumimoji="1" lang="en-US" altLang="ko-KR" sz="1400" b="0" i="0" u="none" strike="noStrike" cap="none" normalizeH="0" baseline="0" dirty="0" smtClean="0">
                <a:ln>
                  <a:noFill/>
                </a:ln>
                <a:solidFill>
                  <a:srgbClr val="000000"/>
                </a:solidFill>
                <a:effectLst/>
                <a:latin typeface="+mn-ea"/>
                <a:cs typeface="굴림" pitchFamily="50" charset="-127"/>
              </a:rPr>
              <a:t>)</a:t>
            </a:r>
            <a:endParaRPr kumimoji="1" lang="en-US" altLang="ko-KR" sz="1400" b="0" i="0" u="none" strike="noStrike" cap="none" normalizeH="0" baseline="0" dirty="0" smtClean="0">
              <a:ln>
                <a:noFill/>
              </a:ln>
              <a:solidFill>
                <a:schemeClr val="tx1"/>
              </a:solidFill>
              <a:effectLst/>
              <a:latin typeface="+mn-ea"/>
              <a:cs typeface="굴림" pitchFamily="50" charset="-127"/>
            </a:endParaRPr>
          </a:p>
          <a:p>
            <a:pPr marL="0" marR="0" lvl="0" indent="0" algn="l" defTabSz="914400" rtl="0" eaLnBrk="0" fontAlgn="base" latinLnBrk="0" hangingPunct="0">
              <a:lnSpc>
                <a:spcPct val="150000"/>
              </a:lnSpc>
              <a:spcBef>
                <a:spcPct val="0"/>
              </a:spcBef>
              <a:spcAft>
                <a:spcPct val="0"/>
              </a:spcAft>
              <a:buClrTx/>
              <a:buSzTx/>
              <a:buFontTx/>
              <a:buNone/>
              <a:tabLst/>
            </a:pPr>
            <a:r>
              <a:rPr kumimoji="1" lang="en-US" altLang="ko-KR" sz="1400" b="1" i="0" u="none" strike="noStrike" cap="none" normalizeH="0" baseline="0" dirty="0" smtClean="0">
                <a:ln>
                  <a:noFill/>
                </a:ln>
                <a:solidFill>
                  <a:srgbClr val="000000"/>
                </a:solidFill>
                <a:effectLst/>
                <a:latin typeface="+mn-ea"/>
                <a:cs typeface="굴림" pitchFamily="50" charset="-127"/>
              </a:rPr>
              <a:t>  - </a:t>
            </a:r>
            <a:r>
              <a:rPr kumimoji="1" lang="ko-KR" altLang="en-US" sz="1400" b="1" i="0" u="none" strike="noStrike" cap="none" normalizeH="0" baseline="0" dirty="0" smtClean="0">
                <a:ln>
                  <a:noFill/>
                </a:ln>
                <a:solidFill>
                  <a:srgbClr val="000000"/>
                </a:solidFill>
                <a:effectLst/>
                <a:latin typeface="+mn-ea"/>
                <a:cs typeface="굴림" pitchFamily="50" charset="-127"/>
              </a:rPr>
              <a:t>근로일 및 근로일별 근로시간 </a:t>
            </a:r>
            <a:r>
              <a:rPr kumimoji="1" lang="en-US" altLang="ko-KR" sz="1400" b="1" i="0" u="none" strike="noStrike" cap="none" normalizeH="0" baseline="0" dirty="0" smtClean="0">
                <a:ln>
                  <a:noFill/>
                </a:ln>
                <a:solidFill>
                  <a:srgbClr val="000000"/>
                </a:solidFill>
                <a:effectLst/>
                <a:latin typeface="+mn-ea"/>
                <a:cs typeface="굴림" pitchFamily="50" charset="-127"/>
              </a:rPr>
              <a:t>: </a:t>
            </a:r>
            <a:r>
              <a:rPr kumimoji="1" lang="ko-KR" altLang="en-US" sz="1400" b="0" i="0" u="none" strike="noStrike" cap="none" normalizeH="0" baseline="0" dirty="0" smtClean="0">
                <a:ln>
                  <a:noFill/>
                </a:ln>
                <a:solidFill>
                  <a:srgbClr val="000000"/>
                </a:solidFill>
                <a:effectLst/>
                <a:latin typeface="+mn-ea"/>
                <a:cs typeface="굴림" pitchFamily="50" charset="-127"/>
              </a:rPr>
              <a:t>서면합의서에 근무일정표의 작성절차</a:t>
            </a:r>
            <a:r>
              <a:rPr kumimoji="1" lang="en-US" altLang="ko-KR" sz="1400" b="0" i="0" u="none" strike="noStrike" cap="none" normalizeH="0" baseline="0" dirty="0" smtClean="0">
                <a:ln>
                  <a:noFill/>
                </a:ln>
                <a:solidFill>
                  <a:srgbClr val="000000"/>
                </a:solidFill>
                <a:effectLst/>
                <a:latin typeface="+mn-ea"/>
                <a:cs typeface="굴림" pitchFamily="50" charset="-127"/>
              </a:rPr>
              <a:t>, </a:t>
            </a:r>
            <a:r>
              <a:rPr kumimoji="1" lang="ko-KR" altLang="en-US" sz="1400" b="0" i="0" u="none" strike="noStrike" cap="none" normalizeH="0" baseline="0" dirty="0" err="1" smtClean="0">
                <a:ln>
                  <a:noFill/>
                </a:ln>
                <a:solidFill>
                  <a:srgbClr val="000000"/>
                </a:solidFill>
                <a:effectLst/>
                <a:latin typeface="+mn-ea"/>
                <a:cs typeface="굴림" pitchFamily="50" charset="-127"/>
              </a:rPr>
              <a:t>주지방법등을</a:t>
            </a:r>
            <a:r>
              <a:rPr kumimoji="1" lang="ko-KR" altLang="en-US" sz="1400" b="0" i="0" u="none" strike="noStrike" cap="none" normalizeH="0" baseline="0" dirty="0" smtClean="0">
                <a:ln>
                  <a:noFill/>
                </a:ln>
                <a:solidFill>
                  <a:srgbClr val="000000"/>
                </a:solidFill>
                <a:effectLst/>
                <a:latin typeface="+mn-ea"/>
                <a:cs typeface="굴림" pitchFamily="50" charset="-127"/>
              </a:rPr>
              <a:t> 정해두고</a:t>
            </a:r>
            <a:endParaRPr kumimoji="1" lang="en-US" altLang="ko-KR" sz="1400" b="0" i="0" u="none" strike="noStrike" cap="none" normalizeH="0" baseline="0" dirty="0" smtClean="0">
              <a:ln>
                <a:noFill/>
              </a:ln>
              <a:solidFill>
                <a:srgbClr val="000000"/>
              </a:solidFill>
              <a:effectLst/>
              <a:latin typeface="+mn-ea"/>
              <a:cs typeface="굴림" pitchFamily="50" charset="-127"/>
            </a:endParaRPr>
          </a:p>
          <a:p>
            <a:pPr marL="0" marR="0" lvl="0" indent="0" algn="l" defTabSz="914400" rtl="0" eaLnBrk="0" fontAlgn="base" latinLnBrk="0" hangingPunct="0">
              <a:lnSpc>
                <a:spcPct val="150000"/>
              </a:lnSpc>
              <a:spcBef>
                <a:spcPct val="0"/>
              </a:spcBef>
              <a:spcAft>
                <a:spcPct val="0"/>
              </a:spcAft>
              <a:buClrTx/>
              <a:buSzTx/>
              <a:buFontTx/>
              <a:buNone/>
              <a:tabLst/>
            </a:pPr>
            <a:r>
              <a:rPr kumimoji="1" lang="en-US" altLang="ko-KR" sz="1400" dirty="0" smtClean="0">
                <a:solidFill>
                  <a:srgbClr val="000000"/>
                </a:solidFill>
                <a:latin typeface="+mn-ea"/>
                <a:cs typeface="굴림" pitchFamily="50" charset="-127"/>
              </a:rPr>
              <a:t>    </a:t>
            </a:r>
            <a:r>
              <a:rPr kumimoji="1" lang="ko-KR" altLang="en-US" sz="1400" b="0" i="0" u="none" strike="noStrike" cap="none" normalizeH="0" baseline="0" dirty="0" smtClean="0">
                <a:ln>
                  <a:noFill/>
                </a:ln>
                <a:solidFill>
                  <a:srgbClr val="000000"/>
                </a:solidFill>
                <a:effectLst/>
                <a:latin typeface="+mn-ea"/>
                <a:cs typeface="굴림" pitchFamily="50" charset="-127"/>
              </a:rPr>
              <a:t> 구체적인 일정은 단위기간 </a:t>
            </a:r>
            <a:r>
              <a:rPr kumimoji="1" lang="ko-KR" altLang="en-US" sz="1400" b="0" i="0" u="none" strike="noStrike" cap="none" normalizeH="0" baseline="0" dirty="0" err="1" smtClean="0">
                <a:ln>
                  <a:noFill/>
                </a:ln>
                <a:solidFill>
                  <a:srgbClr val="000000"/>
                </a:solidFill>
                <a:effectLst/>
                <a:latin typeface="+mn-ea"/>
                <a:cs typeface="굴림" pitchFamily="50" charset="-127"/>
              </a:rPr>
              <a:t>개시전까지</a:t>
            </a:r>
            <a:r>
              <a:rPr kumimoji="1" lang="ko-KR" altLang="en-US" sz="1400" b="0" i="0" u="none" strike="noStrike" cap="none" normalizeH="0" baseline="0" dirty="0" smtClean="0">
                <a:ln>
                  <a:noFill/>
                </a:ln>
                <a:solidFill>
                  <a:srgbClr val="000000"/>
                </a:solidFill>
                <a:effectLst/>
                <a:latin typeface="+mn-ea"/>
                <a:cs typeface="굴림" pitchFamily="50" charset="-127"/>
              </a:rPr>
              <a:t> 근로자에게 고시하여도 무방함</a:t>
            </a:r>
            <a:r>
              <a:rPr kumimoji="1" lang="en-US" altLang="ko-KR" sz="1400" b="0" i="0" u="none" strike="noStrike" cap="none" normalizeH="0" baseline="0" dirty="0" smtClean="0">
                <a:ln>
                  <a:noFill/>
                </a:ln>
                <a:solidFill>
                  <a:srgbClr val="000000"/>
                </a:solidFill>
                <a:effectLst/>
                <a:latin typeface="+mn-ea"/>
                <a:cs typeface="굴림" pitchFamily="50" charset="-127"/>
              </a:rPr>
              <a:t>.</a:t>
            </a:r>
            <a:endParaRPr kumimoji="1" lang="en-US" altLang="ko-KR" sz="1400" b="0" i="0" u="none" strike="noStrike" cap="none" normalizeH="0" baseline="0" dirty="0" smtClean="0">
              <a:ln>
                <a:noFill/>
              </a:ln>
              <a:solidFill>
                <a:schemeClr val="tx1"/>
              </a:solidFill>
              <a:effectLst/>
              <a:latin typeface="+mn-ea"/>
              <a:cs typeface="굴림" pitchFamily="50" charset="-127"/>
            </a:endParaRPr>
          </a:p>
          <a:p>
            <a:pPr marL="0" marR="0" lvl="0" indent="0" algn="l" defTabSz="914400" rtl="0" eaLnBrk="0" fontAlgn="base" latinLnBrk="0" hangingPunct="0">
              <a:lnSpc>
                <a:spcPct val="150000"/>
              </a:lnSpc>
              <a:spcBef>
                <a:spcPct val="0"/>
              </a:spcBef>
              <a:spcAft>
                <a:spcPct val="0"/>
              </a:spcAft>
              <a:buClrTx/>
              <a:buSzTx/>
              <a:buFontTx/>
              <a:buNone/>
              <a:tabLst/>
            </a:pPr>
            <a:r>
              <a:rPr kumimoji="1" lang="en-US" altLang="ko-KR" sz="1400" b="1" i="0" u="none" strike="noStrike" cap="none" normalizeH="0" baseline="0" dirty="0" smtClean="0">
                <a:ln>
                  <a:noFill/>
                </a:ln>
                <a:solidFill>
                  <a:srgbClr val="000000"/>
                </a:solidFill>
                <a:effectLst/>
                <a:latin typeface="+mn-ea"/>
                <a:cs typeface="굴림" pitchFamily="50" charset="-127"/>
              </a:rPr>
              <a:t>  - </a:t>
            </a:r>
            <a:r>
              <a:rPr kumimoji="1" lang="ko-KR" altLang="en-US" sz="1400" b="1" i="0" u="none" strike="noStrike" cap="none" normalizeH="0" baseline="0" dirty="0" smtClean="0">
                <a:ln>
                  <a:noFill/>
                </a:ln>
                <a:solidFill>
                  <a:srgbClr val="000000"/>
                </a:solidFill>
                <a:effectLst/>
                <a:latin typeface="+mn-ea"/>
                <a:cs typeface="굴림" pitchFamily="50" charset="-127"/>
              </a:rPr>
              <a:t>서면합의의 유효기간 </a:t>
            </a:r>
            <a:r>
              <a:rPr kumimoji="1" lang="en-US" altLang="ko-KR" sz="1400" b="1" i="0" u="none" strike="noStrike" cap="none" normalizeH="0" baseline="0" dirty="0" smtClean="0">
                <a:ln>
                  <a:noFill/>
                </a:ln>
                <a:solidFill>
                  <a:srgbClr val="000000"/>
                </a:solidFill>
                <a:effectLst/>
                <a:latin typeface="+mn-ea"/>
                <a:cs typeface="굴림" pitchFamily="50" charset="-127"/>
              </a:rPr>
              <a:t>:</a:t>
            </a:r>
            <a:r>
              <a:rPr kumimoji="1" lang="en-US" altLang="ko-KR" sz="1400" b="0" i="0" u="none" strike="noStrike" cap="none" normalizeH="0" baseline="0" dirty="0" smtClean="0">
                <a:ln>
                  <a:noFill/>
                </a:ln>
                <a:solidFill>
                  <a:srgbClr val="000000"/>
                </a:solidFill>
                <a:effectLst/>
                <a:latin typeface="+mn-ea"/>
                <a:cs typeface="굴림" pitchFamily="50" charset="-127"/>
              </a:rPr>
              <a:t> </a:t>
            </a:r>
            <a:r>
              <a:rPr kumimoji="1" lang="ko-KR" altLang="en-US" sz="1400" b="0" i="0" u="none" strike="noStrike" cap="none" normalizeH="0" baseline="0" dirty="0" smtClean="0">
                <a:ln>
                  <a:noFill/>
                </a:ln>
                <a:solidFill>
                  <a:srgbClr val="000000"/>
                </a:solidFill>
                <a:effectLst/>
                <a:latin typeface="+mn-ea"/>
                <a:cs typeface="굴림" pitchFamily="50" charset="-127"/>
              </a:rPr>
              <a:t>별도 </a:t>
            </a:r>
            <a:r>
              <a:rPr kumimoji="1" lang="ko-KR" altLang="en-US" sz="1400" b="0" i="0" u="none" strike="noStrike" cap="none" normalizeH="0" baseline="0" dirty="0" err="1" smtClean="0">
                <a:ln>
                  <a:noFill/>
                </a:ln>
                <a:solidFill>
                  <a:srgbClr val="000000"/>
                </a:solidFill>
                <a:effectLst/>
                <a:latin typeface="+mn-ea"/>
                <a:cs typeface="굴림" pitchFamily="50" charset="-127"/>
              </a:rPr>
              <a:t>제한없음</a:t>
            </a:r>
            <a:r>
              <a:rPr kumimoji="1" lang="en-US" altLang="ko-KR" sz="1400" b="0" i="0" u="none" strike="noStrike" cap="none" normalizeH="0" baseline="0" dirty="0" smtClean="0">
                <a:ln>
                  <a:noFill/>
                </a:ln>
                <a:solidFill>
                  <a:srgbClr val="000000"/>
                </a:solidFill>
                <a:effectLst/>
                <a:latin typeface="+mn-ea"/>
                <a:cs typeface="굴림" pitchFamily="50" charset="-127"/>
              </a:rPr>
              <a:t>. </a:t>
            </a:r>
            <a:r>
              <a:rPr kumimoji="1" lang="ko-KR" altLang="en-US" sz="1400" b="0" i="0" u="none" strike="noStrike" cap="none" normalizeH="0" baseline="0" dirty="0" smtClean="0">
                <a:ln>
                  <a:noFill/>
                </a:ln>
                <a:solidFill>
                  <a:srgbClr val="000000"/>
                </a:solidFill>
                <a:effectLst/>
                <a:latin typeface="+mn-ea"/>
                <a:cs typeface="굴림" pitchFamily="50" charset="-127"/>
              </a:rPr>
              <a:t>자동갱신조항 혹은 자동연장조항을 두어도 무방함</a:t>
            </a:r>
            <a:r>
              <a:rPr kumimoji="1" lang="en-US" altLang="ko-KR" sz="1400" b="0" i="0" u="none" strike="noStrike" cap="none" normalizeH="0" baseline="0" dirty="0" smtClean="0">
                <a:ln>
                  <a:noFill/>
                </a:ln>
                <a:solidFill>
                  <a:srgbClr val="000000"/>
                </a:solidFill>
                <a:effectLst/>
                <a:latin typeface="+mn-ea"/>
                <a:cs typeface="굴림" pitchFamily="50" charset="-127"/>
              </a:rPr>
              <a:t>.</a:t>
            </a:r>
            <a:endParaRPr kumimoji="1" lang="en-US" altLang="ko-KR" sz="1400" b="0" i="0" u="none" strike="noStrike" cap="none" normalizeH="0" baseline="0" dirty="0" smtClean="0">
              <a:ln>
                <a:noFill/>
              </a:ln>
              <a:solidFill>
                <a:schemeClr val="tx1"/>
              </a:solidFill>
              <a:effectLst/>
              <a:latin typeface="+mn-ea"/>
              <a:cs typeface="굴림" pitchFamily="50" charset="-127"/>
            </a:endParaRPr>
          </a:p>
        </p:txBody>
      </p:sp>
      <p:sp>
        <p:nvSpPr>
          <p:cNvPr id="6" name="모서리가 둥근 직사각형 5"/>
          <p:cNvSpPr/>
          <p:nvPr/>
        </p:nvSpPr>
        <p:spPr>
          <a:xfrm>
            <a:off x="142876" y="142852"/>
            <a:ext cx="785786"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4-3</a:t>
            </a:r>
            <a:endParaRPr lang="ko-KR" altLang="en-US" b="1" dirty="0">
              <a:latin typeface="+mn-ea"/>
            </a:endParaRPr>
          </a:p>
        </p:txBody>
      </p:sp>
      <p:sp>
        <p:nvSpPr>
          <p:cNvPr id="7" name="제목 1"/>
          <p:cNvSpPr>
            <a:spLocks noGrp="1"/>
          </p:cNvSpPr>
          <p:nvPr>
            <p:ph type="title"/>
          </p:nvPr>
        </p:nvSpPr>
        <p:spPr>
          <a:xfrm>
            <a:off x="914400" y="142852"/>
            <a:ext cx="8229600" cy="439718"/>
          </a:xfrm>
        </p:spPr>
        <p:txBody>
          <a:bodyPr/>
          <a:lstStyle/>
          <a:p>
            <a:r>
              <a:rPr lang="ko-KR" altLang="en-US" b="1" spc="-113" dirty="0" smtClean="0">
                <a:ln>
                  <a:solidFill>
                    <a:schemeClr val="tx1">
                      <a:lumMod val="65000"/>
                      <a:lumOff val="35000"/>
                      <a:alpha val="5000"/>
                    </a:schemeClr>
                  </a:solidFill>
                </a:ln>
                <a:solidFill>
                  <a:schemeClr val="tx1">
                    <a:lumMod val="75000"/>
                    <a:lumOff val="25000"/>
                  </a:schemeClr>
                </a:solidFill>
                <a:latin typeface="+mn-ea"/>
              </a:rPr>
              <a:t>근로시간 단축 대응방안 </a:t>
            </a:r>
            <a:r>
              <a:rPr lang="en-US" altLang="ko-KR" b="1" spc="-113" dirty="0" smtClean="0">
                <a:ln>
                  <a:solidFill>
                    <a:schemeClr val="tx1">
                      <a:lumMod val="65000"/>
                      <a:lumOff val="35000"/>
                      <a:alpha val="5000"/>
                    </a:schemeClr>
                  </a:solidFill>
                </a:ln>
                <a:solidFill>
                  <a:schemeClr val="tx1">
                    <a:lumMod val="75000"/>
                    <a:lumOff val="25000"/>
                  </a:schemeClr>
                </a:solidFill>
                <a:latin typeface="+mn-ea"/>
              </a:rPr>
              <a:t>– (3) 3</a:t>
            </a:r>
            <a:r>
              <a:rPr lang="ko-KR" altLang="en-US" b="1" spc="-113" dirty="0" smtClean="0">
                <a:ln>
                  <a:solidFill>
                    <a:schemeClr val="tx1">
                      <a:lumMod val="65000"/>
                      <a:lumOff val="35000"/>
                      <a:alpha val="5000"/>
                    </a:schemeClr>
                  </a:solidFill>
                </a:ln>
                <a:solidFill>
                  <a:schemeClr val="tx1">
                    <a:lumMod val="75000"/>
                    <a:lumOff val="25000"/>
                  </a:schemeClr>
                </a:solidFill>
                <a:latin typeface="+mn-ea"/>
              </a:rPr>
              <a:t>개월 단위 탄력적 근로시간제</a:t>
            </a:r>
            <a:r>
              <a:rPr lang="en-US" altLang="ko-KR" b="1" spc="-113" dirty="0" smtClean="0">
                <a:ln>
                  <a:solidFill>
                    <a:schemeClr val="tx1">
                      <a:lumMod val="65000"/>
                      <a:lumOff val="35000"/>
                      <a:alpha val="5000"/>
                    </a:schemeClr>
                  </a:solidFill>
                </a:ln>
                <a:solidFill>
                  <a:schemeClr val="tx1">
                    <a:lumMod val="75000"/>
                    <a:lumOff val="25000"/>
                  </a:schemeClr>
                </a:solidFill>
                <a:latin typeface="+mn-ea"/>
              </a:rPr>
              <a:t/>
            </a:r>
            <a:br>
              <a:rPr lang="en-US" altLang="ko-KR" b="1" spc="-113" dirty="0" smtClean="0">
                <a:ln>
                  <a:solidFill>
                    <a:schemeClr val="tx1">
                      <a:lumMod val="65000"/>
                      <a:lumOff val="35000"/>
                      <a:alpha val="5000"/>
                    </a:schemeClr>
                  </a:solidFill>
                </a:ln>
                <a:solidFill>
                  <a:schemeClr val="tx1">
                    <a:lumMod val="75000"/>
                    <a:lumOff val="25000"/>
                  </a:schemeClr>
                </a:solidFill>
                <a:latin typeface="+mn-ea"/>
              </a:rPr>
            </a:br>
            <a:endParaRPr lang="ko-KR" altLang="en-US" b="1" dirty="0"/>
          </a:p>
        </p:txBody>
      </p:sp>
    </p:spTree>
    <p:extLst>
      <p:ext uri="{BB962C8B-B14F-4D97-AF65-F5344CB8AC3E}">
        <p14:creationId xmlns:p14="http://schemas.microsoft.com/office/powerpoint/2010/main" xmlns="" val="2799440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187449" y="345298"/>
            <a:ext cx="8353425" cy="400110"/>
          </a:xfrm>
          <a:prstGeom prst="rect">
            <a:avLst/>
          </a:prstGeom>
          <a:noFill/>
          <a:ln w="9525">
            <a:noFill/>
            <a:miter lim="800000"/>
            <a:headEnd/>
            <a:tailEnd/>
          </a:ln>
        </p:spPr>
        <p:txBody>
          <a:bodyPr>
            <a:spAutoFit/>
          </a:bodyPr>
          <a:lstStyle/>
          <a:p>
            <a:pPr eaLnBrk="1" latinLnBrk="1" hangingPunct="1">
              <a:defRPr/>
            </a:pPr>
            <a:r>
              <a:rPr lang="ko-KR" altLang="en-US" sz="2000" b="1" dirty="0">
                <a:solidFill>
                  <a:schemeClr val="tx1">
                    <a:lumMod val="95000"/>
                    <a:lumOff val="5000"/>
                  </a:schemeClr>
                </a:solidFill>
                <a:latin typeface="맑은 고딕" pitchFamily="50" charset="-127"/>
                <a:ea typeface="맑은 고딕" pitchFamily="50" charset="-127"/>
              </a:rPr>
              <a:t> </a:t>
            </a:r>
            <a:r>
              <a:rPr lang="ko-KR" altLang="en-US" sz="2000" b="1" dirty="0" smtClean="0">
                <a:solidFill>
                  <a:schemeClr val="tx1">
                    <a:lumMod val="95000"/>
                    <a:lumOff val="5000"/>
                  </a:schemeClr>
                </a:solidFill>
                <a:latin typeface="맑은 고딕" pitchFamily="50" charset="-127"/>
                <a:ea typeface="맑은 고딕" pitchFamily="50" charset="-127"/>
              </a:rPr>
              <a:t>근로자 대표 선출방법 </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116788"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smtClean="0">
                <a:solidFill>
                  <a:schemeClr val="bg1"/>
                </a:solidFill>
                <a:latin typeface="맑은 고딕" pitchFamily="50" charset="-127"/>
                <a:ea typeface="맑은 고딕" pitchFamily="50" charset="-127"/>
              </a:rPr>
              <a:t>Q&amp;A</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2014598" y="1844824"/>
            <a:ext cx="6784977" cy="4929542"/>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dirty="0">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979613" y="1125538"/>
            <a:ext cx="6769100" cy="338554"/>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lIns="54000" rIns="54000">
            <a:spAutoFit/>
          </a:bodyPr>
          <a:lstStyle/>
          <a:p>
            <a:endParaRPr lang="ko-KR" altLang="en-US" sz="16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smtClean="0">
                <a:solidFill>
                  <a:schemeClr val="bg1"/>
                </a:solidFill>
                <a:latin typeface="맑은 고딕" pitchFamily="50" charset="-127"/>
                <a:ea typeface="맑은 고딕" pitchFamily="50" charset="-127"/>
              </a:rPr>
              <a:t>근로자</a:t>
            </a:r>
            <a:endParaRPr kumimoji="0" lang="en-US" altLang="ko-KR" b="1" dirty="0" smtClean="0">
              <a:solidFill>
                <a:schemeClr val="bg1"/>
              </a:solidFill>
              <a:latin typeface="맑은 고딕" pitchFamily="50" charset="-127"/>
              <a:ea typeface="맑은 고딕" pitchFamily="50" charset="-127"/>
            </a:endParaRPr>
          </a:p>
          <a:p>
            <a:pPr algn="ctr" eaLnBrk="1" latinLnBrk="1" hangingPunct="1"/>
            <a:r>
              <a:rPr kumimoji="0" lang="ko-KR" altLang="en-US" b="1" dirty="0" smtClean="0">
                <a:solidFill>
                  <a:schemeClr val="bg1"/>
                </a:solidFill>
                <a:latin typeface="맑은 고딕" pitchFamily="50" charset="-127"/>
                <a:ea typeface="맑은 고딕" pitchFamily="50" charset="-127"/>
              </a:rPr>
              <a:t>대표</a:t>
            </a:r>
            <a:endParaRPr kumimoji="0" lang="en-US" altLang="ko-KR" b="1" dirty="0">
              <a:solidFill>
                <a:schemeClr val="bg1"/>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23</a:t>
            </a:fld>
            <a:endParaRPr lang="en-US" altLang="ko-KR"/>
          </a:p>
        </p:txBody>
      </p:sp>
      <p:cxnSp>
        <p:nvCxnSpPr>
          <p:cNvPr id="10" name="직선 연결선 9"/>
          <p:cNvCxnSpPr/>
          <p:nvPr/>
        </p:nvCxnSpPr>
        <p:spPr>
          <a:xfrm>
            <a:off x="0" y="908050"/>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직사각형 10"/>
          <p:cNvSpPr/>
          <p:nvPr/>
        </p:nvSpPr>
        <p:spPr>
          <a:xfrm>
            <a:off x="2103859" y="1916832"/>
            <a:ext cx="6644853" cy="4616648"/>
          </a:xfrm>
          <a:prstGeom prst="rect">
            <a:avLst/>
          </a:prstGeom>
        </p:spPr>
        <p:txBody>
          <a:bodyPr wrap="square">
            <a:spAutoFit/>
          </a:bodyPr>
          <a:lstStyle/>
          <a:p>
            <a:r>
              <a:rPr lang="ko-KR" altLang="en-US" sz="1400" dirty="0" smtClean="0"/>
              <a:t>① 과반수 노동조합이 있는 경우</a:t>
            </a:r>
          </a:p>
          <a:p>
            <a:pPr marL="285750" indent="-285750">
              <a:buFontTx/>
              <a:buChar char="-"/>
            </a:pPr>
            <a:r>
              <a:rPr lang="ko-KR" altLang="en-US" sz="1400" dirty="0" smtClean="0"/>
              <a:t>노동조합의 대표자 또는 노동조합으로부터 </a:t>
            </a:r>
            <a:r>
              <a:rPr lang="ko-KR" altLang="en-US" sz="1400" dirty="0" err="1" smtClean="0"/>
              <a:t>위임받은</a:t>
            </a:r>
            <a:r>
              <a:rPr lang="ko-KR" altLang="en-US" sz="1400" dirty="0" smtClean="0"/>
              <a:t> 자가 대표권을 행사함</a:t>
            </a:r>
            <a:endParaRPr lang="en-US" altLang="ko-KR" sz="1400" dirty="0" smtClean="0"/>
          </a:p>
          <a:p>
            <a:pPr marL="285750" indent="-285750">
              <a:buFontTx/>
              <a:buChar char="-"/>
            </a:pPr>
            <a:endParaRPr lang="en-US" altLang="ko-KR" sz="1400" dirty="0" smtClean="0"/>
          </a:p>
          <a:p>
            <a:r>
              <a:rPr lang="ko-KR" altLang="en-US" sz="1400" dirty="0" smtClean="0"/>
              <a:t>② 과반수 노동조합이 없는 경우</a:t>
            </a:r>
            <a:endParaRPr lang="en-US" altLang="ko-KR" sz="1400" dirty="0" smtClean="0"/>
          </a:p>
          <a:p>
            <a:r>
              <a:rPr lang="ko-KR" altLang="en-US" sz="1400" b="1" dirty="0" smtClean="0"/>
              <a:t>○ 노사협의회가 설치되어 있는 경우</a:t>
            </a:r>
            <a:endParaRPr lang="en-US" altLang="ko-KR" sz="1400" b="1" dirty="0" smtClean="0"/>
          </a:p>
          <a:p>
            <a:pPr marL="285750" indent="-285750">
              <a:buFont typeface="휴먼엑스포" pitchFamily="18" charset="-127"/>
              <a:buChar char="-"/>
            </a:pPr>
            <a:r>
              <a:rPr lang="ko-KR" altLang="en-US" sz="1400" dirty="0" smtClean="0"/>
              <a:t>「 근로자참여 및 협력증진에 관한 법률」에 의한 노사협의회가 설치되어 있으면 그 근로자위원을 근로자대표로 볼 수 있음</a:t>
            </a:r>
            <a:r>
              <a:rPr lang="en-US" altLang="ko-KR" sz="1400" dirty="0" smtClean="0"/>
              <a:t>. </a:t>
            </a:r>
          </a:p>
          <a:p>
            <a:pPr marL="285750" indent="-285750">
              <a:buFont typeface="휴먼엑스포" pitchFamily="18" charset="-127"/>
              <a:buChar char="-"/>
            </a:pPr>
            <a:r>
              <a:rPr lang="en-US" altLang="ko-KR" sz="1400" dirty="0" smtClean="0"/>
              <a:t>1</a:t>
            </a:r>
            <a:r>
              <a:rPr lang="ko-KR" altLang="en-US" sz="1400" dirty="0" smtClean="0"/>
              <a:t>명의 대표자를 선출하거나 노사협의회의 별도의 의사 결정방법으로 결정할 수 있음</a:t>
            </a:r>
            <a:endParaRPr lang="en-US" altLang="ko-KR" sz="1400" dirty="0" smtClean="0"/>
          </a:p>
          <a:p>
            <a:pPr marL="285750" indent="-285750">
              <a:buFont typeface="휴먼엑스포" pitchFamily="18" charset="-127"/>
              <a:buChar char="-"/>
            </a:pPr>
            <a:endParaRPr lang="en-US" altLang="ko-KR" sz="1400" dirty="0" smtClean="0"/>
          </a:p>
          <a:p>
            <a:r>
              <a:rPr lang="ko-KR" altLang="en-US" sz="1400" dirty="0" smtClean="0"/>
              <a:t>○ 새로이 근로자대표를 선정하는 경우</a:t>
            </a:r>
            <a:endParaRPr lang="en-US" altLang="ko-KR" sz="1400" dirty="0" smtClean="0"/>
          </a:p>
          <a:p>
            <a:pPr marL="285750" indent="-285750">
              <a:buFont typeface="휴먼엑스포" pitchFamily="18" charset="-127"/>
              <a:buChar char="-"/>
            </a:pPr>
            <a:r>
              <a:rPr lang="ko-KR" altLang="en-US" sz="1400" dirty="0" smtClean="0"/>
              <a:t>선정방법에는 특별한 제한이 없으며</a:t>
            </a:r>
            <a:r>
              <a:rPr lang="en-US" altLang="ko-KR" sz="1400" dirty="0" smtClean="0"/>
              <a:t>, </a:t>
            </a:r>
            <a:r>
              <a:rPr lang="ko-KR" altLang="en-US" sz="1400" dirty="0" smtClean="0"/>
              <a:t>대표의 수에 대하여는 </a:t>
            </a:r>
            <a:r>
              <a:rPr lang="en-US" altLang="ko-KR" sz="1400" dirty="0" smtClean="0"/>
              <a:t>1</a:t>
            </a:r>
            <a:r>
              <a:rPr lang="ko-KR" altLang="en-US" sz="1400" dirty="0" smtClean="0"/>
              <a:t>명의 대표는 물론 복수의 근로자대표도 가능</a:t>
            </a:r>
            <a:endParaRPr lang="en-US" altLang="ko-KR" sz="1400" dirty="0" smtClean="0"/>
          </a:p>
          <a:p>
            <a:pPr marL="285750" indent="-285750">
              <a:buFont typeface="휴먼엑스포" pitchFamily="18" charset="-127"/>
              <a:buChar char="-"/>
            </a:pPr>
            <a:r>
              <a:rPr lang="ko-KR" altLang="en-US" sz="1400" dirty="0" smtClean="0"/>
              <a:t>후보출마 등에 사용자의 간섭이 배제되어야 하고</a:t>
            </a:r>
            <a:r>
              <a:rPr lang="en-US" altLang="ko-KR" sz="1400" dirty="0" smtClean="0"/>
              <a:t>, </a:t>
            </a:r>
            <a:r>
              <a:rPr lang="ko-KR" altLang="en-US" sz="1400" dirty="0" smtClean="0"/>
              <a:t>근로자들에게 자유로운 의사표현이 보장되어야 하며</a:t>
            </a:r>
            <a:r>
              <a:rPr lang="en-US" altLang="ko-KR" sz="1400" dirty="0" smtClean="0"/>
              <a:t>,</a:t>
            </a:r>
            <a:r>
              <a:rPr lang="ko-KR" altLang="en-US" sz="1400" dirty="0" smtClean="0"/>
              <a:t>근로시간제도에 대한 대표권을 행사한다는 것을 근로자에게 주지시킨 상태에서 근로자 과반수의 의사를 모으는 적당한 방법이면 됨</a:t>
            </a:r>
          </a:p>
          <a:p>
            <a:pPr marL="171450" indent="-171450">
              <a:buFont typeface="Wingdings" panose="05000000000000000000" pitchFamily="2" charset="2"/>
              <a:buChar char="ü"/>
            </a:pPr>
            <a:endParaRPr lang="en-US" altLang="ko-KR" sz="1400" dirty="0" smtClean="0"/>
          </a:p>
          <a:p>
            <a:pPr marL="171450" indent="-171450">
              <a:buFont typeface="Wingdings" panose="05000000000000000000" pitchFamily="2" charset="2"/>
              <a:buChar char="ü"/>
            </a:pPr>
            <a:r>
              <a:rPr lang="ko-KR" altLang="en-US" sz="1400" b="1" dirty="0" smtClean="0">
                <a:solidFill>
                  <a:srgbClr val="0000FF"/>
                </a:solidFill>
              </a:rPr>
              <a:t>현장에서 </a:t>
            </a:r>
            <a:r>
              <a:rPr lang="en-US" altLang="ko-KR" sz="1400" b="1" dirty="0" smtClean="0">
                <a:solidFill>
                  <a:srgbClr val="0000FF"/>
                </a:solidFill>
              </a:rPr>
              <a:t>3</a:t>
            </a:r>
            <a:r>
              <a:rPr lang="ko-KR" altLang="en-US" sz="1400" b="1" dirty="0" err="1" smtClean="0">
                <a:solidFill>
                  <a:srgbClr val="0000FF"/>
                </a:solidFill>
              </a:rPr>
              <a:t>개월단위</a:t>
            </a:r>
            <a:r>
              <a:rPr lang="ko-KR" altLang="en-US" sz="1400" b="1" dirty="0" smtClean="0">
                <a:solidFill>
                  <a:srgbClr val="0000FF"/>
                </a:solidFill>
              </a:rPr>
              <a:t> </a:t>
            </a:r>
            <a:r>
              <a:rPr lang="ko-KR" altLang="en-US" sz="1400" b="1" dirty="0" err="1" smtClean="0">
                <a:solidFill>
                  <a:srgbClr val="0000FF"/>
                </a:solidFill>
              </a:rPr>
              <a:t>탄력적근로시간제</a:t>
            </a:r>
            <a:r>
              <a:rPr lang="ko-KR" altLang="en-US" sz="1400" b="1" dirty="0" smtClean="0">
                <a:solidFill>
                  <a:srgbClr val="0000FF"/>
                </a:solidFill>
              </a:rPr>
              <a:t> 해당 현장의 근로자대표와 날인한 후 각 사 노사협의회 또는 노동조합의 확인을 받아야 함</a:t>
            </a:r>
            <a:endParaRPr lang="ko-KR" altLang="en-US" sz="1400" b="1" dirty="0">
              <a:solidFill>
                <a:srgbClr val="0000FF"/>
              </a:solidFill>
            </a:endParaRPr>
          </a:p>
          <a:p>
            <a:pPr marL="285750" indent="-285750">
              <a:buFont typeface="Arial" panose="020B0604020202020204" pitchFamily="34" charset="0"/>
              <a:buChar char="•"/>
            </a:pPr>
            <a:endParaRPr lang="ko-KR" altLang="en-US" sz="1400" dirty="0"/>
          </a:p>
        </p:txBody>
      </p:sp>
      <p:sp>
        <p:nvSpPr>
          <p:cNvPr id="12" name="Text Box 18"/>
          <p:cNvSpPr txBox="1">
            <a:spLocks noChangeArrowheads="1"/>
          </p:cNvSpPr>
          <p:nvPr/>
        </p:nvSpPr>
        <p:spPr bwMode="auto">
          <a:xfrm>
            <a:off x="2143108" y="1142984"/>
            <a:ext cx="7203519" cy="338554"/>
          </a:xfrm>
          <a:prstGeom prst="rect">
            <a:avLst/>
          </a:prstGeom>
          <a:noFill/>
          <a:ln w="9525">
            <a:noFill/>
            <a:miter lim="800000"/>
            <a:headEnd/>
            <a:tailEnd/>
          </a:ln>
        </p:spPr>
        <p:txBody>
          <a:bodyPr wrap="square">
            <a:spAutoFit/>
          </a:bodyPr>
          <a:lstStyle/>
          <a:p>
            <a:r>
              <a:rPr lang="en-US" altLang="ko-KR" sz="1400" dirty="0" smtClean="0">
                <a:latin typeface="HY헤드라인M" pitchFamily="18" charset="-127"/>
                <a:ea typeface="HY헤드라인M" pitchFamily="18" charset="-127"/>
              </a:rPr>
              <a:t>3</a:t>
            </a:r>
            <a:r>
              <a:rPr lang="ko-KR" altLang="en-US" sz="1400" dirty="0" err="1" smtClean="0">
                <a:latin typeface="HY헤드라인M" pitchFamily="18" charset="-127"/>
                <a:ea typeface="HY헤드라인M" pitchFamily="18" charset="-127"/>
              </a:rPr>
              <a:t>개월단위</a:t>
            </a:r>
            <a:r>
              <a:rPr lang="en-US" altLang="ko-KR" sz="1400" dirty="0" smtClean="0">
                <a:latin typeface="HY헤드라인M" pitchFamily="18" charset="-127"/>
                <a:ea typeface="HY헤드라인M" pitchFamily="18" charset="-127"/>
              </a:rPr>
              <a:t> </a:t>
            </a:r>
            <a:r>
              <a:rPr lang="ko-KR" altLang="en-US" sz="1400" dirty="0" smtClean="0">
                <a:latin typeface="HY헤드라인M" pitchFamily="18" charset="-127"/>
                <a:ea typeface="HY헤드라인M" pitchFamily="18" charset="-127"/>
              </a:rPr>
              <a:t>탄력적 근무시간제 </a:t>
            </a:r>
            <a:r>
              <a:rPr lang="ko-KR" altLang="en-US" sz="1400" dirty="0" err="1" smtClean="0">
                <a:latin typeface="HY헤드라인M" pitchFamily="18" charset="-127"/>
                <a:ea typeface="HY헤드라인M" pitchFamily="18" charset="-127"/>
              </a:rPr>
              <a:t>도입시</a:t>
            </a:r>
            <a:r>
              <a:rPr lang="ko-KR" altLang="en-US" sz="1400" dirty="0" smtClean="0">
                <a:latin typeface="HY헤드라인M" pitchFamily="18" charset="-127"/>
                <a:ea typeface="HY헤드라인M" pitchFamily="18" charset="-127"/>
              </a:rPr>
              <a:t> 근로자대표 어떻게 선출해야 하는가</a:t>
            </a:r>
            <a:r>
              <a:rPr lang="en-US" altLang="ko-KR" sz="1600" dirty="0" smtClean="0">
                <a:latin typeface="HY헤드라인M" pitchFamily="18" charset="-127"/>
                <a:ea typeface="HY헤드라인M" pitchFamily="18" charset="-127"/>
              </a:rPr>
              <a:t>?</a:t>
            </a:r>
            <a:endParaRPr lang="ko-KR" altLang="ko-KR" sz="1600" dirty="0">
              <a:latin typeface="HY헤드라인M" pitchFamily="18" charset="-127"/>
              <a:ea typeface="HY헤드라인M" pitchFamily="18" charset="-127"/>
            </a:endParaRPr>
          </a:p>
        </p:txBody>
      </p:sp>
    </p:spTree>
    <p:extLst>
      <p:ext uri="{BB962C8B-B14F-4D97-AF65-F5344CB8AC3E}">
        <p14:creationId xmlns:p14="http://schemas.microsoft.com/office/powerpoint/2010/main" xmlns="" val="696705028"/>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p:cNvSpPr>
            <a:spLocks noGrp="1"/>
          </p:cNvSpPr>
          <p:nvPr>
            <p:ph type="sldNum" sz="quarter" idx="12"/>
          </p:nvPr>
        </p:nvSpPr>
        <p:spPr/>
        <p:txBody>
          <a:bodyPr/>
          <a:lstStyle/>
          <a:p>
            <a:fld id="{4C82059B-90A4-46F5-A9EC-ED6ACB2B364E}" type="slidenum">
              <a:rPr lang="ko-KR" altLang="en-US" smtClean="0"/>
              <a:pPr/>
              <a:t>24</a:t>
            </a:fld>
            <a:endParaRPr lang="ko-KR" altLang="en-US"/>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5720" y="857232"/>
            <a:ext cx="4500594" cy="58121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80676" y="857232"/>
            <a:ext cx="4391918" cy="43719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 name="Text Box 18"/>
          <p:cNvSpPr txBox="1">
            <a:spLocks noChangeArrowheads="1"/>
          </p:cNvSpPr>
          <p:nvPr/>
        </p:nvSpPr>
        <p:spPr bwMode="auto">
          <a:xfrm>
            <a:off x="928662" y="142852"/>
            <a:ext cx="4799712" cy="400110"/>
          </a:xfrm>
          <a:prstGeom prst="rect">
            <a:avLst/>
          </a:prstGeom>
          <a:noFill/>
          <a:ln w="9525">
            <a:noFill/>
            <a:miter lim="800000"/>
            <a:headEnd/>
            <a:tailEnd/>
          </a:ln>
        </p:spPr>
        <p:txBody>
          <a:bodyPr wrap="none">
            <a:spAutoFit/>
          </a:bodyPr>
          <a:lstStyle/>
          <a:p>
            <a:r>
              <a:rPr lang="ko-KR" altLang="en-US" sz="2000" dirty="0" smtClean="0">
                <a:latin typeface="HY헤드라인M" pitchFamily="18" charset="-127"/>
                <a:ea typeface="HY헤드라인M" pitchFamily="18" charset="-127"/>
              </a:rPr>
              <a:t>탄력적 근로시간제 노사합의서</a:t>
            </a:r>
            <a:r>
              <a:rPr lang="en-US" altLang="ko-KR" sz="2000" dirty="0" smtClean="0">
                <a:latin typeface="HY헤드라인M" pitchFamily="18" charset="-127"/>
                <a:ea typeface="HY헤드라인M" pitchFamily="18" charset="-127"/>
              </a:rPr>
              <a:t>(sample)</a:t>
            </a:r>
            <a:r>
              <a:rPr lang="ko-KR" altLang="en-US" sz="2000" dirty="0" smtClean="0">
                <a:latin typeface="HY헤드라인M" pitchFamily="18" charset="-127"/>
                <a:ea typeface="HY헤드라인M" pitchFamily="18" charset="-127"/>
              </a:rPr>
              <a:t> </a:t>
            </a:r>
            <a:endParaRPr lang="ko-KR" altLang="ko-KR" sz="2000" dirty="0">
              <a:latin typeface="HY헤드라인M" pitchFamily="18" charset="-127"/>
              <a:ea typeface="HY헤드라인M" pitchFamily="18" charset="-127"/>
            </a:endParaRPr>
          </a:p>
        </p:txBody>
      </p:sp>
      <p:sp>
        <p:nvSpPr>
          <p:cNvPr id="11" name="모서리가 둥근 직사각형 10"/>
          <p:cNvSpPr/>
          <p:nvPr/>
        </p:nvSpPr>
        <p:spPr>
          <a:xfrm>
            <a:off x="142876" y="142852"/>
            <a:ext cx="785786"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3-5</a:t>
            </a:r>
            <a:endParaRPr lang="ko-KR" altLang="en-US" b="1" dirty="0">
              <a:latin typeface="+mn-ea"/>
            </a:endParaRPr>
          </a:p>
        </p:txBody>
      </p:sp>
    </p:spTree>
    <p:extLst>
      <p:ext uri="{BB962C8B-B14F-4D97-AF65-F5344CB8AC3E}">
        <p14:creationId xmlns:p14="http://schemas.microsoft.com/office/powerpoint/2010/main" xmlns="" val="809290341"/>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928662" y="202148"/>
            <a:ext cx="8100900" cy="369332"/>
          </a:xfrm>
          <a:prstGeom prst="rect">
            <a:avLst/>
          </a:prstGeom>
          <a:noFill/>
        </p:spPr>
        <p:txBody>
          <a:bodyPr wrap="square" rtlCol="0">
            <a:spAutoFit/>
          </a:bodyPr>
          <a:lstStyle/>
          <a:p>
            <a:r>
              <a:rPr lang="ko-KR" altLang="en-US" b="1" spc="-113" dirty="0">
                <a:ln>
                  <a:solidFill>
                    <a:schemeClr val="tx1">
                      <a:lumMod val="65000"/>
                      <a:lumOff val="35000"/>
                      <a:alpha val="5000"/>
                    </a:schemeClr>
                  </a:solidFill>
                </a:ln>
                <a:solidFill>
                  <a:schemeClr val="tx1">
                    <a:lumMod val="75000"/>
                    <a:lumOff val="25000"/>
                  </a:schemeClr>
                </a:solidFill>
                <a:latin typeface="+mn-ea"/>
              </a:rPr>
              <a:t>근로시간 단축 대응방안 </a:t>
            </a:r>
            <a:r>
              <a:rPr lang="en-US" altLang="ko-KR" b="1" spc="-113" dirty="0">
                <a:ln>
                  <a:solidFill>
                    <a:schemeClr val="tx1">
                      <a:lumMod val="65000"/>
                      <a:lumOff val="35000"/>
                      <a:alpha val="5000"/>
                    </a:schemeClr>
                  </a:solidFill>
                </a:ln>
                <a:solidFill>
                  <a:schemeClr val="tx1">
                    <a:lumMod val="75000"/>
                    <a:lumOff val="25000"/>
                  </a:schemeClr>
                </a:solidFill>
                <a:latin typeface="+mn-ea"/>
              </a:rPr>
              <a:t>– (2)</a:t>
            </a:r>
            <a:r>
              <a:rPr lang="ko-KR" altLang="en-US" b="1" spc="-113" dirty="0">
                <a:ln>
                  <a:solidFill>
                    <a:schemeClr val="tx1">
                      <a:lumMod val="65000"/>
                      <a:lumOff val="35000"/>
                      <a:alpha val="5000"/>
                    </a:schemeClr>
                  </a:solidFill>
                </a:ln>
                <a:solidFill>
                  <a:schemeClr val="tx1">
                    <a:lumMod val="75000"/>
                    <a:lumOff val="25000"/>
                  </a:schemeClr>
                </a:solidFill>
                <a:latin typeface="+mn-ea"/>
              </a:rPr>
              <a:t>선택적 근로시간제</a:t>
            </a:r>
            <a:endParaRPr lang="en-US" altLang="ko-KR" b="1" spc="-113" dirty="0">
              <a:ln>
                <a:solidFill>
                  <a:schemeClr val="tx1">
                    <a:lumMod val="65000"/>
                    <a:lumOff val="35000"/>
                    <a:alpha val="5000"/>
                  </a:schemeClr>
                </a:solidFill>
              </a:ln>
              <a:solidFill>
                <a:schemeClr val="tx1">
                  <a:lumMod val="75000"/>
                  <a:lumOff val="25000"/>
                </a:schemeClr>
              </a:solidFill>
              <a:latin typeface="+mn-ea"/>
            </a:endParaRPr>
          </a:p>
        </p:txBody>
      </p:sp>
      <p:sp>
        <p:nvSpPr>
          <p:cNvPr id="5" name="TextBox 4"/>
          <p:cNvSpPr txBox="1"/>
          <p:nvPr/>
        </p:nvSpPr>
        <p:spPr>
          <a:xfrm>
            <a:off x="685838" y="4323753"/>
            <a:ext cx="4346561" cy="1569660"/>
          </a:xfrm>
          <a:prstGeom prst="rect">
            <a:avLst/>
          </a:prstGeom>
          <a:noFill/>
        </p:spPr>
        <p:txBody>
          <a:bodyPr wrap="square" rtlCol="0">
            <a:spAutoFit/>
          </a:bodyPr>
          <a:lstStyle/>
          <a:p>
            <a:pPr fontAlgn="base"/>
            <a:r>
              <a:rPr lang="ko-KR" altLang="en-US" sz="1200" dirty="0"/>
              <a:t>① 대상근로자의 범위 </a:t>
            </a:r>
            <a:endParaRPr lang="en-US" altLang="ko-KR" sz="1200" dirty="0" smtClean="0"/>
          </a:p>
          <a:p>
            <a:pPr fontAlgn="base"/>
            <a:r>
              <a:rPr lang="ko-KR" altLang="en-US" sz="1200" dirty="0" smtClean="0"/>
              <a:t>② </a:t>
            </a:r>
            <a:r>
              <a:rPr lang="ko-KR" altLang="en-US" sz="1200" dirty="0"/>
              <a:t>정산기간</a:t>
            </a:r>
            <a:r>
              <a:rPr lang="en-US" altLang="ko-KR" sz="1200" dirty="0"/>
              <a:t>(1</a:t>
            </a:r>
            <a:r>
              <a:rPr lang="ko-KR" altLang="en-US" sz="1200" dirty="0"/>
              <a:t>월 이내</a:t>
            </a:r>
            <a:r>
              <a:rPr lang="en-US" altLang="ko-KR" sz="1200" dirty="0"/>
              <a:t>) </a:t>
            </a:r>
            <a:r>
              <a:rPr lang="ko-KR" altLang="en-US" sz="1200" dirty="0"/>
              <a:t>및 그 기간에 있어 총 근로시간 ③ 반드시 근로하여야 할 시간대</a:t>
            </a:r>
            <a:r>
              <a:rPr lang="en-US" altLang="ko-KR" sz="1200" dirty="0"/>
              <a:t>(core time)</a:t>
            </a:r>
            <a:r>
              <a:rPr lang="ko-KR" altLang="en-US" sz="1200" dirty="0"/>
              <a:t>를 정한 경우에 그 시작 및 종료시각 </a:t>
            </a:r>
            <a:endParaRPr lang="en-US" altLang="ko-KR" sz="1200" dirty="0" smtClean="0"/>
          </a:p>
          <a:p>
            <a:pPr fontAlgn="base"/>
            <a:r>
              <a:rPr lang="ko-KR" altLang="en-US" sz="1200" dirty="0" smtClean="0"/>
              <a:t>④ </a:t>
            </a:r>
            <a:r>
              <a:rPr lang="ko-KR" altLang="en-US" sz="1200" dirty="0"/>
              <a:t>근로자가 그의 결정에 따라 근로할 수 있는 시간대</a:t>
            </a:r>
            <a:r>
              <a:rPr lang="en-US" altLang="ko-KR" sz="1200" dirty="0"/>
              <a:t>(flexible time)</a:t>
            </a:r>
            <a:r>
              <a:rPr lang="ko-KR" altLang="en-US" sz="1200" dirty="0"/>
              <a:t>를 정하는 경우에 는 그 시작 및 종료시각 </a:t>
            </a:r>
            <a:endParaRPr lang="en-US" altLang="ko-KR" sz="1200" dirty="0" smtClean="0"/>
          </a:p>
          <a:p>
            <a:pPr fontAlgn="base"/>
            <a:r>
              <a:rPr lang="ko-KR" altLang="en-US" sz="1200" dirty="0" smtClean="0"/>
              <a:t>⑤ </a:t>
            </a:r>
            <a:r>
              <a:rPr lang="ko-KR" altLang="en-US" sz="1200" dirty="0"/>
              <a:t>유급휴가 부여 등의 기준이 되는 표준근로시간</a:t>
            </a:r>
          </a:p>
          <a:p>
            <a:pPr fontAlgn="base"/>
            <a:endParaRPr lang="ko-KR" altLang="en-US" sz="1200" dirty="0"/>
          </a:p>
        </p:txBody>
      </p:sp>
      <p:pic>
        <p:nvPicPr>
          <p:cNvPr id="2" name="그림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085686" y="2564904"/>
            <a:ext cx="3571875" cy="3528392"/>
          </a:xfrm>
          <a:prstGeom prst="rect">
            <a:avLst/>
          </a:prstGeom>
        </p:spPr>
      </p:pic>
      <p:sp>
        <p:nvSpPr>
          <p:cNvPr id="8" name="모서리가 둥근 직사각형 7"/>
          <p:cNvSpPr/>
          <p:nvPr/>
        </p:nvSpPr>
        <p:spPr>
          <a:xfrm>
            <a:off x="142876" y="142852"/>
            <a:ext cx="785786"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4-4</a:t>
            </a:r>
            <a:endParaRPr lang="ko-KR" altLang="en-US" b="1" dirty="0">
              <a:latin typeface="+mn-ea"/>
            </a:endParaRPr>
          </a:p>
        </p:txBody>
      </p:sp>
      <p:sp>
        <p:nvSpPr>
          <p:cNvPr id="6" name="직사각형 5"/>
          <p:cNvSpPr/>
          <p:nvPr/>
        </p:nvSpPr>
        <p:spPr>
          <a:xfrm>
            <a:off x="400828" y="890906"/>
            <a:ext cx="8419644" cy="1569660"/>
          </a:xfrm>
          <a:prstGeom prst="rect">
            <a:avLst/>
          </a:prstGeom>
        </p:spPr>
        <p:txBody>
          <a:bodyPr wrap="square">
            <a:spAutoFit/>
          </a:bodyPr>
          <a:lstStyle/>
          <a:p>
            <a:r>
              <a:rPr lang="en-US" altLang="ko-KR" sz="1600" dirty="0" smtClean="0"/>
              <a:t>1</a:t>
            </a:r>
            <a:r>
              <a:rPr lang="ko-KR" altLang="en-US" sz="1600" dirty="0"/>
              <a:t>월 이내의 정산기간의 총 근로시간만 정하고 각일</a:t>
            </a:r>
            <a:r>
              <a:rPr lang="en-US" altLang="ko-KR" sz="1600" dirty="0"/>
              <a:t>, </a:t>
            </a:r>
            <a:r>
              <a:rPr lang="ko-KR" altLang="en-US" sz="1600" dirty="0"/>
              <a:t>각주의 근로시간과 각일 의 시작 및 종료시각을 근로자의 자유에 맡기는 제도 </a:t>
            </a:r>
            <a:r>
              <a:rPr lang="en-US" altLang="ko-KR" sz="1600" dirty="0"/>
              <a:t>- </a:t>
            </a:r>
            <a:r>
              <a:rPr lang="ko-KR" altLang="en-US" sz="1600" dirty="0"/>
              <a:t>근로자는 </a:t>
            </a:r>
            <a:r>
              <a:rPr lang="en-US" altLang="ko-KR" sz="1600" dirty="0"/>
              <a:t>1</a:t>
            </a:r>
            <a:r>
              <a:rPr lang="ko-KR" altLang="en-US" sz="1600" dirty="0"/>
              <a:t>주 </a:t>
            </a:r>
            <a:r>
              <a:rPr lang="en-US" altLang="ko-KR" sz="1600" dirty="0"/>
              <a:t>40</a:t>
            </a:r>
            <a:r>
              <a:rPr lang="ko-KR" altLang="en-US" sz="1600" dirty="0"/>
              <a:t>시간</a:t>
            </a:r>
            <a:r>
              <a:rPr lang="en-US" altLang="ko-KR" sz="1600" dirty="0"/>
              <a:t>, 1</a:t>
            </a:r>
            <a:r>
              <a:rPr lang="ko-KR" altLang="en-US" sz="1600" dirty="0"/>
              <a:t>일 </a:t>
            </a:r>
            <a:r>
              <a:rPr lang="en-US" altLang="ko-KR" sz="1600" dirty="0"/>
              <a:t>8</a:t>
            </a:r>
            <a:r>
              <a:rPr lang="ko-KR" altLang="en-US" sz="1600" dirty="0"/>
              <a:t>시간의 근로시간 제한 없이 자신의 선택에 따라 자유롭게 근무에 종사할 수 있음</a:t>
            </a:r>
            <a:r>
              <a:rPr lang="en-US" altLang="ko-KR" sz="1600" dirty="0"/>
              <a:t>.   </a:t>
            </a:r>
            <a:r>
              <a:rPr lang="ko-KR" altLang="en-US" sz="1600" dirty="0"/>
              <a:t>단</a:t>
            </a:r>
            <a:r>
              <a:rPr lang="en-US" altLang="ko-KR" sz="1600" dirty="0"/>
              <a:t>, </a:t>
            </a:r>
            <a:r>
              <a:rPr lang="ko-KR" altLang="en-US" sz="1600" dirty="0"/>
              <a:t>의무적 시간대</a:t>
            </a:r>
            <a:r>
              <a:rPr lang="en-US" altLang="ko-KR" sz="1600" dirty="0"/>
              <a:t>(core time)</a:t>
            </a:r>
            <a:r>
              <a:rPr lang="ko-KR" altLang="en-US" sz="1600" dirty="0"/>
              <a:t>나 선택적 시간대를 정한 경우에는 이에 따라야 </a:t>
            </a:r>
            <a:r>
              <a:rPr lang="ko-KR" altLang="en-US" sz="1600" dirty="0" smtClean="0"/>
              <a:t>함</a:t>
            </a:r>
            <a:endParaRPr lang="en-US" altLang="ko-KR" sz="1600" dirty="0" smtClean="0"/>
          </a:p>
          <a:p>
            <a:endParaRPr lang="en-US" altLang="ko-KR" sz="1600" dirty="0" smtClean="0"/>
          </a:p>
          <a:p>
            <a:r>
              <a:rPr lang="ko-KR" altLang="en-US" sz="1600" dirty="0" err="1" smtClean="0"/>
              <a:t>넷마블</a:t>
            </a:r>
            <a:r>
              <a:rPr lang="ko-KR" altLang="en-US" sz="1600" dirty="0" smtClean="0"/>
              <a:t> </a:t>
            </a:r>
            <a:r>
              <a:rPr lang="en-US" altLang="ko-KR" sz="1600" dirty="0" smtClean="0"/>
              <a:t>: </a:t>
            </a:r>
            <a:r>
              <a:rPr lang="ko-KR" altLang="en-US" sz="1600" dirty="0" smtClean="0"/>
              <a:t>오전 </a:t>
            </a:r>
            <a:r>
              <a:rPr lang="en-US" altLang="ko-KR" sz="1600" dirty="0" smtClean="0"/>
              <a:t>10</a:t>
            </a:r>
            <a:r>
              <a:rPr lang="ko-KR" altLang="en-US" sz="1600" dirty="0" smtClean="0"/>
              <a:t>시 </a:t>
            </a:r>
            <a:r>
              <a:rPr lang="en-US" altLang="ko-KR" sz="1600" dirty="0" smtClean="0"/>
              <a:t>~ 16:00 </a:t>
            </a:r>
            <a:r>
              <a:rPr lang="ko-KR" altLang="en-US" sz="1600" dirty="0" smtClean="0"/>
              <a:t>집중근무시간제  나머지 시간은 자율적 선택</a:t>
            </a:r>
            <a:endParaRPr lang="ko-KR" altLang="en-US" sz="1600" dirty="0"/>
          </a:p>
        </p:txBody>
      </p:sp>
      <p:sp>
        <p:nvSpPr>
          <p:cNvPr id="13" name="모서리가 둥근 직사각형 12"/>
          <p:cNvSpPr/>
          <p:nvPr/>
        </p:nvSpPr>
        <p:spPr>
          <a:xfrm>
            <a:off x="467544" y="2564904"/>
            <a:ext cx="4824536" cy="3517699"/>
          </a:xfrm>
          <a:prstGeom prst="roundRect">
            <a:avLst>
              <a:gd name="adj" fmla="val 6949"/>
            </a:avLst>
          </a:prstGeom>
          <a:noFill/>
          <a:ln w="952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p:cNvSpPr/>
          <p:nvPr/>
        </p:nvSpPr>
        <p:spPr>
          <a:xfrm>
            <a:off x="539552" y="2730014"/>
            <a:ext cx="4664999" cy="1323439"/>
          </a:xfrm>
          <a:prstGeom prst="rect">
            <a:avLst/>
          </a:prstGeom>
        </p:spPr>
        <p:txBody>
          <a:bodyPr wrap="square">
            <a:spAutoFit/>
          </a:bodyPr>
          <a:lstStyle/>
          <a:p>
            <a:r>
              <a:rPr lang="ko-KR" altLang="en-US" sz="1400" b="1" dirty="0" smtClean="0">
                <a:solidFill>
                  <a:srgbClr val="FF0000"/>
                </a:solidFill>
              </a:rPr>
              <a:t>선택적 </a:t>
            </a:r>
            <a:r>
              <a:rPr lang="ko-KR" altLang="en-US" sz="1400" b="1" dirty="0">
                <a:solidFill>
                  <a:srgbClr val="FF0000"/>
                </a:solidFill>
              </a:rPr>
              <a:t>근로시간제 도입요건 </a:t>
            </a:r>
            <a:endParaRPr lang="en-US" altLang="ko-KR" sz="1400" b="1" dirty="0" smtClean="0">
              <a:solidFill>
                <a:srgbClr val="FF0000"/>
              </a:solidFill>
            </a:endParaRPr>
          </a:p>
          <a:p>
            <a:endParaRPr lang="en-US" altLang="ko-KR" sz="1200" dirty="0"/>
          </a:p>
          <a:p>
            <a:pPr>
              <a:lnSpc>
                <a:spcPct val="150000"/>
              </a:lnSpc>
            </a:pPr>
            <a:r>
              <a:rPr lang="ko-KR" altLang="en-US" sz="1200" dirty="0" smtClean="0"/>
              <a:t>취업규칙에 </a:t>
            </a:r>
            <a:r>
              <a:rPr lang="ko-KR" altLang="en-US" sz="1200" dirty="0"/>
              <a:t>업무의 시작 및 종료시각을 근로자 결정에 맡긴다는 내용을 기재 하여야 함</a:t>
            </a:r>
            <a:r>
              <a:rPr lang="en-US" altLang="ko-KR" sz="1200" dirty="0"/>
              <a:t>.  </a:t>
            </a:r>
            <a:endParaRPr lang="en-US" altLang="ko-KR" sz="1200" dirty="0" smtClean="0"/>
          </a:p>
          <a:p>
            <a:pPr>
              <a:lnSpc>
                <a:spcPct val="150000"/>
              </a:lnSpc>
            </a:pPr>
            <a:r>
              <a:rPr lang="ko-KR" altLang="en-US" sz="1200" dirty="0" smtClean="0"/>
              <a:t>구체적인 </a:t>
            </a:r>
            <a:r>
              <a:rPr lang="ko-KR" altLang="en-US" sz="1200" dirty="0"/>
              <a:t>시행방법에 대해 근로자대표와 서면합의로 정해야 함</a:t>
            </a:r>
            <a:r>
              <a:rPr lang="en-US" altLang="ko-KR" sz="1200" dirty="0"/>
              <a:t>. </a:t>
            </a:r>
            <a:endParaRPr lang="ko-KR" altLang="en-US" sz="1200" dirty="0"/>
          </a:p>
        </p:txBody>
      </p:sp>
    </p:spTree>
    <p:extLst>
      <p:ext uri="{BB962C8B-B14F-4D97-AF65-F5344CB8AC3E}">
        <p14:creationId xmlns:p14="http://schemas.microsoft.com/office/powerpoint/2010/main" xmlns="" val="274913710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214282" y="857232"/>
            <a:ext cx="8100900" cy="369332"/>
          </a:xfrm>
          <a:prstGeom prst="rect">
            <a:avLst/>
          </a:prstGeom>
          <a:noFill/>
        </p:spPr>
        <p:txBody>
          <a:bodyPr wrap="square" rtlCol="0">
            <a:spAutoFit/>
          </a:bodyPr>
          <a:lstStyle/>
          <a:p>
            <a:r>
              <a:rPr lang="ko-KR" altLang="en-US" b="1" spc="-113" dirty="0">
                <a:ln>
                  <a:solidFill>
                    <a:schemeClr val="tx1">
                      <a:lumMod val="65000"/>
                      <a:lumOff val="35000"/>
                      <a:alpha val="5000"/>
                    </a:schemeClr>
                  </a:solidFill>
                </a:ln>
                <a:solidFill>
                  <a:schemeClr val="tx1">
                    <a:lumMod val="75000"/>
                    <a:lumOff val="25000"/>
                  </a:schemeClr>
                </a:solidFill>
                <a:latin typeface="+mn-ea"/>
              </a:rPr>
              <a:t>대체휴일과 </a:t>
            </a:r>
            <a:r>
              <a:rPr lang="ko-KR" altLang="en-US" b="1" spc="-113" dirty="0" err="1">
                <a:ln>
                  <a:solidFill>
                    <a:schemeClr val="tx1">
                      <a:lumMod val="65000"/>
                      <a:lumOff val="35000"/>
                      <a:alpha val="5000"/>
                    </a:schemeClr>
                  </a:solidFill>
                </a:ln>
                <a:solidFill>
                  <a:schemeClr val="tx1">
                    <a:lumMod val="75000"/>
                    <a:lumOff val="25000"/>
                  </a:schemeClr>
                </a:solidFill>
                <a:latin typeface="+mn-ea"/>
              </a:rPr>
              <a:t>보상휴가제</a:t>
            </a:r>
            <a:endParaRPr lang="en-US" altLang="ko-KR" b="1" spc="-113" dirty="0">
              <a:ln>
                <a:solidFill>
                  <a:schemeClr val="tx1">
                    <a:lumMod val="65000"/>
                    <a:lumOff val="35000"/>
                    <a:alpha val="5000"/>
                  </a:schemeClr>
                </a:solidFill>
              </a:ln>
              <a:solidFill>
                <a:schemeClr val="tx1">
                  <a:lumMod val="75000"/>
                  <a:lumOff val="25000"/>
                </a:schemeClr>
              </a:solidFill>
              <a:latin typeface="+mn-ea"/>
            </a:endParaRPr>
          </a:p>
        </p:txBody>
      </p:sp>
      <p:sp>
        <p:nvSpPr>
          <p:cNvPr id="3" name="폭발 1 2"/>
          <p:cNvSpPr/>
          <p:nvPr/>
        </p:nvSpPr>
        <p:spPr>
          <a:xfrm>
            <a:off x="5220072" y="5373216"/>
            <a:ext cx="486054" cy="378042"/>
          </a:xfrm>
          <a:prstGeom prst="irregularSeal1">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4" name="모서리가 둥근 직사각형 3"/>
          <p:cNvSpPr/>
          <p:nvPr/>
        </p:nvSpPr>
        <p:spPr>
          <a:xfrm>
            <a:off x="428596" y="1357298"/>
            <a:ext cx="1357321" cy="1928826"/>
          </a:xfrm>
          <a:prstGeom prst="roundRect">
            <a:avLst>
              <a:gd name="adj" fmla="val 6036"/>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5" name="모서리가 둥근 직사각형 4"/>
          <p:cNvSpPr/>
          <p:nvPr/>
        </p:nvSpPr>
        <p:spPr>
          <a:xfrm>
            <a:off x="428596" y="3611122"/>
            <a:ext cx="1357321" cy="2389646"/>
          </a:xfrm>
          <a:prstGeom prst="roundRect">
            <a:avLst>
              <a:gd name="adj" fmla="val 6036"/>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6" name="TextBox 5"/>
          <p:cNvSpPr txBox="1"/>
          <p:nvPr/>
        </p:nvSpPr>
        <p:spPr>
          <a:xfrm>
            <a:off x="2033718" y="1448794"/>
            <a:ext cx="6395934" cy="1815882"/>
          </a:xfrm>
          <a:prstGeom prst="rect">
            <a:avLst/>
          </a:prstGeom>
          <a:noFill/>
        </p:spPr>
        <p:txBody>
          <a:bodyPr wrap="square" rtlCol="0">
            <a:spAutoFit/>
          </a:bodyPr>
          <a:lstStyle/>
          <a:p>
            <a:pPr>
              <a:buFont typeface="Arial" pitchFamily="34" charset="0"/>
              <a:buChar char="•"/>
            </a:pPr>
            <a:r>
              <a:rPr lang="ko-KR" altLang="en-US" sz="1400" b="1" dirty="0" smtClean="0"/>
              <a:t>  정의 </a:t>
            </a:r>
            <a:r>
              <a:rPr lang="en-US" altLang="ko-KR" sz="1400" b="1" dirty="0"/>
              <a:t>: </a:t>
            </a:r>
            <a:r>
              <a:rPr lang="ko-KR" altLang="en-US" sz="1400" dirty="0" smtClean="0"/>
              <a:t>“</a:t>
            </a:r>
            <a:r>
              <a:rPr lang="ko-KR" altLang="en-US" sz="1400" b="1" u="sng" dirty="0" smtClean="0"/>
              <a:t>사전에 </a:t>
            </a:r>
            <a:r>
              <a:rPr lang="en-US" altLang="ko-KR" sz="1400" b="1" u="sng" dirty="0" smtClean="0"/>
              <a:t>(</a:t>
            </a:r>
            <a:r>
              <a:rPr lang="ko-KR" altLang="en-US" sz="1400" b="1" u="sng" dirty="0" smtClean="0"/>
              <a:t>최소 </a:t>
            </a:r>
            <a:r>
              <a:rPr lang="en-US" altLang="ko-KR" sz="1400" b="1" u="sng" dirty="0" smtClean="0"/>
              <a:t>24</a:t>
            </a:r>
            <a:r>
              <a:rPr lang="ko-KR" altLang="en-US" sz="1400" b="1" u="sng" dirty="0" smtClean="0"/>
              <a:t>시간 이전</a:t>
            </a:r>
            <a:r>
              <a:rPr lang="en-US" altLang="ko-KR" sz="1400" b="1" u="sng" dirty="0" smtClean="0"/>
              <a:t>)”</a:t>
            </a:r>
            <a:r>
              <a:rPr lang="ko-KR" altLang="en-US" sz="1400" dirty="0" smtClean="0"/>
              <a:t>에 미리 특정 휴일과 특정 소정 근로일을 </a:t>
            </a:r>
            <a:endParaRPr lang="en-US" altLang="ko-KR" sz="1400" dirty="0" smtClean="0"/>
          </a:p>
          <a:p>
            <a:r>
              <a:rPr lang="en-US" altLang="ko-KR" sz="1400" dirty="0" smtClean="0"/>
              <a:t>   </a:t>
            </a:r>
            <a:r>
              <a:rPr lang="ko-KR" altLang="en-US" sz="1400" dirty="0" smtClean="0"/>
              <a:t>대체하기로 동의를 얻은 후 원래 쉬어야 할 특정 휴일은 일하고</a:t>
            </a:r>
            <a:r>
              <a:rPr lang="en-US" altLang="ko-KR" sz="1400" dirty="0" smtClean="0"/>
              <a:t>, </a:t>
            </a:r>
            <a:r>
              <a:rPr lang="ko-KR" altLang="en-US" sz="1400" dirty="0" smtClean="0"/>
              <a:t>소정 특정</a:t>
            </a:r>
            <a:endParaRPr lang="en-US" altLang="ko-KR" sz="1400" dirty="0" smtClean="0"/>
          </a:p>
          <a:p>
            <a:r>
              <a:rPr lang="en-US" altLang="ko-KR" sz="1400" dirty="0" smtClean="0"/>
              <a:t>   </a:t>
            </a:r>
            <a:r>
              <a:rPr lang="ko-KR" altLang="en-US" sz="1400" dirty="0" err="1" smtClean="0"/>
              <a:t>근로일에</a:t>
            </a:r>
            <a:r>
              <a:rPr lang="ko-KR" altLang="en-US" sz="1400" dirty="0" smtClean="0"/>
              <a:t> 휴일을 하는 경우를 의미함</a:t>
            </a:r>
            <a:r>
              <a:rPr lang="en-US" altLang="ko-KR" sz="1400" dirty="0" smtClean="0"/>
              <a:t>.</a:t>
            </a:r>
            <a:r>
              <a:rPr lang="ko-KR" altLang="en-US" sz="1400" dirty="0" smtClean="0"/>
              <a:t> </a:t>
            </a:r>
            <a:r>
              <a:rPr lang="ko-KR" altLang="en-US" sz="1400" b="1" dirty="0" smtClean="0"/>
              <a:t>휴일 근무시간이 </a:t>
            </a:r>
            <a:r>
              <a:rPr lang="en-US" altLang="ko-KR" sz="1400" b="1" dirty="0" smtClean="0"/>
              <a:t>“1:1”</a:t>
            </a:r>
            <a:r>
              <a:rPr lang="ko-KR" altLang="en-US" sz="1400" b="1" dirty="0" smtClean="0"/>
              <a:t>로 대체됨</a:t>
            </a:r>
            <a:endParaRPr lang="en-US" altLang="ko-KR" sz="1400" b="1" dirty="0" smtClean="0"/>
          </a:p>
          <a:p>
            <a:pPr marL="128588" indent="-128588">
              <a:buFont typeface="Arial" panose="020B0604020202020204" pitchFamily="34" charset="0"/>
              <a:buChar char="•"/>
            </a:pPr>
            <a:r>
              <a:rPr lang="ko-KR" altLang="en-US" sz="1400" b="1" u="sng" dirty="0" smtClean="0">
                <a:solidFill>
                  <a:srgbClr val="0000FF"/>
                </a:solidFill>
              </a:rPr>
              <a:t>휴일근로에 대해서만 활용이 가능</a:t>
            </a:r>
            <a:r>
              <a:rPr lang="en-US" altLang="ko-KR" sz="1400" b="1" dirty="0" smtClean="0">
                <a:solidFill>
                  <a:srgbClr val="0000FF"/>
                </a:solidFill>
              </a:rPr>
              <a:t>  (</a:t>
            </a:r>
            <a:r>
              <a:rPr lang="ko-KR" altLang="en-US" sz="1400" b="1" dirty="0" smtClean="0">
                <a:solidFill>
                  <a:srgbClr val="0000FF"/>
                </a:solidFill>
              </a:rPr>
              <a:t>휴무일은 연장근로이므로 활용 불가</a:t>
            </a:r>
            <a:r>
              <a:rPr lang="en-US" altLang="ko-KR" sz="1400" b="1" dirty="0" smtClean="0">
                <a:solidFill>
                  <a:srgbClr val="0000FF"/>
                </a:solidFill>
              </a:rPr>
              <a:t>)</a:t>
            </a:r>
          </a:p>
          <a:p>
            <a:pPr marL="128588" indent="-128588">
              <a:buFont typeface="Arial" panose="020B0604020202020204" pitchFamily="34" charset="0"/>
              <a:buChar char="•"/>
            </a:pPr>
            <a:r>
              <a:rPr lang="en-US" altLang="ko-KR" sz="1400" b="1" dirty="0" smtClean="0"/>
              <a:t>24</a:t>
            </a:r>
            <a:r>
              <a:rPr lang="ko-KR" altLang="en-US" sz="1400" b="1" dirty="0" smtClean="0"/>
              <a:t>시간 이전 동의</a:t>
            </a:r>
            <a:r>
              <a:rPr lang="en-US" altLang="ko-KR" sz="1400" b="1" dirty="0" smtClean="0"/>
              <a:t>(</a:t>
            </a:r>
            <a:r>
              <a:rPr lang="ko-KR" altLang="en-US" sz="1400" b="1" dirty="0" err="1" smtClean="0"/>
              <a:t>근무표</a:t>
            </a:r>
            <a:r>
              <a:rPr lang="ko-KR" altLang="en-US" sz="1400" b="1" dirty="0" smtClean="0"/>
              <a:t> </a:t>
            </a:r>
            <a:r>
              <a:rPr lang="ko-KR" altLang="en-US" sz="1400" b="1" dirty="0" err="1" smtClean="0"/>
              <a:t>확인등</a:t>
            </a:r>
            <a:r>
              <a:rPr lang="en-US" altLang="ko-KR" sz="1400" b="1" dirty="0" smtClean="0"/>
              <a:t>)</a:t>
            </a:r>
            <a:r>
              <a:rPr lang="ko-KR" altLang="en-US" sz="1400" b="1" dirty="0" smtClean="0"/>
              <a:t>가 있어야 함</a:t>
            </a:r>
            <a:r>
              <a:rPr lang="en-US" altLang="ko-KR" sz="1400" b="1" dirty="0" smtClean="0"/>
              <a:t>.</a:t>
            </a:r>
            <a:endParaRPr lang="ko-KR" altLang="en-US" sz="1400" b="1" dirty="0" smtClean="0"/>
          </a:p>
          <a:p>
            <a:pPr>
              <a:buFont typeface="Arial" pitchFamily="34" charset="0"/>
              <a:buChar char="•"/>
            </a:pPr>
            <a:r>
              <a:rPr lang="ko-KR" altLang="en-US" sz="1400" b="1" dirty="0" smtClean="0"/>
              <a:t> 대법</a:t>
            </a:r>
            <a:r>
              <a:rPr lang="en-US" altLang="ko-KR" sz="1400" b="1" dirty="0"/>
              <a:t>2007</a:t>
            </a:r>
            <a:r>
              <a:rPr lang="ko-KR" altLang="en-US" sz="1400" b="1" dirty="0"/>
              <a:t>다</a:t>
            </a:r>
            <a:r>
              <a:rPr lang="en-US" altLang="ko-KR" sz="1400" b="1" dirty="0"/>
              <a:t>590, </a:t>
            </a:r>
            <a:r>
              <a:rPr lang="en-US" altLang="ko-KR" sz="1400" b="1" dirty="0" smtClean="0"/>
              <a:t>2008.11.13 :  </a:t>
            </a:r>
            <a:r>
              <a:rPr lang="en-US" altLang="ko-KR" sz="1400" b="1" dirty="0"/>
              <a:t>‘</a:t>
            </a:r>
            <a:r>
              <a:rPr lang="ko-KR" altLang="en-US" sz="1400" b="1" dirty="0" smtClean="0"/>
              <a:t>휴일대체근무제</a:t>
            </a:r>
            <a:r>
              <a:rPr lang="en-US" altLang="ko-KR" sz="1400" b="1" dirty="0" smtClean="0"/>
              <a:t>’</a:t>
            </a:r>
            <a:r>
              <a:rPr lang="ko-KR" altLang="en-US" sz="1400" b="1" dirty="0" smtClean="0"/>
              <a:t>를 </a:t>
            </a:r>
            <a:r>
              <a:rPr lang="ko-KR" altLang="en-US" sz="1400" b="1" dirty="0"/>
              <a:t>실시해 휴일에 근무하는 </a:t>
            </a:r>
            <a:endParaRPr lang="en-US" altLang="ko-KR" sz="1400" b="1" dirty="0" smtClean="0"/>
          </a:p>
          <a:p>
            <a:r>
              <a:rPr lang="en-US" altLang="ko-KR" sz="1400" b="1" dirty="0" smtClean="0"/>
              <a:t>  </a:t>
            </a:r>
            <a:r>
              <a:rPr lang="ko-KR" altLang="en-US" sz="1400" b="1" dirty="0" smtClean="0"/>
              <a:t>대신 </a:t>
            </a:r>
            <a:r>
              <a:rPr lang="ko-KR" altLang="en-US" sz="1400" b="1" dirty="0"/>
              <a:t>평일에 쉴 수 있도록 했다면 근로자에게 별도의 휴일근로수당을 </a:t>
            </a:r>
            <a:r>
              <a:rPr lang="ko-KR" altLang="en-US" sz="1400" b="1" dirty="0" smtClean="0"/>
              <a:t>지급</a:t>
            </a:r>
            <a:endParaRPr lang="en-US" altLang="ko-KR" sz="1400" b="1" dirty="0" smtClean="0"/>
          </a:p>
          <a:p>
            <a:r>
              <a:rPr lang="en-US" altLang="ko-KR" sz="1400" b="1" dirty="0" smtClean="0"/>
              <a:t>  </a:t>
            </a:r>
            <a:r>
              <a:rPr lang="ko-KR" altLang="en-US" sz="1400" b="1" dirty="0" smtClean="0"/>
              <a:t>할 </a:t>
            </a:r>
            <a:r>
              <a:rPr lang="ko-KR" altLang="en-US" sz="1400" b="1" dirty="0"/>
              <a:t>의무가 없다</a:t>
            </a:r>
            <a:r>
              <a:rPr lang="en-US" altLang="ko-KR" sz="1400" b="1" dirty="0"/>
              <a:t>.</a:t>
            </a:r>
            <a:endParaRPr lang="ko-KR" altLang="en-US" sz="1400" dirty="0"/>
          </a:p>
        </p:txBody>
      </p:sp>
      <p:sp>
        <p:nvSpPr>
          <p:cNvPr id="7" name="TextBox 6"/>
          <p:cNvSpPr txBox="1"/>
          <p:nvPr/>
        </p:nvSpPr>
        <p:spPr>
          <a:xfrm>
            <a:off x="571472" y="2071678"/>
            <a:ext cx="1017565" cy="584775"/>
          </a:xfrm>
          <a:prstGeom prst="rect">
            <a:avLst/>
          </a:prstGeom>
          <a:noFill/>
        </p:spPr>
        <p:txBody>
          <a:bodyPr wrap="square" rtlCol="0">
            <a:spAutoFit/>
          </a:bodyPr>
          <a:lstStyle/>
          <a:p>
            <a:pPr algn="ctr"/>
            <a:r>
              <a:rPr lang="ko-KR" altLang="en-US" sz="1600" b="1" dirty="0"/>
              <a:t>휴일대체</a:t>
            </a:r>
            <a:endParaRPr lang="en-US" altLang="ko-KR" sz="1600" b="1" dirty="0"/>
          </a:p>
          <a:p>
            <a:pPr algn="ctr"/>
            <a:endParaRPr lang="ko-KR" altLang="en-US" sz="1600" b="1" dirty="0"/>
          </a:p>
        </p:txBody>
      </p:sp>
      <p:sp>
        <p:nvSpPr>
          <p:cNvPr id="8" name="TextBox 7"/>
          <p:cNvSpPr txBox="1"/>
          <p:nvPr/>
        </p:nvSpPr>
        <p:spPr>
          <a:xfrm>
            <a:off x="2071670" y="3682561"/>
            <a:ext cx="6600537" cy="2246769"/>
          </a:xfrm>
          <a:prstGeom prst="rect">
            <a:avLst/>
          </a:prstGeom>
          <a:noFill/>
        </p:spPr>
        <p:txBody>
          <a:bodyPr wrap="square" rtlCol="0">
            <a:spAutoFit/>
          </a:bodyPr>
          <a:lstStyle/>
          <a:p>
            <a:pPr>
              <a:buFont typeface="Arial" pitchFamily="34" charset="0"/>
              <a:buChar char="•"/>
            </a:pPr>
            <a:r>
              <a:rPr lang="ko-KR" altLang="en-US" sz="1400" b="1" dirty="0" smtClean="0"/>
              <a:t>  정의 </a:t>
            </a:r>
            <a:r>
              <a:rPr lang="en-US" altLang="ko-KR" sz="1400" b="1" dirty="0"/>
              <a:t>: </a:t>
            </a:r>
            <a:r>
              <a:rPr lang="ko-KR" altLang="en-US" sz="1400" b="1" dirty="0" smtClean="0"/>
              <a:t>휴일</a:t>
            </a:r>
            <a:r>
              <a:rPr lang="en-US" altLang="ko-KR" sz="1400" b="1" dirty="0" smtClean="0"/>
              <a:t>.</a:t>
            </a:r>
            <a:r>
              <a:rPr lang="ko-KR" altLang="en-US" sz="1400" b="1" dirty="0" smtClean="0"/>
              <a:t>연장</a:t>
            </a:r>
            <a:r>
              <a:rPr lang="en-US" altLang="ko-KR" sz="1400" b="1" dirty="0" smtClean="0"/>
              <a:t>.</a:t>
            </a:r>
            <a:r>
              <a:rPr lang="ko-KR" altLang="en-US" sz="1400" b="1" dirty="0" smtClean="0"/>
              <a:t>야간에 </a:t>
            </a:r>
            <a:r>
              <a:rPr lang="ko-KR" altLang="en-US" sz="1400" b="1" dirty="0"/>
              <a:t>근무에 대해 수당을 지급하는 대신 휴가를 부여하는 </a:t>
            </a:r>
            <a:endParaRPr lang="en-US" altLang="ko-KR" sz="1400" b="1" dirty="0" smtClean="0"/>
          </a:p>
          <a:p>
            <a:r>
              <a:rPr lang="en-US" altLang="ko-KR" sz="1400" b="1" dirty="0" smtClean="0"/>
              <a:t>   </a:t>
            </a:r>
            <a:r>
              <a:rPr lang="ko-KR" altLang="en-US" sz="1400" b="1" dirty="0" smtClean="0"/>
              <a:t>제도</a:t>
            </a:r>
            <a:r>
              <a:rPr lang="en-US" altLang="ko-KR" sz="1400" b="1" dirty="0" smtClean="0"/>
              <a:t>(</a:t>
            </a:r>
            <a:r>
              <a:rPr lang="ko-KR" altLang="en-US" sz="1400" b="1" dirty="0" smtClean="0">
                <a:solidFill>
                  <a:srgbClr val="0000FF"/>
                </a:solidFill>
              </a:rPr>
              <a:t>휴일 근무시간이 </a:t>
            </a:r>
            <a:r>
              <a:rPr lang="en-US" altLang="ko-KR" sz="1400" b="1" dirty="0" smtClean="0">
                <a:solidFill>
                  <a:srgbClr val="0000FF"/>
                </a:solidFill>
              </a:rPr>
              <a:t>“1:1.5”</a:t>
            </a:r>
            <a:r>
              <a:rPr lang="ko-KR" altLang="en-US" sz="1400" b="1" dirty="0" smtClean="0">
                <a:solidFill>
                  <a:srgbClr val="0000FF"/>
                </a:solidFill>
              </a:rPr>
              <a:t>로 대체됨</a:t>
            </a:r>
            <a:r>
              <a:rPr lang="en-US" altLang="ko-KR" sz="1400" b="1" dirty="0" smtClean="0">
                <a:solidFill>
                  <a:srgbClr val="0000FF"/>
                </a:solidFill>
              </a:rPr>
              <a:t>)</a:t>
            </a:r>
          </a:p>
          <a:p>
            <a:pPr>
              <a:buFont typeface="Arial" pitchFamily="34" charset="0"/>
              <a:buChar char="•"/>
            </a:pPr>
            <a:r>
              <a:rPr lang="ko-KR" altLang="en-US" sz="1400" b="1" dirty="0" smtClean="0"/>
              <a:t>  요건 </a:t>
            </a:r>
            <a:r>
              <a:rPr lang="en-US" altLang="ko-KR" sz="1400" b="1" dirty="0"/>
              <a:t>: </a:t>
            </a:r>
            <a:r>
              <a:rPr lang="ko-KR" altLang="en-US" sz="1400" b="1" dirty="0">
                <a:solidFill>
                  <a:srgbClr val="FF0000"/>
                </a:solidFill>
              </a:rPr>
              <a:t>근로자대표와 서면합의</a:t>
            </a:r>
            <a:endParaRPr lang="en-US" altLang="ko-KR" sz="1400" b="1" dirty="0">
              <a:solidFill>
                <a:srgbClr val="FF0000"/>
              </a:solidFill>
            </a:endParaRPr>
          </a:p>
          <a:p>
            <a:pPr>
              <a:buFont typeface="Arial" pitchFamily="34" charset="0"/>
              <a:buChar char="•"/>
            </a:pPr>
            <a:r>
              <a:rPr lang="ko-KR" altLang="en-US" sz="1400" b="1" dirty="0" smtClean="0"/>
              <a:t>  효과 </a:t>
            </a:r>
            <a:r>
              <a:rPr lang="en-US" altLang="ko-KR" sz="1400" b="1" dirty="0"/>
              <a:t>: </a:t>
            </a:r>
            <a:r>
              <a:rPr lang="ko-KR" altLang="en-US" sz="1400" b="1" dirty="0" smtClean="0"/>
              <a:t>휴일</a:t>
            </a:r>
            <a:r>
              <a:rPr lang="en-US" altLang="ko-KR" sz="1400" b="1" dirty="0" smtClean="0"/>
              <a:t>.</a:t>
            </a:r>
            <a:r>
              <a:rPr lang="ko-KR" altLang="en-US" sz="1400" b="1" dirty="0" smtClean="0"/>
              <a:t>연장</a:t>
            </a:r>
            <a:r>
              <a:rPr lang="en-US" altLang="ko-KR" sz="1400" b="1" dirty="0" smtClean="0"/>
              <a:t>.</a:t>
            </a:r>
            <a:r>
              <a:rPr lang="ko-KR" altLang="en-US" sz="1400" b="1" dirty="0" smtClean="0"/>
              <a:t>야간 </a:t>
            </a:r>
            <a:r>
              <a:rPr lang="ko-KR" altLang="en-US" sz="1400" b="1" dirty="0"/>
              <a:t>근무시간의 </a:t>
            </a:r>
            <a:r>
              <a:rPr lang="en-US" altLang="ko-KR" sz="1400" b="1" dirty="0"/>
              <a:t>50%</a:t>
            </a:r>
            <a:r>
              <a:rPr lang="ko-KR" altLang="en-US" sz="1400" b="1" dirty="0"/>
              <a:t>를 가산한 시간을 휴가로 </a:t>
            </a:r>
            <a:r>
              <a:rPr lang="ko-KR" altLang="en-US" sz="1400" b="1" dirty="0" smtClean="0"/>
              <a:t>부여하고</a:t>
            </a:r>
            <a:endParaRPr lang="en-US" altLang="ko-KR" sz="1400" b="1" dirty="0" smtClean="0"/>
          </a:p>
          <a:p>
            <a:pPr>
              <a:buFont typeface="Arial" pitchFamily="34" charset="0"/>
              <a:buChar char="•"/>
            </a:pPr>
            <a:r>
              <a:rPr lang="en-US" altLang="ko-KR" sz="1400" b="1" dirty="0" smtClean="0"/>
              <a:t>  </a:t>
            </a:r>
            <a:r>
              <a:rPr lang="ko-KR" altLang="en-US" sz="1400" b="1" dirty="0"/>
              <a:t>별도 </a:t>
            </a:r>
            <a:r>
              <a:rPr lang="ko-KR" altLang="en-US" sz="1400" b="1" dirty="0" smtClean="0"/>
              <a:t>연장</a:t>
            </a:r>
            <a:r>
              <a:rPr lang="en-US" altLang="ko-KR" sz="1400" b="1" dirty="0" smtClean="0"/>
              <a:t>,</a:t>
            </a:r>
            <a:r>
              <a:rPr lang="ko-KR" altLang="en-US" sz="1400" b="1" dirty="0" smtClean="0"/>
              <a:t>야간</a:t>
            </a:r>
            <a:r>
              <a:rPr lang="en-US" altLang="ko-KR" sz="1400" b="1" dirty="0" smtClean="0"/>
              <a:t>, </a:t>
            </a:r>
            <a:r>
              <a:rPr lang="ko-KR" altLang="en-US" sz="1400" b="1" dirty="0" smtClean="0"/>
              <a:t>휴일근로수당 지급을 면제받는 제도</a:t>
            </a:r>
            <a:endParaRPr lang="en-US" altLang="ko-KR" sz="1400" b="1" dirty="0" smtClean="0"/>
          </a:p>
          <a:p>
            <a:pPr>
              <a:buFont typeface="Arial" pitchFamily="34" charset="0"/>
              <a:buChar char="•"/>
            </a:pPr>
            <a:endParaRPr lang="en-US" altLang="ko-KR" sz="1400" b="1" dirty="0" smtClean="0"/>
          </a:p>
          <a:p>
            <a:pPr>
              <a:buFont typeface="Arial" pitchFamily="34" charset="0"/>
              <a:buChar char="•"/>
            </a:pPr>
            <a:r>
              <a:rPr lang="en-US" altLang="ko-KR" sz="1400" b="1" dirty="0" smtClean="0"/>
              <a:t> </a:t>
            </a:r>
            <a:r>
              <a:rPr lang="ko-KR" altLang="en-US" sz="1400" b="1" dirty="0"/>
              <a:t>근로기준법 제</a:t>
            </a:r>
            <a:r>
              <a:rPr lang="en-US" altLang="ko-KR" sz="1400" b="1" dirty="0"/>
              <a:t>57</a:t>
            </a:r>
            <a:r>
              <a:rPr lang="ko-KR" altLang="en-US" sz="1400" b="1" dirty="0"/>
              <a:t>조</a:t>
            </a:r>
            <a:r>
              <a:rPr lang="en-US" altLang="ko-KR" sz="1400" b="1" dirty="0"/>
              <a:t>【</a:t>
            </a:r>
            <a:r>
              <a:rPr lang="ko-KR" altLang="en-US" sz="1400" b="1" dirty="0"/>
              <a:t>보상 </a:t>
            </a:r>
            <a:r>
              <a:rPr lang="ko-KR" altLang="en-US" sz="1400" b="1" dirty="0" err="1"/>
              <a:t>휴가제</a:t>
            </a:r>
            <a:r>
              <a:rPr lang="en-US" altLang="ko-KR" sz="1400" b="1" dirty="0" smtClean="0"/>
              <a:t>】</a:t>
            </a:r>
            <a:r>
              <a:rPr lang="ko-KR" altLang="en-US" sz="1400" dirty="0" smtClean="0"/>
              <a:t>사용자는 </a:t>
            </a:r>
            <a:r>
              <a:rPr lang="ko-KR" altLang="en-US" sz="1400" dirty="0"/>
              <a:t>근로자대표와의 서면 합의에 따라 제</a:t>
            </a:r>
            <a:r>
              <a:rPr lang="en-US" altLang="ko-KR" sz="1400" dirty="0"/>
              <a:t>56</a:t>
            </a:r>
            <a:r>
              <a:rPr lang="ko-KR" altLang="en-US" sz="1400" dirty="0"/>
              <a:t>조에 따른 </a:t>
            </a:r>
            <a:r>
              <a:rPr lang="ko-KR" altLang="en-US" sz="1400" dirty="0" err="1"/>
              <a:t>연장근로ㆍ야간근로</a:t>
            </a:r>
            <a:r>
              <a:rPr lang="ko-KR" altLang="en-US" sz="1400" dirty="0"/>
              <a:t> 및 휴일근로에 대하여 임금을 지급하는 것을 갈음하여 휴가를 줄 수 있다</a:t>
            </a:r>
            <a:r>
              <a:rPr lang="en-US" altLang="ko-KR" sz="1400" dirty="0"/>
              <a:t>.</a:t>
            </a:r>
          </a:p>
          <a:p>
            <a:endParaRPr lang="en-US" altLang="ko-KR" sz="1400" b="1" dirty="0"/>
          </a:p>
        </p:txBody>
      </p:sp>
      <p:sp>
        <p:nvSpPr>
          <p:cNvPr id="9" name="TextBox 8"/>
          <p:cNvSpPr txBox="1"/>
          <p:nvPr/>
        </p:nvSpPr>
        <p:spPr>
          <a:xfrm>
            <a:off x="500034" y="4500570"/>
            <a:ext cx="1214446" cy="338554"/>
          </a:xfrm>
          <a:prstGeom prst="rect">
            <a:avLst/>
          </a:prstGeom>
          <a:noFill/>
        </p:spPr>
        <p:txBody>
          <a:bodyPr wrap="square" rtlCol="0">
            <a:spAutoFit/>
          </a:bodyPr>
          <a:lstStyle/>
          <a:p>
            <a:pPr algn="ctr"/>
            <a:r>
              <a:rPr lang="ko-KR" altLang="en-US" sz="1600" b="1" dirty="0"/>
              <a:t>보상휴가</a:t>
            </a:r>
          </a:p>
        </p:txBody>
      </p:sp>
      <p:sp>
        <p:nvSpPr>
          <p:cNvPr id="10" name="모서리가 둥근 직사각형 9"/>
          <p:cNvSpPr/>
          <p:nvPr/>
        </p:nvSpPr>
        <p:spPr>
          <a:xfrm>
            <a:off x="1979712" y="1357297"/>
            <a:ext cx="6664254" cy="1926386"/>
          </a:xfrm>
          <a:prstGeom prst="roundRect">
            <a:avLst>
              <a:gd name="adj" fmla="val 603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1" name="모서리가 둥근 직사각형 10"/>
          <p:cNvSpPr/>
          <p:nvPr/>
        </p:nvSpPr>
        <p:spPr>
          <a:xfrm>
            <a:off x="1979712" y="3611122"/>
            <a:ext cx="6664254" cy="2386624"/>
          </a:xfrm>
          <a:prstGeom prst="roundRect">
            <a:avLst>
              <a:gd name="adj" fmla="val 6036"/>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15" name="제목 1"/>
          <p:cNvSpPr>
            <a:spLocks noGrp="1"/>
          </p:cNvSpPr>
          <p:nvPr>
            <p:ph type="title"/>
          </p:nvPr>
        </p:nvSpPr>
        <p:spPr>
          <a:xfrm>
            <a:off x="1071538" y="142852"/>
            <a:ext cx="7715304" cy="439718"/>
          </a:xfrm>
        </p:spPr>
        <p:txBody>
          <a:bodyPr/>
          <a:lstStyle/>
          <a:p>
            <a:pPr algn="l"/>
            <a:r>
              <a:rPr lang="ko-KR" altLang="en-US" sz="2000" b="1" spc="-113" dirty="0" smtClean="0">
                <a:ln>
                  <a:solidFill>
                    <a:schemeClr val="tx1">
                      <a:lumMod val="65000"/>
                      <a:lumOff val="35000"/>
                      <a:alpha val="5000"/>
                    </a:schemeClr>
                  </a:solidFill>
                </a:ln>
                <a:solidFill>
                  <a:schemeClr val="tx1">
                    <a:lumMod val="75000"/>
                    <a:lumOff val="25000"/>
                  </a:schemeClr>
                </a:solidFill>
                <a:latin typeface="+mn-ea"/>
              </a:rPr>
              <a:t>근로시간 단축 대응방안 </a:t>
            </a:r>
            <a:r>
              <a:rPr lang="en-US" altLang="ko-KR" sz="2000" b="1" spc="-113" dirty="0" smtClean="0">
                <a:ln>
                  <a:solidFill>
                    <a:schemeClr val="tx1">
                      <a:lumMod val="65000"/>
                      <a:lumOff val="35000"/>
                      <a:alpha val="5000"/>
                    </a:schemeClr>
                  </a:solidFill>
                </a:ln>
                <a:solidFill>
                  <a:schemeClr val="tx1">
                    <a:lumMod val="75000"/>
                    <a:lumOff val="25000"/>
                  </a:schemeClr>
                </a:solidFill>
                <a:latin typeface="+mn-ea"/>
              </a:rPr>
              <a:t>– (3) </a:t>
            </a:r>
            <a:r>
              <a:rPr lang="ko-KR" altLang="en-US" sz="2000" b="1" spc="-113" dirty="0" smtClean="0">
                <a:ln>
                  <a:solidFill>
                    <a:schemeClr val="tx1">
                      <a:lumMod val="65000"/>
                      <a:lumOff val="35000"/>
                      <a:alpha val="5000"/>
                    </a:schemeClr>
                  </a:solidFill>
                </a:ln>
                <a:solidFill>
                  <a:schemeClr val="tx1">
                    <a:lumMod val="75000"/>
                    <a:lumOff val="25000"/>
                  </a:schemeClr>
                </a:solidFill>
                <a:latin typeface="+mn-ea"/>
              </a:rPr>
              <a:t>대체휴일과 </a:t>
            </a:r>
            <a:r>
              <a:rPr lang="ko-KR" altLang="en-US" sz="2000" b="1" spc="-113" dirty="0" err="1" smtClean="0">
                <a:ln>
                  <a:solidFill>
                    <a:schemeClr val="tx1">
                      <a:lumMod val="65000"/>
                      <a:lumOff val="35000"/>
                      <a:alpha val="5000"/>
                    </a:schemeClr>
                  </a:solidFill>
                </a:ln>
                <a:solidFill>
                  <a:schemeClr val="tx1">
                    <a:lumMod val="75000"/>
                    <a:lumOff val="25000"/>
                  </a:schemeClr>
                </a:solidFill>
                <a:latin typeface="+mn-ea"/>
              </a:rPr>
              <a:t>보상휴가제</a:t>
            </a:r>
            <a:r>
              <a:rPr lang="en-US" altLang="ko-KR" sz="2000" b="1" spc="-113" dirty="0" smtClean="0">
                <a:ln>
                  <a:solidFill>
                    <a:schemeClr val="tx1">
                      <a:lumMod val="65000"/>
                      <a:lumOff val="35000"/>
                      <a:alpha val="5000"/>
                    </a:schemeClr>
                  </a:solidFill>
                </a:ln>
                <a:solidFill>
                  <a:schemeClr val="tx1">
                    <a:lumMod val="75000"/>
                    <a:lumOff val="25000"/>
                  </a:schemeClr>
                </a:solidFill>
                <a:latin typeface="+mn-ea"/>
              </a:rPr>
              <a:t/>
            </a:r>
            <a:br>
              <a:rPr lang="en-US" altLang="ko-KR" sz="2000" b="1" spc="-113" dirty="0" smtClean="0">
                <a:ln>
                  <a:solidFill>
                    <a:schemeClr val="tx1">
                      <a:lumMod val="65000"/>
                      <a:lumOff val="35000"/>
                      <a:alpha val="5000"/>
                    </a:schemeClr>
                  </a:solidFill>
                </a:ln>
                <a:solidFill>
                  <a:schemeClr val="tx1">
                    <a:lumMod val="75000"/>
                    <a:lumOff val="25000"/>
                  </a:schemeClr>
                </a:solidFill>
                <a:latin typeface="+mn-ea"/>
              </a:rPr>
            </a:br>
            <a:endParaRPr lang="ko-KR" altLang="en-US" sz="2000" b="1" dirty="0"/>
          </a:p>
        </p:txBody>
      </p:sp>
      <p:sp>
        <p:nvSpPr>
          <p:cNvPr id="16" name="모서리가 둥근 직사각형 15"/>
          <p:cNvSpPr/>
          <p:nvPr/>
        </p:nvSpPr>
        <p:spPr>
          <a:xfrm>
            <a:off x="142876" y="142852"/>
            <a:ext cx="785786"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4-5</a:t>
            </a:r>
            <a:endParaRPr lang="ko-KR" altLang="en-US" b="1" dirty="0">
              <a:latin typeface="+mn-ea"/>
            </a:endParaRPr>
          </a:p>
        </p:txBody>
      </p:sp>
    </p:spTree>
    <p:extLst>
      <p:ext uri="{BB962C8B-B14F-4D97-AF65-F5344CB8AC3E}">
        <p14:creationId xmlns:p14="http://schemas.microsoft.com/office/powerpoint/2010/main" xmlns="" val="15405154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785786" y="142852"/>
            <a:ext cx="7886586" cy="461665"/>
          </a:xfrm>
          <a:prstGeom prst="rect">
            <a:avLst/>
          </a:prstGeom>
          <a:noFill/>
        </p:spPr>
        <p:txBody>
          <a:bodyPr wrap="square" rtlCol="0">
            <a:spAutoFit/>
          </a:bodyPr>
          <a:lstStyle/>
          <a:p>
            <a:r>
              <a:rPr lang="en-US" altLang="ko-KR" sz="2400" b="1" spc="-150" dirty="0" smtClean="0">
                <a:ln>
                  <a:solidFill>
                    <a:schemeClr val="tx1">
                      <a:lumMod val="65000"/>
                      <a:lumOff val="35000"/>
                      <a:alpha val="5000"/>
                    </a:schemeClr>
                  </a:solidFill>
                </a:ln>
                <a:solidFill>
                  <a:schemeClr val="tx1">
                    <a:lumMod val="75000"/>
                    <a:lumOff val="25000"/>
                  </a:schemeClr>
                </a:solidFill>
                <a:latin typeface="+mn-ea"/>
              </a:rPr>
              <a:t> </a:t>
            </a:r>
            <a:r>
              <a:rPr lang="ko-KR" altLang="en-US" sz="2400" b="1" spc="-150" dirty="0" smtClean="0">
                <a:ln>
                  <a:solidFill>
                    <a:schemeClr val="tx1">
                      <a:lumMod val="65000"/>
                      <a:lumOff val="35000"/>
                      <a:alpha val="5000"/>
                    </a:schemeClr>
                  </a:solidFill>
                </a:ln>
                <a:solidFill>
                  <a:schemeClr val="tx1">
                    <a:lumMod val="75000"/>
                    <a:lumOff val="25000"/>
                  </a:schemeClr>
                </a:solidFill>
                <a:latin typeface="+mn-ea"/>
              </a:rPr>
              <a:t>건설일용근로자 포괄임금 업무처리 지침  폐지 예고 </a:t>
            </a:r>
            <a:endParaRPr lang="en-US" altLang="ko-KR" sz="2400" b="1" spc="-150" dirty="0">
              <a:ln>
                <a:solidFill>
                  <a:schemeClr val="tx1">
                    <a:lumMod val="65000"/>
                    <a:lumOff val="35000"/>
                    <a:alpha val="5000"/>
                  </a:schemeClr>
                </a:solidFill>
              </a:ln>
              <a:solidFill>
                <a:schemeClr val="tx1">
                  <a:lumMod val="75000"/>
                  <a:lumOff val="25000"/>
                </a:schemeClr>
              </a:solidFill>
              <a:latin typeface="+mn-ea"/>
            </a:endParaRPr>
          </a:p>
        </p:txBody>
      </p:sp>
      <p:sp>
        <p:nvSpPr>
          <p:cNvPr id="4" name="모서리가 둥근 직사각형 3"/>
          <p:cNvSpPr/>
          <p:nvPr/>
        </p:nvSpPr>
        <p:spPr>
          <a:xfrm>
            <a:off x="673096" y="1000108"/>
            <a:ext cx="7704980" cy="1214446"/>
          </a:xfrm>
          <a:prstGeom prst="roundRect">
            <a:avLst>
              <a:gd name="adj" fmla="val 10589"/>
            </a:avLst>
          </a:prstGeom>
          <a:solidFill>
            <a:schemeClr val="bg1"/>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o-KR" altLang="en-US" sz="1400" dirty="0" smtClean="0">
                <a:solidFill>
                  <a:schemeClr val="tx1"/>
                </a:solidFill>
              </a:rPr>
              <a:t>현행 건설일용근로자 포괄임금 업무처리 지침</a:t>
            </a:r>
            <a:r>
              <a:rPr lang="en-US" altLang="ko-KR" sz="1400" dirty="0" smtClean="0">
                <a:solidFill>
                  <a:schemeClr val="tx1"/>
                </a:solidFill>
              </a:rPr>
              <a:t>(</a:t>
            </a:r>
            <a:r>
              <a:rPr lang="ko-KR" altLang="en-US" sz="1400" dirty="0" smtClean="0">
                <a:solidFill>
                  <a:schemeClr val="tx1"/>
                </a:solidFill>
              </a:rPr>
              <a:t>근로개선정책과</a:t>
            </a:r>
            <a:r>
              <a:rPr lang="en-US" altLang="ko-KR" sz="1400" dirty="0" smtClean="0">
                <a:solidFill>
                  <a:schemeClr val="tx1"/>
                </a:solidFill>
              </a:rPr>
              <a:t>, ‘11, 8, 8)</a:t>
            </a:r>
            <a:r>
              <a:rPr lang="ko-KR" altLang="en-US" sz="1400" dirty="0" smtClean="0">
                <a:solidFill>
                  <a:schemeClr val="tx1"/>
                </a:solidFill>
              </a:rPr>
              <a:t>에 근거 유급주휴</a:t>
            </a:r>
            <a:r>
              <a:rPr lang="en-US" altLang="ko-KR" sz="1400" dirty="0" smtClean="0">
                <a:solidFill>
                  <a:schemeClr val="tx1"/>
                </a:solidFill>
              </a:rPr>
              <a:t>, </a:t>
            </a:r>
            <a:r>
              <a:rPr lang="ko-KR" altLang="en-US" sz="1400" dirty="0" smtClean="0">
                <a:solidFill>
                  <a:schemeClr val="tx1"/>
                </a:solidFill>
              </a:rPr>
              <a:t>휴일할증이 포함된 포괄일당 방식 가능함</a:t>
            </a:r>
            <a:r>
              <a:rPr lang="en-US" altLang="ko-KR" sz="1400" dirty="0" smtClean="0">
                <a:solidFill>
                  <a:schemeClr val="tx1"/>
                </a:solidFill>
              </a:rPr>
              <a:t>. </a:t>
            </a:r>
            <a:r>
              <a:rPr lang="ko-KR" altLang="en-US" sz="1400" dirty="0" smtClean="0">
                <a:solidFill>
                  <a:schemeClr val="tx1"/>
                </a:solidFill>
              </a:rPr>
              <a:t>이성기 고용노동부 차관은 </a:t>
            </a:r>
            <a:r>
              <a:rPr lang="en-US" altLang="ko-KR" sz="1400" dirty="0" smtClean="0">
                <a:solidFill>
                  <a:schemeClr val="tx1"/>
                </a:solidFill>
              </a:rPr>
              <a:t>4</a:t>
            </a:r>
            <a:r>
              <a:rPr lang="ko-KR" altLang="en-US" sz="1400" dirty="0" smtClean="0">
                <a:solidFill>
                  <a:schemeClr val="tx1"/>
                </a:solidFill>
              </a:rPr>
              <a:t>월 </a:t>
            </a:r>
            <a:r>
              <a:rPr lang="en-US" altLang="ko-KR" sz="1400" dirty="0" smtClean="0">
                <a:solidFill>
                  <a:schemeClr val="tx1"/>
                </a:solidFill>
              </a:rPr>
              <a:t>10</a:t>
            </a:r>
            <a:r>
              <a:rPr lang="ko-KR" altLang="en-US" sz="1400" dirty="0" smtClean="0">
                <a:solidFill>
                  <a:schemeClr val="tx1"/>
                </a:solidFill>
              </a:rPr>
              <a:t>일 정부세종청사에서 ‘노동시간 단축 후속조치’ 설명회를 열고 </a:t>
            </a:r>
            <a:r>
              <a:rPr lang="ko-KR" altLang="en-US" sz="1400" b="1" dirty="0" smtClean="0">
                <a:solidFill>
                  <a:srgbClr val="0000FF"/>
                </a:solidFill>
              </a:rPr>
              <a:t>“포괄임금제는 근로시간 산정이 어려울 때 극히 제한적으로 해야 하는데 현장에서 관행적으로 오남용하는 사례가 많다”</a:t>
            </a:r>
            <a:r>
              <a:rPr lang="ko-KR" altLang="en-US" sz="1400" b="1" dirty="0" err="1" smtClean="0">
                <a:solidFill>
                  <a:srgbClr val="0000FF"/>
                </a:solidFill>
              </a:rPr>
              <a:t>면서</a:t>
            </a:r>
            <a:r>
              <a:rPr lang="ko-KR" altLang="en-US" sz="1400" b="1" dirty="0" smtClean="0">
                <a:solidFill>
                  <a:srgbClr val="0000FF"/>
                </a:solidFill>
              </a:rPr>
              <a:t> “편법적인 오남용을 막기 위해 지침을 마련 중이고 </a:t>
            </a:r>
            <a:r>
              <a:rPr lang="en-US" altLang="ko-KR" sz="1400" b="1" dirty="0" smtClean="0">
                <a:solidFill>
                  <a:srgbClr val="0000FF"/>
                </a:solidFill>
              </a:rPr>
              <a:t>2018.</a:t>
            </a:r>
            <a:r>
              <a:rPr lang="ko-KR" altLang="en-US" sz="1400" b="1" dirty="0" smtClean="0">
                <a:solidFill>
                  <a:srgbClr val="0000FF"/>
                </a:solidFill>
              </a:rPr>
              <a:t> </a:t>
            </a:r>
            <a:r>
              <a:rPr lang="en-US" altLang="ko-KR" sz="1400" b="1" dirty="0" smtClean="0">
                <a:solidFill>
                  <a:srgbClr val="0000FF"/>
                </a:solidFill>
              </a:rPr>
              <a:t>6</a:t>
            </a:r>
            <a:r>
              <a:rPr lang="ko-KR" altLang="en-US" sz="1400" b="1" dirty="0" smtClean="0">
                <a:solidFill>
                  <a:srgbClr val="0000FF"/>
                </a:solidFill>
              </a:rPr>
              <a:t>월 중이면 발표</a:t>
            </a:r>
            <a:r>
              <a:rPr lang="ko-KR" altLang="en-US" sz="1400" dirty="0" smtClean="0">
                <a:solidFill>
                  <a:schemeClr val="tx1"/>
                </a:solidFill>
              </a:rPr>
              <a:t>할 수 있을 것”</a:t>
            </a:r>
            <a:r>
              <a:rPr lang="en-US" altLang="ko-KR" sz="1400" dirty="0" smtClean="0">
                <a:solidFill>
                  <a:schemeClr val="tx1"/>
                </a:solidFill>
              </a:rPr>
              <a:t>(2018.4.10</a:t>
            </a:r>
            <a:r>
              <a:rPr lang="ko-KR" altLang="en-US" sz="1400" dirty="0" smtClean="0">
                <a:solidFill>
                  <a:schemeClr val="tx1"/>
                </a:solidFill>
              </a:rPr>
              <a:t>보도자료</a:t>
            </a:r>
            <a:r>
              <a:rPr lang="en-US" altLang="ko-KR" sz="1400" dirty="0" smtClean="0">
                <a:solidFill>
                  <a:schemeClr val="tx1"/>
                </a:solidFill>
              </a:rPr>
              <a:t>)</a:t>
            </a:r>
            <a:endParaRPr lang="en-US" altLang="ko-KR" sz="1400" spc="-150" dirty="0">
              <a:ln>
                <a:solidFill>
                  <a:schemeClr val="tx1">
                    <a:lumMod val="75000"/>
                    <a:lumOff val="25000"/>
                    <a:alpha val="5000"/>
                  </a:schemeClr>
                </a:solidFill>
              </a:ln>
              <a:solidFill>
                <a:schemeClr val="tx1"/>
              </a:solidFill>
              <a:latin typeface="+mn-ea"/>
            </a:endParaRPr>
          </a:p>
        </p:txBody>
      </p:sp>
      <p:sp>
        <p:nvSpPr>
          <p:cNvPr id="5" name="양쪽 모서리가 둥근 사각형 4"/>
          <p:cNvSpPr/>
          <p:nvPr/>
        </p:nvSpPr>
        <p:spPr>
          <a:xfrm>
            <a:off x="642910" y="785794"/>
            <a:ext cx="1500198" cy="302892"/>
          </a:xfrm>
          <a:prstGeom prst="round2SameRect">
            <a:avLst>
              <a:gd name="adj1" fmla="val 37475"/>
              <a:gd name="adj2" fmla="val 0"/>
            </a:avLst>
          </a:prstGeom>
          <a:solidFill>
            <a:srgbClr val="15519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ko-KR" altLang="en-US" sz="1600" b="1" spc="-150" dirty="0" smtClean="0">
                <a:ln>
                  <a:solidFill>
                    <a:schemeClr val="tx1">
                      <a:lumMod val="65000"/>
                      <a:lumOff val="35000"/>
                      <a:alpha val="5000"/>
                    </a:schemeClr>
                  </a:solidFill>
                </a:ln>
                <a:solidFill>
                  <a:schemeClr val="bg1"/>
                </a:solidFill>
                <a:latin typeface="+mj-ea"/>
                <a:ea typeface="+mj-ea"/>
              </a:rPr>
              <a:t>주요 내용</a:t>
            </a:r>
            <a:endParaRPr lang="ko-KR" altLang="en-US" sz="1600" b="1" dirty="0">
              <a:solidFill>
                <a:schemeClr val="bg1"/>
              </a:solidFill>
              <a:latin typeface="+mj-ea"/>
              <a:ea typeface="+mj-ea"/>
            </a:endParaRPr>
          </a:p>
        </p:txBody>
      </p:sp>
      <p:sp>
        <p:nvSpPr>
          <p:cNvPr id="11" name="모서리가 둥근 직사각형 10"/>
          <p:cNvSpPr/>
          <p:nvPr/>
        </p:nvSpPr>
        <p:spPr>
          <a:xfrm>
            <a:off x="142876" y="214290"/>
            <a:ext cx="714348"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5-1</a:t>
            </a:r>
            <a:endParaRPr lang="ko-KR" altLang="en-US" b="1" dirty="0">
              <a:latin typeface="+mn-ea"/>
            </a:endParaRPr>
          </a:p>
        </p:txBody>
      </p:sp>
      <p:graphicFrame>
        <p:nvGraphicFramePr>
          <p:cNvPr id="10" name="표 9"/>
          <p:cNvGraphicFramePr>
            <a:graphicFrameLocks noGrp="1"/>
          </p:cNvGraphicFramePr>
          <p:nvPr/>
        </p:nvGraphicFramePr>
        <p:xfrm>
          <a:off x="714348" y="2357430"/>
          <a:ext cx="7643866" cy="2164080"/>
        </p:xfrm>
        <a:graphic>
          <a:graphicData uri="http://schemas.openxmlformats.org/drawingml/2006/table">
            <a:tbl>
              <a:tblPr/>
              <a:tblGrid>
                <a:gridCol w="1357322"/>
                <a:gridCol w="1500198"/>
                <a:gridCol w="1285884"/>
                <a:gridCol w="1643074"/>
                <a:gridCol w="1857388"/>
              </a:tblGrid>
              <a:tr h="299722">
                <a:tc>
                  <a:txBody>
                    <a:bodyPr/>
                    <a:lstStyle/>
                    <a:p>
                      <a:pPr marL="0" marR="0" algn="ctr">
                        <a:lnSpc>
                          <a:spcPct val="160000"/>
                        </a:lnSpc>
                        <a:spcBef>
                          <a:spcPts val="0"/>
                        </a:spcBef>
                        <a:spcAft>
                          <a:spcPts val="0"/>
                        </a:spcAft>
                      </a:pPr>
                      <a:r>
                        <a:rPr lang="ko-KR" altLang="en-US" sz="1400" b="1" dirty="0">
                          <a:solidFill>
                            <a:srgbClr val="000000"/>
                          </a:solidFill>
                          <a:latin typeface="+mn-ea"/>
                          <a:ea typeface="+mn-ea"/>
                        </a:rPr>
                        <a:t>기본일당</a:t>
                      </a:r>
                      <a:endParaRPr lang="ko-KR" altLang="en-US" sz="1400" dirty="0">
                        <a:solidFill>
                          <a:srgbClr val="000000"/>
                        </a:solidFill>
                        <a:latin typeface="+mn-ea"/>
                        <a:ea typeface="+mn-ea"/>
                      </a:endParaRPr>
                    </a:p>
                  </a:txBody>
                  <a:tcPr anchor="ctr">
                    <a:lnL>
                      <a:noFill/>
                    </a:lnL>
                    <a:lnR w="3556" cap="flat" cmpd="sng" algn="ctr">
                      <a:solidFill>
                        <a:srgbClr val="CCDAEE"/>
                      </a:solidFill>
                      <a:prstDash val="solid"/>
                      <a:round/>
                      <a:headEnd type="none" w="med" len="med"/>
                      <a:tailEnd type="none" w="med" len="med"/>
                    </a:lnR>
                    <a:lnT w="32385" cap="flat" cmpd="sng" algn="ctr">
                      <a:solidFill>
                        <a:srgbClr val="315F97"/>
                      </a:solidFill>
                      <a:prstDash val="solid"/>
                      <a:round/>
                      <a:headEnd type="none" w="med" len="med"/>
                      <a:tailEnd type="none" w="med" len="med"/>
                    </a:lnT>
                    <a:lnB w="32385" cap="flat" cmpd="sng" algn="ctr">
                      <a:solidFill>
                        <a:srgbClr val="315F97"/>
                      </a:solidFill>
                      <a:prstDash val="solid"/>
                      <a:round/>
                      <a:headEnd type="none" w="med" len="med"/>
                      <a:tailEnd type="none" w="med" len="med"/>
                    </a:lnB>
                    <a:solidFill>
                      <a:srgbClr val="FFFFFF"/>
                    </a:solidFill>
                  </a:tcPr>
                </a:tc>
                <a:tc>
                  <a:txBody>
                    <a:bodyPr/>
                    <a:lstStyle/>
                    <a:p>
                      <a:pPr marL="0" marR="0" algn="ctr">
                        <a:lnSpc>
                          <a:spcPct val="160000"/>
                        </a:lnSpc>
                        <a:spcBef>
                          <a:spcPts val="0"/>
                        </a:spcBef>
                        <a:spcAft>
                          <a:spcPts val="0"/>
                        </a:spcAft>
                      </a:pPr>
                      <a:r>
                        <a:rPr lang="ko-KR" altLang="en-US" sz="1400" b="1">
                          <a:solidFill>
                            <a:srgbClr val="000000"/>
                          </a:solidFill>
                          <a:latin typeface="+mn-ea"/>
                          <a:ea typeface="+mn-ea"/>
                        </a:rPr>
                        <a:t>유급주휴</a:t>
                      </a:r>
                      <a:endParaRPr lang="ko-KR" altLang="en-US" sz="140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w="3556" cap="flat" cmpd="sng" algn="ctr">
                      <a:solidFill>
                        <a:srgbClr val="CCDAEE"/>
                      </a:solidFill>
                      <a:prstDash val="solid"/>
                      <a:round/>
                      <a:headEnd type="none" w="med" len="med"/>
                      <a:tailEnd type="none" w="med" len="med"/>
                    </a:lnR>
                    <a:lnT w="32385" cap="flat" cmpd="sng" algn="ctr">
                      <a:solidFill>
                        <a:srgbClr val="315F97"/>
                      </a:solidFill>
                      <a:prstDash val="solid"/>
                      <a:round/>
                      <a:headEnd type="none" w="med" len="med"/>
                      <a:tailEnd type="none" w="med" len="med"/>
                    </a:lnT>
                    <a:lnB w="32385" cap="flat" cmpd="sng" algn="ctr">
                      <a:solidFill>
                        <a:srgbClr val="315F97"/>
                      </a:solidFill>
                      <a:prstDash val="solid"/>
                      <a:round/>
                      <a:headEnd type="none" w="med" len="med"/>
                      <a:tailEnd type="none" w="med" len="med"/>
                    </a:lnB>
                    <a:solidFill>
                      <a:srgbClr val="FFFFFF"/>
                    </a:solidFill>
                  </a:tcPr>
                </a:tc>
                <a:tc>
                  <a:txBody>
                    <a:bodyPr/>
                    <a:lstStyle/>
                    <a:p>
                      <a:pPr marL="0" marR="0" algn="ctr">
                        <a:lnSpc>
                          <a:spcPct val="160000"/>
                        </a:lnSpc>
                        <a:spcBef>
                          <a:spcPts val="0"/>
                        </a:spcBef>
                        <a:spcAft>
                          <a:spcPts val="0"/>
                        </a:spcAft>
                      </a:pPr>
                      <a:r>
                        <a:rPr lang="ko-KR" altLang="en-US" sz="1400" b="1">
                          <a:solidFill>
                            <a:srgbClr val="000000"/>
                          </a:solidFill>
                          <a:latin typeface="+mn-ea"/>
                          <a:ea typeface="+mn-ea"/>
                        </a:rPr>
                        <a:t>연장근로</a:t>
                      </a:r>
                      <a:endParaRPr lang="ko-KR" altLang="en-US" sz="140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w="3556" cap="flat" cmpd="sng" algn="ctr">
                      <a:solidFill>
                        <a:srgbClr val="CCDAEE"/>
                      </a:solidFill>
                      <a:prstDash val="solid"/>
                      <a:round/>
                      <a:headEnd type="none" w="med" len="med"/>
                      <a:tailEnd type="none" w="med" len="med"/>
                    </a:lnR>
                    <a:lnT w="32385" cap="flat" cmpd="sng" algn="ctr">
                      <a:solidFill>
                        <a:srgbClr val="315F97"/>
                      </a:solidFill>
                      <a:prstDash val="solid"/>
                      <a:round/>
                      <a:headEnd type="none" w="med" len="med"/>
                      <a:tailEnd type="none" w="med" len="med"/>
                    </a:lnT>
                    <a:lnB w="32385" cap="flat" cmpd="sng" algn="ctr">
                      <a:solidFill>
                        <a:srgbClr val="315F97"/>
                      </a:solidFill>
                      <a:prstDash val="solid"/>
                      <a:round/>
                      <a:headEnd type="none" w="med" len="med"/>
                      <a:tailEnd type="none" w="med" len="med"/>
                    </a:lnB>
                    <a:solidFill>
                      <a:srgbClr val="FFFFFF"/>
                    </a:solidFill>
                  </a:tcPr>
                </a:tc>
                <a:tc>
                  <a:txBody>
                    <a:bodyPr/>
                    <a:lstStyle/>
                    <a:p>
                      <a:pPr marL="0" marR="0" algn="ctr">
                        <a:lnSpc>
                          <a:spcPct val="160000"/>
                        </a:lnSpc>
                        <a:spcBef>
                          <a:spcPts val="0"/>
                        </a:spcBef>
                        <a:spcAft>
                          <a:spcPts val="0"/>
                        </a:spcAft>
                      </a:pPr>
                      <a:r>
                        <a:rPr lang="ko-KR" altLang="en-US" sz="1400" b="1">
                          <a:solidFill>
                            <a:srgbClr val="000000"/>
                          </a:solidFill>
                          <a:latin typeface="+mn-ea"/>
                          <a:ea typeface="+mn-ea"/>
                        </a:rPr>
                        <a:t>토요할증</a:t>
                      </a:r>
                      <a:endParaRPr lang="ko-KR" altLang="en-US" sz="140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w="3556" cap="flat" cmpd="sng" algn="ctr">
                      <a:solidFill>
                        <a:srgbClr val="CCDAEE"/>
                      </a:solidFill>
                      <a:prstDash val="solid"/>
                      <a:round/>
                      <a:headEnd type="none" w="med" len="med"/>
                      <a:tailEnd type="none" w="med" len="med"/>
                    </a:lnR>
                    <a:lnT w="32385" cap="flat" cmpd="sng" algn="ctr">
                      <a:solidFill>
                        <a:srgbClr val="315F97"/>
                      </a:solidFill>
                      <a:prstDash val="solid"/>
                      <a:round/>
                      <a:headEnd type="none" w="med" len="med"/>
                      <a:tailEnd type="none" w="med" len="med"/>
                    </a:lnT>
                    <a:lnB w="32385" cap="flat" cmpd="sng" algn="ctr">
                      <a:solidFill>
                        <a:srgbClr val="315F97"/>
                      </a:solidFill>
                      <a:prstDash val="solid"/>
                      <a:round/>
                      <a:headEnd type="none" w="med" len="med"/>
                      <a:tailEnd type="none" w="med" len="med"/>
                    </a:lnB>
                    <a:solidFill>
                      <a:srgbClr val="FFFFFF"/>
                    </a:solidFill>
                  </a:tcPr>
                </a:tc>
                <a:tc>
                  <a:txBody>
                    <a:bodyPr/>
                    <a:lstStyle/>
                    <a:p>
                      <a:pPr marL="0" marR="0" algn="ctr">
                        <a:lnSpc>
                          <a:spcPct val="160000"/>
                        </a:lnSpc>
                        <a:spcBef>
                          <a:spcPts val="0"/>
                        </a:spcBef>
                        <a:spcAft>
                          <a:spcPts val="0"/>
                        </a:spcAft>
                      </a:pPr>
                      <a:r>
                        <a:rPr lang="ko-KR" altLang="en-US" sz="1400" b="1">
                          <a:solidFill>
                            <a:srgbClr val="000000"/>
                          </a:solidFill>
                          <a:latin typeface="+mn-ea"/>
                          <a:ea typeface="+mn-ea"/>
                        </a:rPr>
                        <a:t>포괄일당</a:t>
                      </a:r>
                      <a:endParaRPr lang="ko-KR" altLang="en-US" sz="140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a:noFill/>
                    </a:lnR>
                    <a:lnT w="32385" cap="flat" cmpd="sng" algn="ctr">
                      <a:solidFill>
                        <a:srgbClr val="315F97"/>
                      </a:solidFill>
                      <a:prstDash val="solid"/>
                      <a:round/>
                      <a:headEnd type="none" w="med" len="med"/>
                      <a:tailEnd type="none" w="med" len="med"/>
                    </a:lnT>
                    <a:lnB w="32385" cap="flat" cmpd="sng" algn="ctr">
                      <a:solidFill>
                        <a:srgbClr val="315F97"/>
                      </a:solidFill>
                      <a:prstDash val="solid"/>
                      <a:round/>
                      <a:headEnd type="none" w="med" len="med"/>
                      <a:tailEnd type="none" w="med" len="med"/>
                    </a:lnB>
                    <a:solidFill>
                      <a:srgbClr val="FFFFFF"/>
                    </a:solidFill>
                  </a:tcPr>
                </a:tc>
              </a:tr>
              <a:tr h="335838">
                <a:tc>
                  <a:txBody>
                    <a:bodyPr/>
                    <a:lstStyle/>
                    <a:p>
                      <a:pPr marL="0" marR="0" algn="ctr">
                        <a:lnSpc>
                          <a:spcPct val="160000"/>
                        </a:lnSpc>
                        <a:spcBef>
                          <a:spcPts val="0"/>
                        </a:spcBef>
                        <a:spcAft>
                          <a:spcPts val="0"/>
                        </a:spcAft>
                      </a:pPr>
                      <a:r>
                        <a:rPr lang="en-US" sz="1400" b="1" dirty="0">
                          <a:solidFill>
                            <a:srgbClr val="000000"/>
                          </a:solidFill>
                          <a:latin typeface="+mn-ea"/>
                          <a:ea typeface="+mn-ea"/>
                        </a:rPr>
                        <a:t>80.00%</a:t>
                      </a:r>
                      <a:endParaRPr lang="en-US" sz="1400" dirty="0">
                        <a:solidFill>
                          <a:srgbClr val="000000"/>
                        </a:solidFill>
                        <a:latin typeface="+mn-ea"/>
                        <a:ea typeface="+mn-ea"/>
                      </a:endParaRPr>
                    </a:p>
                  </a:txBody>
                  <a:tcPr anchor="ctr">
                    <a:lnL>
                      <a:noFill/>
                    </a:lnL>
                    <a:lnR w="3556" cap="flat" cmpd="sng" algn="ctr">
                      <a:solidFill>
                        <a:srgbClr val="CCDAEE"/>
                      </a:solidFill>
                      <a:prstDash val="solid"/>
                      <a:round/>
                      <a:headEnd type="none" w="med" len="med"/>
                      <a:tailEnd type="none" w="med" len="med"/>
                    </a:lnR>
                    <a:lnT w="32385" cap="flat" cmpd="sng" algn="ctr">
                      <a:solidFill>
                        <a:srgbClr val="315F97"/>
                      </a:solidFill>
                      <a:prstDash val="solid"/>
                      <a:round/>
                      <a:headEnd type="none" w="med" len="med"/>
                      <a:tailEnd type="none" w="med" len="med"/>
                    </a:lnT>
                    <a:lnB w="3556" cap="flat" cmpd="sng" algn="ctr">
                      <a:solidFill>
                        <a:srgbClr val="CCDAEE"/>
                      </a:solidFill>
                      <a:prstDash val="solid"/>
                      <a:round/>
                      <a:headEnd type="none" w="med" len="med"/>
                      <a:tailEnd type="none" w="med" len="med"/>
                    </a:lnB>
                    <a:solidFill>
                      <a:srgbClr val="E4EBF2"/>
                    </a:solidFill>
                  </a:tcPr>
                </a:tc>
                <a:tc>
                  <a:txBody>
                    <a:bodyPr/>
                    <a:lstStyle/>
                    <a:p>
                      <a:pPr marL="0" marR="0" algn="ctr">
                        <a:lnSpc>
                          <a:spcPct val="160000"/>
                        </a:lnSpc>
                        <a:spcBef>
                          <a:spcPts val="0"/>
                        </a:spcBef>
                        <a:spcAft>
                          <a:spcPts val="0"/>
                        </a:spcAft>
                      </a:pPr>
                      <a:r>
                        <a:rPr lang="en-US" sz="1400" b="1">
                          <a:solidFill>
                            <a:srgbClr val="000000"/>
                          </a:solidFill>
                          <a:latin typeface="+mn-ea"/>
                          <a:ea typeface="+mn-ea"/>
                        </a:rPr>
                        <a:t>13.33%</a:t>
                      </a:r>
                      <a:endParaRPr lang="en-US" sz="140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w="3556" cap="flat" cmpd="sng" algn="ctr">
                      <a:solidFill>
                        <a:srgbClr val="CCDAEE"/>
                      </a:solidFill>
                      <a:prstDash val="solid"/>
                      <a:round/>
                      <a:headEnd type="none" w="med" len="med"/>
                      <a:tailEnd type="none" w="med" len="med"/>
                    </a:lnR>
                    <a:lnT w="32385" cap="flat" cmpd="sng" algn="ctr">
                      <a:solidFill>
                        <a:srgbClr val="315F97"/>
                      </a:solidFill>
                      <a:prstDash val="solid"/>
                      <a:round/>
                      <a:headEnd type="none" w="med" len="med"/>
                      <a:tailEnd type="none" w="med" len="med"/>
                    </a:lnT>
                    <a:lnB w="3556" cap="flat" cmpd="sng" algn="ctr">
                      <a:solidFill>
                        <a:srgbClr val="CCDAEE"/>
                      </a:solidFill>
                      <a:prstDash val="solid"/>
                      <a:round/>
                      <a:headEnd type="none" w="med" len="med"/>
                      <a:tailEnd type="none" w="med" len="med"/>
                    </a:lnB>
                    <a:solidFill>
                      <a:srgbClr val="E4EBF2"/>
                    </a:solidFill>
                  </a:tcPr>
                </a:tc>
                <a:tc>
                  <a:txBody>
                    <a:bodyPr/>
                    <a:lstStyle/>
                    <a:p>
                      <a:pPr marL="0" marR="0" algn="ctr">
                        <a:lnSpc>
                          <a:spcPct val="160000"/>
                        </a:lnSpc>
                        <a:spcBef>
                          <a:spcPts val="0"/>
                        </a:spcBef>
                        <a:spcAft>
                          <a:spcPts val="0"/>
                        </a:spcAft>
                      </a:pPr>
                      <a:endParaRPr lang="ko-KR" altLang="en-US" sz="140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w="3556" cap="flat" cmpd="sng" algn="ctr">
                      <a:solidFill>
                        <a:srgbClr val="CCDAEE"/>
                      </a:solidFill>
                      <a:prstDash val="solid"/>
                      <a:round/>
                      <a:headEnd type="none" w="med" len="med"/>
                      <a:tailEnd type="none" w="med" len="med"/>
                    </a:lnR>
                    <a:lnT w="32385" cap="flat" cmpd="sng" algn="ctr">
                      <a:solidFill>
                        <a:srgbClr val="315F97"/>
                      </a:solidFill>
                      <a:prstDash val="solid"/>
                      <a:round/>
                      <a:headEnd type="none" w="med" len="med"/>
                      <a:tailEnd type="none" w="med" len="med"/>
                    </a:lnT>
                    <a:lnB w="3556" cap="flat" cmpd="sng" algn="ctr">
                      <a:solidFill>
                        <a:srgbClr val="CCDAEE"/>
                      </a:solidFill>
                      <a:prstDash val="solid"/>
                      <a:round/>
                      <a:headEnd type="none" w="med" len="med"/>
                      <a:tailEnd type="none" w="med" len="med"/>
                    </a:lnB>
                    <a:solidFill>
                      <a:srgbClr val="E4EBF2"/>
                    </a:solidFill>
                  </a:tcPr>
                </a:tc>
                <a:tc>
                  <a:txBody>
                    <a:bodyPr/>
                    <a:lstStyle/>
                    <a:p>
                      <a:pPr marL="0" marR="0" algn="ctr">
                        <a:lnSpc>
                          <a:spcPct val="160000"/>
                        </a:lnSpc>
                        <a:spcBef>
                          <a:spcPts val="0"/>
                        </a:spcBef>
                        <a:spcAft>
                          <a:spcPts val="0"/>
                        </a:spcAft>
                      </a:pPr>
                      <a:r>
                        <a:rPr lang="en-US" sz="1400" b="1">
                          <a:solidFill>
                            <a:srgbClr val="000000"/>
                          </a:solidFill>
                          <a:latin typeface="+mn-ea"/>
                          <a:ea typeface="+mn-ea"/>
                        </a:rPr>
                        <a:t>6.67%</a:t>
                      </a:r>
                      <a:endParaRPr lang="en-US" sz="140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w="3556" cap="flat" cmpd="sng" algn="ctr">
                      <a:solidFill>
                        <a:srgbClr val="CCDAEE"/>
                      </a:solidFill>
                      <a:prstDash val="solid"/>
                      <a:round/>
                      <a:headEnd type="none" w="med" len="med"/>
                      <a:tailEnd type="none" w="med" len="med"/>
                    </a:lnR>
                    <a:lnT w="32385" cap="flat" cmpd="sng" algn="ctr">
                      <a:solidFill>
                        <a:srgbClr val="315F97"/>
                      </a:solidFill>
                      <a:prstDash val="solid"/>
                      <a:round/>
                      <a:headEnd type="none" w="med" len="med"/>
                      <a:tailEnd type="none" w="med" len="med"/>
                    </a:lnT>
                    <a:lnB w="3556" cap="flat" cmpd="sng" algn="ctr">
                      <a:solidFill>
                        <a:srgbClr val="CCDAEE"/>
                      </a:solidFill>
                      <a:prstDash val="solid"/>
                      <a:round/>
                      <a:headEnd type="none" w="med" len="med"/>
                      <a:tailEnd type="none" w="med" len="med"/>
                    </a:lnB>
                    <a:solidFill>
                      <a:srgbClr val="E4EBF2"/>
                    </a:solidFill>
                  </a:tcPr>
                </a:tc>
                <a:tc>
                  <a:txBody>
                    <a:bodyPr/>
                    <a:lstStyle/>
                    <a:p>
                      <a:pPr marL="0" marR="0" algn="ctr">
                        <a:lnSpc>
                          <a:spcPct val="160000"/>
                        </a:lnSpc>
                        <a:spcBef>
                          <a:spcPts val="0"/>
                        </a:spcBef>
                        <a:spcAft>
                          <a:spcPts val="0"/>
                        </a:spcAft>
                      </a:pPr>
                      <a:r>
                        <a:rPr lang="en-US" sz="1400" b="1">
                          <a:solidFill>
                            <a:srgbClr val="000000"/>
                          </a:solidFill>
                          <a:latin typeface="+mn-ea"/>
                          <a:ea typeface="+mn-ea"/>
                        </a:rPr>
                        <a:t>100%</a:t>
                      </a:r>
                      <a:endParaRPr lang="en-US" sz="140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a:noFill/>
                    </a:lnR>
                    <a:lnT w="32385" cap="flat" cmpd="sng" algn="ctr">
                      <a:solidFill>
                        <a:srgbClr val="315F97"/>
                      </a:solidFill>
                      <a:prstDash val="solid"/>
                      <a:round/>
                      <a:headEnd type="none" w="med" len="med"/>
                      <a:tailEnd type="none" w="med" len="med"/>
                    </a:lnT>
                    <a:lnB w="3556" cap="flat" cmpd="sng" algn="ctr">
                      <a:solidFill>
                        <a:srgbClr val="CCDAEE"/>
                      </a:solidFill>
                      <a:prstDash val="solid"/>
                      <a:round/>
                      <a:headEnd type="none" w="med" len="med"/>
                      <a:tailEnd type="none" w="med" len="med"/>
                    </a:lnB>
                    <a:solidFill>
                      <a:srgbClr val="E4EBF2"/>
                    </a:solidFill>
                  </a:tcPr>
                </a:tc>
              </a:tr>
              <a:tr h="335838">
                <a:tc>
                  <a:txBody>
                    <a:bodyPr/>
                    <a:lstStyle/>
                    <a:p>
                      <a:pPr marL="0" marR="0" algn="ctr">
                        <a:lnSpc>
                          <a:spcPct val="160000"/>
                        </a:lnSpc>
                        <a:spcBef>
                          <a:spcPts val="0"/>
                        </a:spcBef>
                        <a:spcAft>
                          <a:spcPts val="0"/>
                        </a:spcAft>
                      </a:pPr>
                      <a:r>
                        <a:rPr lang="ko-KR" altLang="en-US" sz="1400" b="1" dirty="0">
                          <a:solidFill>
                            <a:srgbClr val="000000"/>
                          </a:solidFill>
                          <a:latin typeface="+mn-ea"/>
                          <a:ea typeface="+mn-ea"/>
                        </a:rPr>
                        <a:t>₩</a:t>
                      </a:r>
                      <a:r>
                        <a:rPr lang="en-US" altLang="ko-KR" sz="1400" b="1" dirty="0">
                          <a:solidFill>
                            <a:srgbClr val="000000"/>
                          </a:solidFill>
                          <a:latin typeface="+mn-ea"/>
                          <a:ea typeface="+mn-ea"/>
                        </a:rPr>
                        <a:t>148,000 </a:t>
                      </a:r>
                      <a:endParaRPr lang="ko-KR" altLang="en-US" sz="1400" dirty="0">
                        <a:solidFill>
                          <a:srgbClr val="000000"/>
                        </a:solidFill>
                        <a:latin typeface="+mn-ea"/>
                        <a:ea typeface="+mn-ea"/>
                      </a:endParaRPr>
                    </a:p>
                  </a:txBody>
                  <a:tcPr anchor="ctr">
                    <a:lnL>
                      <a:noFill/>
                    </a:lnL>
                    <a:lnR w="3556" cap="flat" cmpd="sng" algn="ctr">
                      <a:solidFill>
                        <a:srgbClr val="CCDAEE"/>
                      </a:solidFill>
                      <a:prstDash val="solid"/>
                      <a:round/>
                      <a:headEnd type="none" w="med" len="med"/>
                      <a:tailEnd type="none" w="med" len="med"/>
                    </a:lnR>
                    <a:lnT w="3556" cap="flat" cmpd="sng" algn="ctr">
                      <a:solidFill>
                        <a:srgbClr val="CCDAEE"/>
                      </a:solidFill>
                      <a:prstDash val="solid"/>
                      <a:round/>
                      <a:headEnd type="none" w="med" len="med"/>
                      <a:tailEnd type="none" w="med" len="med"/>
                    </a:lnT>
                    <a:lnB w="3556" cap="flat" cmpd="sng" algn="ctr">
                      <a:solidFill>
                        <a:srgbClr val="CCDAEE"/>
                      </a:solidFill>
                      <a:prstDash val="solid"/>
                      <a:round/>
                      <a:headEnd type="none" w="med" len="med"/>
                      <a:tailEnd type="none" w="med" len="med"/>
                    </a:lnB>
                    <a:solidFill>
                      <a:srgbClr val="FFFFFF"/>
                    </a:solidFill>
                  </a:tcPr>
                </a:tc>
                <a:tc>
                  <a:txBody>
                    <a:bodyPr/>
                    <a:lstStyle/>
                    <a:p>
                      <a:pPr marL="0" marR="0" algn="ctr">
                        <a:lnSpc>
                          <a:spcPct val="160000"/>
                        </a:lnSpc>
                        <a:spcBef>
                          <a:spcPts val="0"/>
                        </a:spcBef>
                        <a:spcAft>
                          <a:spcPts val="0"/>
                        </a:spcAft>
                      </a:pPr>
                      <a:r>
                        <a:rPr lang="ko-KR" altLang="en-US" sz="1400" b="1">
                          <a:solidFill>
                            <a:srgbClr val="000000"/>
                          </a:solidFill>
                          <a:latin typeface="+mn-ea"/>
                          <a:ea typeface="+mn-ea"/>
                        </a:rPr>
                        <a:t>₩</a:t>
                      </a:r>
                      <a:r>
                        <a:rPr lang="en-US" altLang="ko-KR" sz="1400" b="1">
                          <a:solidFill>
                            <a:srgbClr val="000000"/>
                          </a:solidFill>
                          <a:latin typeface="+mn-ea"/>
                          <a:ea typeface="+mn-ea"/>
                        </a:rPr>
                        <a:t>24,667 </a:t>
                      </a:r>
                      <a:endParaRPr lang="ko-KR" altLang="en-US" sz="140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w="3556" cap="flat" cmpd="sng" algn="ctr">
                      <a:solidFill>
                        <a:srgbClr val="CCDAEE"/>
                      </a:solidFill>
                      <a:prstDash val="solid"/>
                      <a:round/>
                      <a:headEnd type="none" w="med" len="med"/>
                      <a:tailEnd type="none" w="med" len="med"/>
                    </a:lnR>
                    <a:lnT w="3556" cap="flat" cmpd="sng" algn="ctr">
                      <a:solidFill>
                        <a:srgbClr val="CCDAEE"/>
                      </a:solidFill>
                      <a:prstDash val="solid"/>
                      <a:round/>
                      <a:headEnd type="none" w="med" len="med"/>
                      <a:tailEnd type="none" w="med" len="med"/>
                    </a:lnT>
                    <a:lnB w="3556" cap="flat" cmpd="sng" algn="ctr">
                      <a:solidFill>
                        <a:srgbClr val="CCDAEE"/>
                      </a:solidFill>
                      <a:prstDash val="solid"/>
                      <a:round/>
                      <a:headEnd type="none" w="med" len="med"/>
                      <a:tailEnd type="none" w="med" len="med"/>
                    </a:lnB>
                    <a:solidFill>
                      <a:srgbClr val="FFFFFF"/>
                    </a:solidFill>
                  </a:tcPr>
                </a:tc>
                <a:tc>
                  <a:txBody>
                    <a:bodyPr/>
                    <a:lstStyle/>
                    <a:p>
                      <a:pPr marL="0" marR="0" algn="ctr">
                        <a:lnSpc>
                          <a:spcPct val="160000"/>
                        </a:lnSpc>
                        <a:spcBef>
                          <a:spcPts val="0"/>
                        </a:spcBef>
                        <a:spcAft>
                          <a:spcPts val="0"/>
                        </a:spcAft>
                      </a:pPr>
                      <a:endParaRPr lang="ko-KR" altLang="en-US" sz="140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w="3556" cap="flat" cmpd="sng" algn="ctr">
                      <a:solidFill>
                        <a:srgbClr val="CCDAEE"/>
                      </a:solidFill>
                      <a:prstDash val="solid"/>
                      <a:round/>
                      <a:headEnd type="none" w="med" len="med"/>
                      <a:tailEnd type="none" w="med" len="med"/>
                    </a:lnR>
                    <a:lnT w="3556" cap="flat" cmpd="sng" algn="ctr">
                      <a:solidFill>
                        <a:srgbClr val="CCDAEE"/>
                      </a:solidFill>
                      <a:prstDash val="solid"/>
                      <a:round/>
                      <a:headEnd type="none" w="med" len="med"/>
                      <a:tailEnd type="none" w="med" len="med"/>
                    </a:lnT>
                    <a:lnB w="3556" cap="flat" cmpd="sng" algn="ctr">
                      <a:solidFill>
                        <a:srgbClr val="CCDAEE"/>
                      </a:solidFill>
                      <a:prstDash val="solid"/>
                      <a:round/>
                      <a:headEnd type="none" w="med" len="med"/>
                      <a:tailEnd type="none" w="med" len="med"/>
                    </a:lnB>
                    <a:solidFill>
                      <a:srgbClr val="FFFFFF"/>
                    </a:solidFill>
                  </a:tcPr>
                </a:tc>
                <a:tc>
                  <a:txBody>
                    <a:bodyPr/>
                    <a:lstStyle/>
                    <a:p>
                      <a:pPr marL="0" marR="0" algn="ctr">
                        <a:lnSpc>
                          <a:spcPct val="160000"/>
                        </a:lnSpc>
                        <a:spcBef>
                          <a:spcPts val="0"/>
                        </a:spcBef>
                        <a:spcAft>
                          <a:spcPts val="0"/>
                        </a:spcAft>
                      </a:pPr>
                      <a:r>
                        <a:rPr lang="ko-KR" altLang="en-US" sz="1400" b="1">
                          <a:solidFill>
                            <a:srgbClr val="000000"/>
                          </a:solidFill>
                          <a:latin typeface="+mn-ea"/>
                          <a:ea typeface="+mn-ea"/>
                        </a:rPr>
                        <a:t>₩</a:t>
                      </a:r>
                      <a:r>
                        <a:rPr lang="en-US" altLang="ko-KR" sz="1400" b="1">
                          <a:solidFill>
                            <a:srgbClr val="000000"/>
                          </a:solidFill>
                          <a:latin typeface="+mn-ea"/>
                          <a:ea typeface="+mn-ea"/>
                        </a:rPr>
                        <a:t>12,333 </a:t>
                      </a:r>
                      <a:endParaRPr lang="ko-KR" altLang="en-US" sz="140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w="3556" cap="flat" cmpd="sng" algn="ctr">
                      <a:solidFill>
                        <a:srgbClr val="CCDAEE"/>
                      </a:solidFill>
                      <a:prstDash val="solid"/>
                      <a:round/>
                      <a:headEnd type="none" w="med" len="med"/>
                      <a:tailEnd type="none" w="med" len="med"/>
                    </a:lnR>
                    <a:lnT w="3556" cap="flat" cmpd="sng" algn="ctr">
                      <a:solidFill>
                        <a:srgbClr val="CCDAEE"/>
                      </a:solidFill>
                      <a:prstDash val="solid"/>
                      <a:round/>
                      <a:headEnd type="none" w="med" len="med"/>
                      <a:tailEnd type="none" w="med" len="med"/>
                    </a:lnT>
                    <a:lnB w="3556" cap="flat" cmpd="sng" algn="ctr">
                      <a:solidFill>
                        <a:srgbClr val="CCDAEE"/>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1400" b="1" dirty="0" smtClean="0">
                          <a:solidFill>
                            <a:srgbClr val="0000FF"/>
                          </a:solidFill>
                          <a:latin typeface="+mn-ea"/>
                          <a:ea typeface="+mn-ea"/>
                        </a:rPr>
                        <a:t>185,000 </a:t>
                      </a:r>
                      <a:endParaRPr lang="en-US" sz="1400" dirty="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a:noFill/>
                    </a:lnR>
                    <a:lnT w="3556" cap="flat" cmpd="sng" algn="ctr">
                      <a:solidFill>
                        <a:srgbClr val="CCDAEE"/>
                      </a:solidFill>
                      <a:prstDash val="solid"/>
                      <a:round/>
                      <a:headEnd type="none" w="med" len="med"/>
                      <a:tailEnd type="none" w="med" len="med"/>
                    </a:lnT>
                    <a:lnB w="3556" cap="flat" cmpd="sng" algn="ctr">
                      <a:solidFill>
                        <a:srgbClr val="CCDAEE"/>
                      </a:solidFill>
                      <a:prstDash val="solid"/>
                      <a:round/>
                      <a:headEnd type="none" w="med" len="med"/>
                      <a:tailEnd type="none" w="med" len="med"/>
                    </a:lnB>
                    <a:solidFill>
                      <a:srgbClr val="FFFFFF"/>
                    </a:solidFill>
                  </a:tcPr>
                </a:tc>
              </a:tr>
              <a:tr h="335838">
                <a:tc>
                  <a:txBody>
                    <a:bodyPr/>
                    <a:lstStyle/>
                    <a:p>
                      <a:pPr marL="0" marR="0" algn="ctr">
                        <a:lnSpc>
                          <a:spcPct val="160000"/>
                        </a:lnSpc>
                        <a:spcBef>
                          <a:spcPts val="0"/>
                        </a:spcBef>
                        <a:spcAft>
                          <a:spcPts val="0"/>
                        </a:spcAft>
                      </a:pPr>
                      <a:r>
                        <a:rPr lang="ko-KR" altLang="en-US" sz="1400" b="1" dirty="0">
                          <a:solidFill>
                            <a:srgbClr val="000000"/>
                          </a:solidFill>
                          <a:latin typeface="+mn-ea"/>
                          <a:ea typeface="+mn-ea"/>
                        </a:rPr>
                        <a:t>₩</a:t>
                      </a:r>
                      <a:r>
                        <a:rPr lang="en-US" altLang="ko-KR" sz="1400" b="1" dirty="0">
                          <a:solidFill>
                            <a:srgbClr val="000000"/>
                          </a:solidFill>
                          <a:latin typeface="+mn-ea"/>
                          <a:ea typeface="+mn-ea"/>
                        </a:rPr>
                        <a:t>156,000 </a:t>
                      </a:r>
                      <a:endParaRPr lang="ko-KR" altLang="en-US" sz="1400" dirty="0">
                        <a:solidFill>
                          <a:srgbClr val="000000"/>
                        </a:solidFill>
                        <a:latin typeface="+mn-ea"/>
                        <a:ea typeface="+mn-ea"/>
                      </a:endParaRPr>
                    </a:p>
                  </a:txBody>
                  <a:tcPr anchor="ctr">
                    <a:lnL>
                      <a:noFill/>
                    </a:lnL>
                    <a:lnR w="3556" cap="flat" cmpd="sng" algn="ctr">
                      <a:solidFill>
                        <a:srgbClr val="CCDAEE"/>
                      </a:solidFill>
                      <a:prstDash val="solid"/>
                      <a:round/>
                      <a:headEnd type="none" w="med" len="med"/>
                      <a:tailEnd type="none" w="med" len="med"/>
                    </a:lnR>
                    <a:lnT w="3556" cap="flat" cmpd="sng" algn="ctr">
                      <a:solidFill>
                        <a:srgbClr val="CCDAEE"/>
                      </a:solidFill>
                      <a:prstDash val="solid"/>
                      <a:round/>
                      <a:headEnd type="none" w="med" len="med"/>
                      <a:tailEnd type="none" w="med" len="med"/>
                    </a:lnT>
                    <a:lnB w="3556" cap="flat" cmpd="sng" algn="ctr">
                      <a:solidFill>
                        <a:srgbClr val="CCDAEE"/>
                      </a:solidFill>
                      <a:prstDash val="solid"/>
                      <a:round/>
                      <a:headEnd type="none" w="med" len="med"/>
                      <a:tailEnd type="none" w="med" len="med"/>
                    </a:lnB>
                    <a:solidFill>
                      <a:srgbClr val="FFFFFF"/>
                    </a:solidFill>
                  </a:tcPr>
                </a:tc>
                <a:tc>
                  <a:txBody>
                    <a:bodyPr/>
                    <a:lstStyle/>
                    <a:p>
                      <a:pPr marL="0" marR="0" algn="ctr">
                        <a:lnSpc>
                          <a:spcPct val="160000"/>
                        </a:lnSpc>
                        <a:spcBef>
                          <a:spcPts val="0"/>
                        </a:spcBef>
                        <a:spcAft>
                          <a:spcPts val="0"/>
                        </a:spcAft>
                      </a:pPr>
                      <a:r>
                        <a:rPr lang="ko-KR" altLang="en-US" sz="1400" b="1">
                          <a:solidFill>
                            <a:srgbClr val="000000"/>
                          </a:solidFill>
                          <a:latin typeface="+mn-ea"/>
                          <a:ea typeface="+mn-ea"/>
                        </a:rPr>
                        <a:t>₩</a:t>
                      </a:r>
                      <a:r>
                        <a:rPr lang="en-US" altLang="ko-KR" sz="1400" b="1">
                          <a:solidFill>
                            <a:srgbClr val="000000"/>
                          </a:solidFill>
                          <a:latin typeface="+mn-ea"/>
                          <a:ea typeface="+mn-ea"/>
                        </a:rPr>
                        <a:t>26,000 </a:t>
                      </a:r>
                      <a:endParaRPr lang="ko-KR" altLang="en-US" sz="140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w="3556" cap="flat" cmpd="sng" algn="ctr">
                      <a:solidFill>
                        <a:srgbClr val="CCDAEE"/>
                      </a:solidFill>
                      <a:prstDash val="solid"/>
                      <a:round/>
                      <a:headEnd type="none" w="med" len="med"/>
                      <a:tailEnd type="none" w="med" len="med"/>
                    </a:lnR>
                    <a:lnT w="3556" cap="flat" cmpd="sng" algn="ctr">
                      <a:solidFill>
                        <a:srgbClr val="CCDAEE"/>
                      </a:solidFill>
                      <a:prstDash val="solid"/>
                      <a:round/>
                      <a:headEnd type="none" w="med" len="med"/>
                      <a:tailEnd type="none" w="med" len="med"/>
                    </a:lnT>
                    <a:lnB w="3556" cap="flat" cmpd="sng" algn="ctr">
                      <a:solidFill>
                        <a:srgbClr val="CCDAEE"/>
                      </a:solidFill>
                      <a:prstDash val="solid"/>
                      <a:round/>
                      <a:headEnd type="none" w="med" len="med"/>
                      <a:tailEnd type="none" w="med" len="med"/>
                    </a:lnB>
                    <a:solidFill>
                      <a:srgbClr val="FFFFFF"/>
                    </a:solidFill>
                  </a:tcPr>
                </a:tc>
                <a:tc>
                  <a:txBody>
                    <a:bodyPr/>
                    <a:lstStyle/>
                    <a:p>
                      <a:pPr marL="0" marR="0" algn="ctr">
                        <a:lnSpc>
                          <a:spcPct val="160000"/>
                        </a:lnSpc>
                        <a:spcBef>
                          <a:spcPts val="0"/>
                        </a:spcBef>
                        <a:spcAft>
                          <a:spcPts val="0"/>
                        </a:spcAft>
                      </a:pPr>
                      <a:endParaRPr lang="ko-KR" altLang="en-US" sz="140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w="3556" cap="flat" cmpd="sng" algn="ctr">
                      <a:solidFill>
                        <a:srgbClr val="CCDAEE"/>
                      </a:solidFill>
                      <a:prstDash val="solid"/>
                      <a:round/>
                      <a:headEnd type="none" w="med" len="med"/>
                      <a:tailEnd type="none" w="med" len="med"/>
                    </a:lnR>
                    <a:lnT w="3556" cap="flat" cmpd="sng" algn="ctr">
                      <a:solidFill>
                        <a:srgbClr val="CCDAEE"/>
                      </a:solidFill>
                      <a:prstDash val="solid"/>
                      <a:round/>
                      <a:headEnd type="none" w="med" len="med"/>
                      <a:tailEnd type="none" w="med" len="med"/>
                    </a:lnT>
                    <a:lnB w="3556" cap="flat" cmpd="sng" algn="ctr">
                      <a:solidFill>
                        <a:srgbClr val="CCDAEE"/>
                      </a:solidFill>
                      <a:prstDash val="solid"/>
                      <a:round/>
                      <a:headEnd type="none" w="med" len="med"/>
                      <a:tailEnd type="none" w="med" len="med"/>
                    </a:lnB>
                    <a:solidFill>
                      <a:srgbClr val="FFFFFF"/>
                    </a:solidFill>
                  </a:tcPr>
                </a:tc>
                <a:tc>
                  <a:txBody>
                    <a:bodyPr/>
                    <a:lstStyle/>
                    <a:p>
                      <a:pPr marL="0" marR="0" algn="ctr">
                        <a:lnSpc>
                          <a:spcPct val="160000"/>
                        </a:lnSpc>
                        <a:spcBef>
                          <a:spcPts val="0"/>
                        </a:spcBef>
                        <a:spcAft>
                          <a:spcPts val="0"/>
                        </a:spcAft>
                      </a:pPr>
                      <a:r>
                        <a:rPr lang="ko-KR" altLang="en-US" sz="1400" b="1">
                          <a:solidFill>
                            <a:srgbClr val="000000"/>
                          </a:solidFill>
                          <a:latin typeface="+mn-ea"/>
                          <a:ea typeface="+mn-ea"/>
                        </a:rPr>
                        <a:t>₩</a:t>
                      </a:r>
                      <a:r>
                        <a:rPr lang="en-US" altLang="ko-KR" sz="1400" b="1">
                          <a:solidFill>
                            <a:srgbClr val="000000"/>
                          </a:solidFill>
                          <a:latin typeface="+mn-ea"/>
                          <a:ea typeface="+mn-ea"/>
                        </a:rPr>
                        <a:t>13,000 </a:t>
                      </a:r>
                      <a:endParaRPr lang="ko-KR" altLang="en-US" sz="140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w="3556" cap="flat" cmpd="sng" algn="ctr">
                      <a:solidFill>
                        <a:srgbClr val="CCDAEE"/>
                      </a:solidFill>
                      <a:prstDash val="solid"/>
                      <a:round/>
                      <a:headEnd type="none" w="med" len="med"/>
                      <a:tailEnd type="none" w="med" len="med"/>
                    </a:lnR>
                    <a:lnT w="3556" cap="flat" cmpd="sng" algn="ctr">
                      <a:solidFill>
                        <a:srgbClr val="CCDAEE"/>
                      </a:solidFill>
                      <a:prstDash val="solid"/>
                      <a:round/>
                      <a:headEnd type="none" w="med" len="med"/>
                      <a:tailEnd type="none" w="med" len="med"/>
                    </a:lnT>
                    <a:lnB w="3556" cap="flat" cmpd="sng" algn="ctr">
                      <a:solidFill>
                        <a:srgbClr val="CCDAEE"/>
                      </a:solidFill>
                      <a:prstDash val="solid"/>
                      <a:round/>
                      <a:headEnd type="none" w="med" len="med"/>
                      <a:tailEnd type="none" w="med" len="med"/>
                    </a:lnB>
                    <a:solidFill>
                      <a:srgbClr val="FFFFFF"/>
                    </a:solidFill>
                  </a:tcPr>
                </a:tc>
                <a:tc>
                  <a:txBody>
                    <a:bodyPr/>
                    <a:lstStyle/>
                    <a:p>
                      <a:pPr marL="0" marR="0" algn="ctr">
                        <a:lnSpc>
                          <a:spcPct val="100000"/>
                        </a:lnSpc>
                        <a:spcBef>
                          <a:spcPts val="0"/>
                        </a:spcBef>
                        <a:spcAft>
                          <a:spcPts val="0"/>
                        </a:spcAft>
                      </a:pPr>
                      <a:r>
                        <a:rPr lang="en-US" sz="1400" b="1" dirty="0" smtClean="0">
                          <a:solidFill>
                            <a:srgbClr val="0000FF"/>
                          </a:solidFill>
                          <a:latin typeface="+mn-ea"/>
                          <a:ea typeface="+mn-ea"/>
                        </a:rPr>
                        <a:t>195,000 </a:t>
                      </a:r>
                      <a:endParaRPr lang="en-US" sz="1400" dirty="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a:noFill/>
                    </a:lnR>
                    <a:lnT w="3556" cap="flat" cmpd="sng" algn="ctr">
                      <a:solidFill>
                        <a:srgbClr val="CCDAEE"/>
                      </a:solidFill>
                      <a:prstDash val="solid"/>
                      <a:round/>
                      <a:headEnd type="none" w="med" len="med"/>
                      <a:tailEnd type="none" w="med" len="med"/>
                    </a:lnT>
                    <a:lnB w="3556" cap="flat" cmpd="sng" algn="ctr">
                      <a:solidFill>
                        <a:srgbClr val="CCDAEE"/>
                      </a:solidFill>
                      <a:prstDash val="solid"/>
                      <a:round/>
                      <a:headEnd type="none" w="med" len="med"/>
                      <a:tailEnd type="none" w="med" len="med"/>
                    </a:lnB>
                    <a:solidFill>
                      <a:srgbClr val="FFFFFF"/>
                    </a:solidFill>
                  </a:tcPr>
                </a:tc>
              </a:tr>
              <a:tr h="335838">
                <a:tc>
                  <a:txBody>
                    <a:bodyPr/>
                    <a:lstStyle/>
                    <a:p>
                      <a:pPr marL="0" marR="0" algn="ctr">
                        <a:lnSpc>
                          <a:spcPct val="160000"/>
                        </a:lnSpc>
                        <a:spcBef>
                          <a:spcPts val="0"/>
                        </a:spcBef>
                        <a:spcAft>
                          <a:spcPts val="0"/>
                        </a:spcAft>
                      </a:pPr>
                      <a:r>
                        <a:rPr lang="ko-KR" altLang="en-US" sz="1400" b="1" dirty="0">
                          <a:solidFill>
                            <a:srgbClr val="000000"/>
                          </a:solidFill>
                          <a:latin typeface="+mn-ea"/>
                          <a:ea typeface="+mn-ea"/>
                        </a:rPr>
                        <a:t>₩</a:t>
                      </a:r>
                      <a:r>
                        <a:rPr lang="en-US" altLang="ko-KR" sz="1400" b="1" dirty="0">
                          <a:solidFill>
                            <a:srgbClr val="000000"/>
                          </a:solidFill>
                          <a:latin typeface="+mn-ea"/>
                          <a:ea typeface="+mn-ea"/>
                        </a:rPr>
                        <a:t>200,000 </a:t>
                      </a:r>
                      <a:endParaRPr lang="ko-KR" altLang="en-US" sz="1400" dirty="0">
                        <a:solidFill>
                          <a:srgbClr val="000000"/>
                        </a:solidFill>
                        <a:latin typeface="+mn-ea"/>
                        <a:ea typeface="+mn-ea"/>
                      </a:endParaRPr>
                    </a:p>
                  </a:txBody>
                  <a:tcPr anchor="ctr">
                    <a:lnL>
                      <a:noFill/>
                    </a:lnL>
                    <a:lnR w="3556" cap="flat" cmpd="sng" algn="ctr">
                      <a:solidFill>
                        <a:srgbClr val="CCDAEE"/>
                      </a:solidFill>
                      <a:prstDash val="solid"/>
                      <a:round/>
                      <a:headEnd type="none" w="med" len="med"/>
                      <a:tailEnd type="none" w="med" len="med"/>
                    </a:lnR>
                    <a:lnT w="3556" cap="flat" cmpd="sng" algn="ctr">
                      <a:solidFill>
                        <a:srgbClr val="CCDAEE"/>
                      </a:solidFill>
                      <a:prstDash val="solid"/>
                      <a:round/>
                      <a:headEnd type="none" w="med" len="med"/>
                      <a:tailEnd type="none" w="med" len="med"/>
                    </a:lnT>
                    <a:lnB w="32385" cap="flat" cmpd="sng" algn="ctr">
                      <a:solidFill>
                        <a:srgbClr val="315F97"/>
                      </a:solidFill>
                      <a:prstDash val="solid"/>
                      <a:round/>
                      <a:headEnd type="none" w="med" len="med"/>
                      <a:tailEnd type="none" w="med" len="med"/>
                    </a:lnB>
                    <a:solidFill>
                      <a:srgbClr val="E4EBF2"/>
                    </a:solidFill>
                  </a:tcPr>
                </a:tc>
                <a:tc>
                  <a:txBody>
                    <a:bodyPr/>
                    <a:lstStyle/>
                    <a:p>
                      <a:pPr marL="0" marR="0" algn="ctr">
                        <a:lnSpc>
                          <a:spcPct val="160000"/>
                        </a:lnSpc>
                        <a:spcBef>
                          <a:spcPts val="0"/>
                        </a:spcBef>
                        <a:spcAft>
                          <a:spcPts val="0"/>
                        </a:spcAft>
                      </a:pPr>
                      <a:r>
                        <a:rPr lang="ko-KR" altLang="en-US" sz="1400" b="1" dirty="0">
                          <a:solidFill>
                            <a:srgbClr val="000000"/>
                          </a:solidFill>
                          <a:latin typeface="+mn-ea"/>
                          <a:ea typeface="+mn-ea"/>
                        </a:rPr>
                        <a:t>₩</a:t>
                      </a:r>
                      <a:r>
                        <a:rPr lang="en-US" altLang="ko-KR" sz="1400" b="1" dirty="0">
                          <a:solidFill>
                            <a:srgbClr val="000000"/>
                          </a:solidFill>
                          <a:latin typeface="+mn-ea"/>
                          <a:ea typeface="+mn-ea"/>
                        </a:rPr>
                        <a:t>33,333 </a:t>
                      </a:r>
                      <a:endParaRPr lang="ko-KR" altLang="en-US" sz="1400" dirty="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w="3556" cap="flat" cmpd="sng" algn="ctr">
                      <a:solidFill>
                        <a:srgbClr val="CCDAEE"/>
                      </a:solidFill>
                      <a:prstDash val="solid"/>
                      <a:round/>
                      <a:headEnd type="none" w="med" len="med"/>
                      <a:tailEnd type="none" w="med" len="med"/>
                    </a:lnR>
                    <a:lnT w="3556" cap="flat" cmpd="sng" algn="ctr">
                      <a:solidFill>
                        <a:srgbClr val="CCDAEE"/>
                      </a:solidFill>
                      <a:prstDash val="solid"/>
                      <a:round/>
                      <a:headEnd type="none" w="med" len="med"/>
                      <a:tailEnd type="none" w="med" len="med"/>
                    </a:lnT>
                    <a:lnB w="32385" cap="flat" cmpd="sng" algn="ctr">
                      <a:solidFill>
                        <a:srgbClr val="315F97"/>
                      </a:solidFill>
                      <a:prstDash val="solid"/>
                      <a:round/>
                      <a:headEnd type="none" w="med" len="med"/>
                      <a:tailEnd type="none" w="med" len="med"/>
                    </a:lnB>
                    <a:solidFill>
                      <a:srgbClr val="E4EBF2"/>
                    </a:solidFill>
                  </a:tcPr>
                </a:tc>
                <a:tc>
                  <a:txBody>
                    <a:bodyPr/>
                    <a:lstStyle/>
                    <a:p>
                      <a:pPr marL="0" marR="0" algn="ctr">
                        <a:lnSpc>
                          <a:spcPct val="160000"/>
                        </a:lnSpc>
                        <a:spcBef>
                          <a:spcPts val="0"/>
                        </a:spcBef>
                        <a:spcAft>
                          <a:spcPts val="0"/>
                        </a:spcAft>
                      </a:pPr>
                      <a:endParaRPr lang="ko-KR" altLang="en-US" sz="1400" dirty="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w="3556" cap="flat" cmpd="sng" algn="ctr">
                      <a:solidFill>
                        <a:srgbClr val="CCDAEE"/>
                      </a:solidFill>
                      <a:prstDash val="solid"/>
                      <a:round/>
                      <a:headEnd type="none" w="med" len="med"/>
                      <a:tailEnd type="none" w="med" len="med"/>
                    </a:lnR>
                    <a:lnT w="3556" cap="flat" cmpd="sng" algn="ctr">
                      <a:solidFill>
                        <a:srgbClr val="CCDAEE"/>
                      </a:solidFill>
                      <a:prstDash val="solid"/>
                      <a:round/>
                      <a:headEnd type="none" w="med" len="med"/>
                      <a:tailEnd type="none" w="med" len="med"/>
                    </a:lnT>
                    <a:lnB w="32385" cap="flat" cmpd="sng" algn="ctr">
                      <a:solidFill>
                        <a:srgbClr val="315F97"/>
                      </a:solidFill>
                      <a:prstDash val="solid"/>
                      <a:round/>
                      <a:headEnd type="none" w="med" len="med"/>
                      <a:tailEnd type="none" w="med" len="med"/>
                    </a:lnB>
                    <a:solidFill>
                      <a:srgbClr val="E4EBF2"/>
                    </a:solidFill>
                  </a:tcPr>
                </a:tc>
                <a:tc>
                  <a:txBody>
                    <a:bodyPr/>
                    <a:lstStyle/>
                    <a:p>
                      <a:pPr marL="0" marR="0" algn="ctr">
                        <a:lnSpc>
                          <a:spcPct val="160000"/>
                        </a:lnSpc>
                        <a:spcBef>
                          <a:spcPts val="0"/>
                        </a:spcBef>
                        <a:spcAft>
                          <a:spcPts val="0"/>
                        </a:spcAft>
                      </a:pPr>
                      <a:r>
                        <a:rPr lang="ko-KR" altLang="en-US" sz="1400" b="1" dirty="0">
                          <a:solidFill>
                            <a:srgbClr val="000000"/>
                          </a:solidFill>
                          <a:latin typeface="+mn-ea"/>
                          <a:ea typeface="+mn-ea"/>
                        </a:rPr>
                        <a:t>₩</a:t>
                      </a:r>
                      <a:r>
                        <a:rPr lang="en-US" altLang="ko-KR" sz="1400" b="1" dirty="0">
                          <a:solidFill>
                            <a:srgbClr val="000000"/>
                          </a:solidFill>
                          <a:latin typeface="+mn-ea"/>
                          <a:ea typeface="+mn-ea"/>
                        </a:rPr>
                        <a:t>16,667 </a:t>
                      </a:r>
                      <a:endParaRPr lang="ko-KR" altLang="en-US" sz="1400" dirty="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w="3556" cap="flat" cmpd="sng" algn="ctr">
                      <a:solidFill>
                        <a:srgbClr val="CCDAEE"/>
                      </a:solidFill>
                      <a:prstDash val="solid"/>
                      <a:round/>
                      <a:headEnd type="none" w="med" len="med"/>
                      <a:tailEnd type="none" w="med" len="med"/>
                    </a:lnR>
                    <a:lnT w="3556" cap="flat" cmpd="sng" algn="ctr">
                      <a:solidFill>
                        <a:srgbClr val="CCDAEE"/>
                      </a:solidFill>
                      <a:prstDash val="solid"/>
                      <a:round/>
                      <a:headEnd type="none" w="med" len="med"/>
                      <a:tailEnd type="none" w="med" len="med"/>
                    </a:lnT>
                    <a:lnB w="32385" cap="flat" cmpd="sng" algn="ctr">
                      <a:solidFill>
                        <a:srgbClr val="315F97"/>
                      </a:solidFill>
                      <a:prstDash val="solid"/>
                      <a:round/>
                      <a:headEnd type="none" w="med" len="med"/>
                      <a:tailEnd type="none" w="med" len="med"/>
                    </a:lnB>
                    <a:solidFill>
                      <a:srgbClr val="E4EBF2"/>
                    </a:solidFill>
                  </a:tcPr>
                </a:tc>
                <a:tc>
                  <a:txBody>
                    <a:bodyPr/>
                    <a:lstStyle/>
                    <a:p>
                      <a:pPr marL="0" marR="0" algn="ctr">
                        <a:lnSpc>
                          <a:spcPct val="160000"/>
                        </a:lnSpc>
                        <a:spcBef>
                          <a:spcPts val="0"/>
                        </a:spcBef>
                        <a:spcAft>
                          <a:spcPts val="0"/>
                        </a:spcAft>
                      </a:pPr>
                      <a:r>
                        <a:rPr lang="en-US" sz="1400" b="1" dirty="0">
                          <a:solidFill>
                            <a:srgbClr val="0000FF"/>
                          </a:solidFill>
                          <a:latin typeface="+mn-ea"/>
                          <a:ea typeface="+mn-ea"/>
                        </a:rPr>
                        <a:t>250,000 </a:t>
                      </a:r>
                      <a:endParaRPr lang="en-US" sz="1400" dirty="0">
                        <a:solidFill>
                          <a:srgbClr val="000000"/>
                        </a:solidFill>
                        <a:latin typeface="+mn-ea"/>
                        <a:ea typeface="+mn-ea"/>
                      </a:endParaRPr>
                    </a:p>
                  </a:txBody>
                  <a:tcPr anchor="ctr">
                    <a:lnL w="3556" cap="flat" cmpd="sng" algn="ctr">
                      <a:solidFill>
                        <a:srgbClr val="CCDAEE"/>
                      </a:solidFill>
                      <a:prstDash val="solid"/>
                      <a:round/>
                      <a:headEnd type="none" w="med" len="med"/>
                      <a:tailEnd type="none" w="med" len="med"/>
                    </a:lnL>
                    <a:lnR>
                      <a:noFill/>
                    </a:lnR>
                    <a:lnT w="3556" cap="flat" cmpd="sng" algn="ctr">
                      <a:solidFill>
                        <a:srgbClr val="CCDAEE"/>
                      </a:solidFill>
                      <a:prstDash val="solid"/>
                      <a:round/>
                      <a:headEnd type="none" w="med" len="med"/>
                      <a:tailEnd type="none" w="med" len="med"/>
                    </a:lnT>
                    <a:lnB w="32385" cap="flat" cmpd="sng" algn="ctr">
                      <a:solidFill>
                        <a:srgbClr val="315F97"/>
                      </a:solidFill>
                      <a:prstDash val="solid"/>
                      <a:round/>
                      <a:headEnd type="none" w="med" len="med"/>
                      <a:tailEnd type="none" w="med" len="med"/>
                    </a:lnB>
                    <a:solidFill>
                      <a:srgbClr val="E4EBF2"/>
                    </a:solidFill>
                  </a:tcPr>
                </a:tc>
              </a:tr>
            </a:tbl>
          </a:graphicData>
        </a:graphic>
      </p:graphicFrame>
      <p:sp>
        <p:nvSpPr>
          <p:cNvPr id="12" name="직사각형 11"/>
          <p:cNvSpPr/>
          <p:nvPr/>
        </p:nvSpPr>
        <p:spPr>
          <a:xfrm>
            <a:off x="642910" y="4643446"/>
            <a:ext cx="7786742" cy="1846659"/>
          </a:xfrm>
          <a:prstGeom prst="rect">
            <a:avLst/>
          </a:prstGeom>
        </p:spPr>
        <p:txBody>
          <a:bodyPr wrap="square">
            <a:spAutoFit/>
          </a:bodyPr>
          <a:lstStyle/>
          <a:p>
            <a:r>
              <a:rPr lang="ko-KR" altLang="en-US" sz="1600" dirty="0" smtClean="0"/>
              <a:t>건설일용근로자 포괄임금 업무처리 지침 폐기시 노조에서 기본일당을 줄이지 않고</a:t>
            </a:r>
            <a:r>
              <a:rPr lang="en-US" altLang="ko-KR" sz="1600" dirty="0" smtClean="0"/>
              <a:t>, </a:t>
            </a:r>
            <a:r>
              <a:rPr lang="ko-KR" altLang="en-US" sz="1600" dirty="0" smtClean="0"/>
              <a:t>현재 포괄일당에 유급주휴와 </a:t>
            </a:r>
            <a:r>
              <a:rPr lang="ko-KR" altLang="en-US" sz="1600" dirty="0" err="1" smtClean="0"/>
              <a:t>토요연장</a:t>
            </a:r>
            <a:r>
              <a:rPr lang="ko-KR" altLang="en-US" sz="1600" dirty="0" smtClean="0"/>
              <a:t> 할증분등을 추가로 요구할 경우 </a:t>
            </a:r>
            <a:r>
              <a:rPr lang="en-US" altLang="ko-KR" sz="1600" b="1" u="sng" dirty="0" smtClean="0"/>
              <a:t>25%</a:t>
            </a:r>
            <a:r>
              <a:rPr lang="ko-KR" altLang="en-US" sz="1600" b="1" u="sng" dirty="0" smtClean="0"/>
              <a:t>임금 인상이 예상됨</a:t>
            </a:r>
            <a:r>
              <a:rPr lang="en-US" altLang="ko-KR" sz="1600" dirty="0" smtClean="0"/>
              <a:t>.</a:t>
            </a:r>
            <a:endParaRPr lang="ko-KR" altLang="en-US" sz="1600" dirty="0" smtClean="0"/>
          </a:p>
          <a:p>
            <a:r>
              <a:rPr lang="en-US" altLang="ko-KR" sz="1600" dirty="0" smtClean="0"/>
              <a:t>[</a:t>
            </a:r>
            <a:r>
              <a:rPr lang="ko-KR" altLang="en-US" sz="1600" dirty="0" smtClean="0"/>
              <a:t>예시</a:t>
            </a:r>
            <a:r>
              <a:rPr lang="en-US" altLang="ko-KR" sz="1600" dirty="0" smtClean="0"/>
              <a:t>]</a:t>
            </a:r>
            <a:r>
              <a:rPr lang="ko-KR" altLang="en-US" sz="1600" b="1" dirty="0" smtClean="0"/>
              <a:t> </a:t>
            </a:r>
            <a:r>
              <a:rPr lang="en-US" altLang="ko-KR" sz="1600" b="1" dirty="0" smtClean="0"/>
              <a:t>1</a:t>
            </a:r>
            <a:r>
              <a:rPr lang="ko-KR" altLang="en-US" sz="1600" b="1" dirty="0" smtClean="0"/>
              <a:t>일 </a:t>
            </a:r>
            <a:r>
              <a:rPr lang="en-US" altLang="ko-KR" sz="1600" b="1" dirty="0" smtClean="0"/>
              <a:t>8</a:t>
            </a:r>
            <a:r>
              <a:rPr lang="ko-KR" altLang="en-US" sz="1600" b="1" dirty="0" smtClean="0"/>
              <a:t>시간 기본일당 </a:t>
            </a:r>
            <a:r>
              <a:rPr lang="en-US" altLang="ko-KR" sz="1600" b="1" dirty="0" smtClean="0"/>
              <a:t>200,000</a:t>
            </a:r>
            <a:r>
              <a:rPr lang="ko-KR" altLang="en-US" sz="1600" b="1" dirty="0" smtClean="0"/>
              <a:t>원 </a:t>
            </a:r>
            <a:r>
              <a:rPr lang="ko-KR" altLang="en-US" sz="1600" b="1" dirty="0" err="1" smtClean="0"/>
              <a:t>적용시</a:t>
            </a:r>
            <a:r>
              <a:rPr lang="ko-KR" altLang="en-US" sz="1600" b="1" dirty="0" smtClean="0"/>
              <a:t> </a:t>
            </a:r>
            <a:endParaRPr lang="ko-KR" altLang="en-US" sz="1600" dirty="0" smtClean="0"/>
          </a:p>
          <a:p>
            <a:r>
              <a:rPr lang="ko-KR" altLang="en-US" sz="1600" dirty="0" smtClean="0"/>
              <a:t>전주 </a:t>
            </a:r>
            <a:r>
              <a:rPr lang="ko-KR" altLang="en-US" sz="1600" dirty="0" err="1" smtClean="0"/>
              <a:t>만근시</a:t>
            </a:r>
            <a:r>
              <a:rPr lang="ko-KR" altLang="en-US" sz="1600" dirty="0" smtClean="0"/>
              <a:t> 유급주휴 </a:t>
            </a:r>
            <a:r>
              <a:rPr lang="en-US" altLang="ko-KR" sz="1600" dirty="0" smtClean="0"/>
              <a:t>200,000</a:t>
            </a:r>
            <a:r>
              <a:rPr lang="ko-KR" altLang="en-US" sz="1600" dirty="0" smtClean="0"/>
              <a:t>원 </a:t>
            </a:r>
            <a:r>
              <a:rPr lang="en-US" altLang="ko-KR" sz="1600" dirty="0" smtClean="0"/>
              <a:t>(</a:t>
            </a:r>
            <a:r>
              <a:rPr lang="ko-KR" altLang="en-US" sz="1600" dirty="0" smtClean="0"/>
              <a:t>일당 </a:t>
            </a:r>
            <a:r>
              <a:rPr lang="ko-KR" altLang="en-US" sz="1600" dirty="0" err="1" smtClean="0"/>
              <a:t>환산시</a:t>
            </a:r>
            <a:r>
              <a:rPr lang="ko-KR" altLang="en-US" sz="1600" dirty="0" smtClean="0"/>
              <a:t> </a:t>
            </a:r>
            <a:r>
              <a:rPr lang="en-US" altLang="ko-KR" sz="1600" dirty="0" smtClean="0"/>
              <a:t>33,333</a:t>
            </a:r>
            <a:r>
              <a:rPr lang="ko-KR" altLang="en-US" sz="1600" dirty="0" smtClean="0"/>
              <a:t>원 </a:t>
            </a:r>
            <a:r>
              <a:rPr lang="en-US" altLang="ko-KR" sz="1600" dirty="0" smtClean="0"/>
              <a:t>=200,000/6</a:t>
            </a:r>
            <a:r>
              <a:rPr lang="ko-KR" altLang="en-US" sz="1600" dirty="0" smtClean="0"/>
              <a:t>일</a:t>
            </a:r>
            <a:r>
              <a:rPr lang="en-US" altLang="ko-KR" sz="1600" dirty="0" smtClean="0"/>
              <a:t>)</a:t>
            </a:r>
            <a:endParaRPr lang="ko-KR" altLang="en-US" sz="1600" dirty="0" smtClean="0"/>
          </a:p>
          <a:p>
            <a:r>
              <a:rPr lang="ko-KR" altLang="en-US" sz="1600" dirty="0" err="1" smtClean="0"/>
              <a:t>토요연장근로</a:t>
            </a:r>
            <a:r>
              <a:rPr lang="ko-KR" altLang="en-US" sz="1600" dirty="0" smtClean="0"/>
              <a:t> 할증 </a:t>
            </a:r>
            <a:r>
              <a:rPr lang="en-US" altLang="ko-KR" sz="1600" dirty="0" smtClean="0"/>
              <a:t>50% 100,000</a:t>
            </a:r>
            <a:r>
              <a:rPr lang="ko-KR" altLang="en-US" sz="1600" dirty="0" smtClean="0"/>
              <a:t>원</a:t>
            </a:r>
            <a:r>
              <a:rPr lang="en-US" altLang="ko-KR" sz="1600" dirty="0" smtClean="0"/>
              <a:t>(</a:t>
            </a:r>
            <a:r>
              <a:rPr lang="ko-KR" altLang="en-US" sz="1600" dirty="0" smtClean="0"/>
              <a:t>일당 </a:t>
            </a:r>
            <a:r>
              <a:rPr lang="ko-KR" altLang="en-US" sz="1600" dirty="0" err="1" smtClean="0"/>
              <a:t>환산시</a:t>
            </a:r>
            <a:r>
              <a:rPr lang="ko-KR" altLang="en-US" sz="1600" dirty="0" smtClean="0"/>
              <a:t> </a:t>
            </a:r>
            <a:r>
              <a:rPr lang="en-US" altLang="ko-KR" sz="1600" dirty="0" smtClean="0"/>
              <a:t>16,667</a:t>
            </a:r>
            <a:r>
              <a:rPr lang="ko-KR" altLang="en-US" sz="1600" dirty="0" smtClean="0"/>
              <a:t>원</a:t>
            </a:r>
            <a:r>
              <a:rPr lang="en-US" altLang="ko-KR" sz="1600" dirty="0" smtClean="0"/>
              <a:t>=100,000/6</a:t>
            </a:r>
            <a:r>
              <a:rPr lang="ko-KR" altLang="en-US" sz="1600" dirty="0" smtClean="0"/>
              <a:t>일</a:t>
            </a:r>
            <a:r>
              <a:rPr lang="en-US" altLang="ko-KR" sz="1600" dirty="0" smtClean="0"/>
              <a:t>)</a:t>
            </a:r>
            <a:endParaRPr lang="ko-KR" altLang="en-US" sz="1600" dirty="0" smtClean="0"/>
          </a:p>
          <a:p>
            <a:r>
              <a:rPr lang="ko-KR" altLang="en-US" sz="1600" b="1" dirty="0" err="1" smtClean="0">
                <a:solidFill>
                  <a:srgbClr val="0000FF"/>
                </a:solidFill>
              </a:rPr>
              <a:t>임금인상율은</a:t>
            </a:r>
            <a:r>
              <a:rPr lang="ko-KR" altLang="en-US" sz="1600" b="1" dirty="0" smtClean="0">
                <a:solidFill>
                  <a:srgbClr val="0000FF"/>
                </a:solidFill>
              </a:rPr>
              <a:t> </a:t>
            </a:r>
            <a:r>
              <a:rPr lang="en-US" altLang="ko-KR" sz="1600" b="1" dirty="0" smtClean="0">
                <a:solidFill>
                  <a:srgbClr val="0000FF"/>
                </a:solidFill>
              </a:rPr>
              <a:t>25% </a:t>
            </a:r>
            <a:r>
              <a:rPr lang="en-US" altLang="ko-KR" sz="1600" b="1" dirty="0" smtClean="0"/>
              <a:t>(= 50,000</a:t>
            </a:r>
            <a:r>
              <a:rPr lang="ko-KR" altLang="en-US" sz="1600" b="1" dirty="0" smtClean="0"/>
              <a:t>원</a:t>
            </a:r>
            <a:r>
              <a:rPr lang="en-US" altLang="ko-KR" sz="1600" b="1" dirty="0" smtClean="0"/>
              <a:t>/200,000</a:t>
            </a:r>
            <a:r>
              <a:rPr lang="ko-KR" altLang="en-US" sz="1600" b="1" dirty="0" smtClean="0"/>
              <a:t>원</a:t>
            </a:r>
            <a:r>
              <a:rPr lang="en-US" altLang="ko-KR" sz="1600" b="1" dirty="0" smtClean="0"/>
              <a:t>) </a:t>
            </a:r>
            <a:endParaRPr lang="ko-KR" altLang="en-US" sz="1600" dirty="0"/>
          </a:p>
        </p:txBody>
      </p:sp>
    </p:spTree>
    <p:extLst>
      <p:ext uri="{BB962C8B-B14F-4D97-AF65-F5344CB8AC3E}">
        <p14:creationId xmlns:p14="http://schemas.microsoft.com/office/powerpoint/2010/main" xmlns="" val="151387625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p:cNvSpPr>
            <a:spLocks noGrp="1"/>
          </p:cNvSpPr>
          <p:nvPr>
            <p:ph type="sldNum" sz="quarter" idx="10"/>
          </p:nvPr>
        </p:nvSpPr>
        <p:spPr/>
        <p:txBody>
          <a:bodyPr/>
          <a:lstStyle/>
          <a:p>
            <a:fld id="{5AA28E66-120B-484F-92DB-562B1AF73FA6}" type="slidenum">
              <a:rPr lang="ko-KR" altLang="en-US" smtClean="0"/>
              <a:pPr/>
              <a:t>28</a:t>
            </a:fld>
            <a:endParaRPr lang="ko-KR" altLang="en-US" dirty="0"/>
          </a:p>
        </p:txBody>
      </p:sp>
      <p:sp>
        <p:nvSpPr>
          <p:cNvPr id="5" name="직사각형 4"/>
          <p:cNvSpPr/>
          <p:nvPr/>
        </p:nvSpPr>
        <p:spPr>
          <a:xfrm>
            <a:off x="1060401" y="142852"/>
            <a:ext cx="5343129" cy="400110"/>
          </a:xfrm>
          <a:prstGeom prst="rect">
            <a:avLst/>
          </a:prstGeom>
        </p:spPr>
        <p:txBody>
          <a:bodyPr wrap="none">
            <a:spAutoFit/>
          </a:bodyPr>
          <a:lstStyle/>
          <a:p>
            <a:r>
              <a:rPr lang="ko-KR" altLang="en-US" sz="2000" dirty="0" smtClean="0">
                <a:latin typeface="HY견고딕" pitchFamily="18" charset="-127"/>
                <a:ea typeface="HY견고딕" pitchFamily="18" charset="-127"/>
              </a:rPr>
              <a:t>포괄임금제 폐지 예고에 따른 기업 대응방안</a:t>
            </a:r>
            <a:endParaRPr lang="ko-KR" altLang="en-US" sz="2000" dirty="0">
              <a:latin typeface="HY견고딕" pitchFamily="18" charset="-127"/>
              <a:ea typeface="HY견고딕" pitchFamily="18" charset="-127"/>
            </a:endParaRPr>
          </a:p>
        </p:txBody>
      </p:sp>
      <p:sp>
        <p:nvSpPr>
          <p:cNvPr id="7" name="직사각형 6"/>
          <p:cNvSpPr/>
          <p:nvPr/>
        </p:nvSpPr>
        <p:spPr>
          <a:xfrm>
            <a:off x="1571604" y="1071546"/>
            <a:ext cx="7072362"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50000"/>
              </a:lnSpc>
            </a:pPr>
            <a:r>
              <a:rPr lang="en-US" altLang="ko-KR" b="1" dirty="0" smtClean="0"/>
              <a:t> </a:t>
            </a:r>
            <a:r>
              <a:rPr lang="ko-KR" altLang="en-US" b="1" dirty="0" smtClean="0"/>
              <a:t>일당 </a:t>
            </a:r>
            <a:r>
              <a:rPr lang="en-US" altLang="ko-KR" b="1" dirty="0" smtClean="0"/>
              <a:t>x </a:t>
            </a:r>
            <a:r>
              <a:rPr lang="ko-KR" altLang="en-US" b="1" dirty="0" smtClean="0"/>
              <a:t>공수 </a:t>
            </a:r>
            <a:r>
              <a:rPr lang="en-US" altLang="ko-KR" b="1" dirty="0" smtClean="0">
                <a:sym typeface="Wingdings" pitchFamily="2" charset="2"/>
              </a:rPr>
              <a:t> </a:t>
            </a:r>
            <a:r>
              <a:rPr lang="ko-KR" altLang="en-US" b="1" dirty="0" smtClean="0">
                <a:solidFill>
                  <a:srgbClr val="FF0000"/>
                </a:solidFill>
                <a:sym typeface="Wingdings" pitchFamily="2" charset="2"/>
              </a:rPr>
              <a:t>시간급제</a:t>
            </a:r>
            <a:r>
              <a:rPr lang="ko-KR" altLang="en-US" b="1" dirty="0" smtClean="0">
                <a:sym typeface="Wingdings" pitchFamily="2" charset="2"/>
              </a:rPr>
              <a:t> 도입 필요</a:t>
            </a:r>
            <a:r>
              <a:rPr lang="en-US" altLang="ko-KR" b="1" dirty="0" smtClean="0">
                <a:sym typeface="Wingdings" pitchFamily="2" charset="2"/>
              </a:rPr>
              <a:t>.</a:t>
            </a:r>
          </a:p>
          <a:p>
            <a:pPr>
              <a:lnSpc>
                <a:spcPct val="150000"/>
              </a:lnSpc>
            </a:pPr>
            <a:r>
              <a:rPr lang="en-US" altLang="ko-KR" b="1" dirty="0" smtClean="0">
                <a:sym typeface="Wingdings" pitchFamily="2" charset="2"/>
              </a:rPr>
              <a:t> </a:t>
            </a:r>
            <a:r>
              <a:rPr lang="ko-KR" altLang="en-US" b="1" dirty="0" smtClean="0">
                <a:sym typeface="Wingdings" pitchFamily="2" charset="2"/>
              </a:rPr>
              <a:t>노임대장에 공수  </a:t>
            </a:r>
            <a:r>
              <a:rPr lang="en-US" altLang="ko-KR" b="1" dirty="0" smtClean="0">
                <a:sym typeface="Wingdings" pitchFamily="2" charset="2"/>
              </a:rPr>
              <a:t>--&gt; </a:t>
            </a:r>
            <a:r>
              <a:rPr lang="ko-KR" altLang="en-US" b="1" dirty="0" smtClean="0">
                <a:sym typeface="Wingdings" pitchFamily="2" charset="2"/>
              </a:rPr>
              <a:t>시간으로 환산하여 기재하고</a:t>
            </a:r>
            <a:r>
              <a:rPr lang="en-US" altLang="ko-KR" b="1" dirty="0" smtClean="0">
                <a:sym typeface="Wingdings" pitchFamily="2" charset="2"/>
              </a:rPr>
              <a:t>, 1</a:t>
            </a:r>
            <a:r>
              <a:rPr lang="ko-KR" altLang="en-US" b="1" dirty="0" smtClean="0">
                <a:sym typeface="Wingdings" pitchFamily="2" charset="2"/>
              </a:rPr>
              <a:t>주 </a:t>
            </a:r>
            <a:r>
              <a:rPr lang="en-US" altLang="ko-KR" b="1" dirty="0" smtClean="0">
                <a:sym typeface="Wingdings" pitchFamily="2" charset="2"/>
              </a:rPr>
              <a:t>52</a:t>
            </a:r>
            <a:r>
              <a:rPr lang="ko-KR" altLang="en-US" b="1" dirty="0" smtClean="0">
                <a:sym typeface="Wingdings" pitchFamily="2" charset="2"/>
              </a:rPr>
              <a:t>시간 </a:t>
            </a:r>
            <a:endParaRPr lang="en-US" altLang="ko-KR" b="1" dirty="0" smtClean="0">
              <a:sym typeface="Wingdings" pitchFamily="2" charset="2"/>
            </a:endParaRPr>
          </a:p>
          <a:p>
            <a:pPr>
              <a:lnSpc>
                <a:spcPct val="150000"/>
              </a:lnSpc>
            </a:pPr>
            <a:r>
              <a:rPr lang="en-US" altLang="ko-KR" b="1" dirty="0" smtClean="0">
                <a:sym typeface="Wingdings" pitchFamily="2" charset="2"/>
              </a:rPr>
              <a:t> </a:t>
            </a:r>
            <a:r>
              <a:rPr lang="ko-KR" altLang="en-US" b="1" dirty="0" smtClean="0">
                <a:sym typeface="Wingdings" pitchFamily="2" charset="2"/>
              </a:rPr>
              <a:t>초과하지 않도록 관리</a:t>
            </a:r>
            <a:endParaRPr lang="en-US" altLang="ko-KR" b="1" dirty="0" smtClean="0">
              <a:sym typeface="Wingdings" pitchFamily="2" charset="2"/>
            </a:endParaRPr>
          </a:p>
          <a:p>
            <a:pPr>
              <a:lnSpc>
                <a:spcPct val="150000"/>
              </a:lnSpc>
            </a:pPr>
            <a:r>
              <a:rPr lang="ko-KR" altLang="en-US" b="1" dirty="0" smtClean="0">
                <a:sym typeface="Wingdings" pitchFamily="2" charset="2"/>
              </a:rPr>
              <a:t> </a:t>
            </a:r>
            <a:r>
              <a:rPr lang="ko-KR" altLang="en-US" b="1" dirty="0" err="1" smtClean="0">
                <a:sym typeface="Wingdings" pitchFamily="2" charset="2"/>
              </a:rPr>
              <a:t>실근로시간</a:t>
            </a:r>
            <a:r>
              <a:rPr lang="en-US" altLang="ko-KR" b="1" dirty="0" smtClean="0">
                <a:sym typeface="Wingdings" pitchFamily="2" charset="2"/>
              </a:rPr>
              <a:t>(</a:t>
            </a:r>
            <a:r>
              <a:rPr lang="ko-KR" altLang="en-US" b="1" dirty="0" smtClean="0">
                <a:sym typeface="Wingdings" pitchFamily="2" charset="2"/>
              </a:rPr>
              <a:t>근로시간 </a:t>
            </a:r>
            <a:r>
              <a:rPr lang="en-US" altLang="ko-KR" b="1" dirty="0" smtClean="0">
                <a:sym typeface="Wingdings" pitchFamily="2" charset="2"/>
              </a:rPr>
              <a:t>+ </a:t>
            </a:r>
            <a:r>
              <a:rPr lang="ko-KR" altLang="en-US" b="1" dirty="0" smtClean="0">
                <a:sym typeface="Wingdings" pitchFamily="2" charset="2"/>
              </a:rPr>
              <a:t>대기시간</a:t>
            </a:r>
            <a:r>
              <a:rPr lang="en-US" altLang="ko-KR" b="1" dirty="0" smtClean="0">
                <a:sym typeface="Wingdings" pitchFamily="2" charset="2"/>
              </a:rPr>
              <a:t>) </a:t>
            </a:r>
            <a:r>
              <a:rPr lang="ko-KR" altLang="en-US" b="1" dirty="0" smtClean="0">
                <a:sym typeface="Wingdings" pitchFamily="2" charset="2"/>
              </a:rPr>
              <a:t>수 확인 시스템 필요</a:t>
            </a:r>
            <a:endParaRPr lang="ko-KR" altLang="en-US" b="1" dirty="0"/>
          </a:p>
        </p:txBody>
      </p:sp>
      <p:sp>
        <p:nvSpPr>
          <p:cNvPr id="9" name="모서리가 둥근 직사각형 8"/>
          <p:cNvSpPr/>
          <p:nvPr/>
        </p:nvSpPr>
        <p:spPr>
          <a:xfrm>
            <a:off x="428596" y="1071546"/>
            <a:ext cx="1000132" cy="1714512"/>
          </a:xfrm>
          <a:prstGeom prst="round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dirty="0" smtClean="0">
                <a:latin typeface="HY헤드라인M" pitchFamily="18" charset="-127"/>
                <a:ea typeface="HY헤드라인M" pitchFamily="18" charset="-127"/>
              </a:rPr>
              <a:t>현장</a:t>
            </a:r>
            <a:endParaRPr lang="ko-KR" altLang="en-US" dirty="0">
              <a:latin typeface="HY헤드라인M" pitchFamily="18" charset="-127"/>
              <a:ea typeface="HY헤드라인M" pitchFamily="18" charset="-127"/>
            </a:endParaRPr>
          </a:p>
        </p:txBody>
      </p:sp>
      <p:sp>
        <p:nvSpPr>
          <p:cNvPr id="10" name="직사각형 9"/>
          <p:cNvSpPr/>
          <p:nvPr/>
        </p:nvSpPr>
        <p:spPr>
          <a:xfrm>
            <a:off x="1571604" y="3071385"/>
            <a:ext cx="7072362" cy="300082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50000"/>
              </a:lnSpc>
              <a:buFontTx/>
              <a:buChar char="-"/>
            </a:pPr>
            <a:r>
              <a:rPr lang="ko-KR" altLang="en-US" b="1" dirty="0" smtClean="0"/>
              <a:t> 현행 포괄 산정되어 있는 연장근로 </a:t>
            </a:r>
            <a:r>
              <a:rPr lang="en-US" altLang="ko-KR" b="1" dirty="0" smtClean="0">
                <a:sym typeface="Wingdings" pitchFamily="2" charset="2"/>
              </a:rPr>
              <a:t> </a:t>
            </a:r>
            <a:r>
              <a:rPr lang="ko-KR" altLang="en-US" b="1" dirty="0" smtClean="0">
                <a:sym typeface="Wingdings" pitchFamily="2" charset="2"/>
              </a:rPr>
              <a:t>통상임금 기준으로 명확하게 산정하고 근로계약서에 </a:t>
            </a:r>
            <a:r>
              <a:rPr lang="ko-KR" altLang="en-US" b="1" dirty="0" err="1" smtClean="0">
                <a:sym typeface="Wingdings" pitchFamily="2" charset="2"/>
              </a:rPr>
              <a:t>월소정근로시간수</a:t>
            </a:r>
            <a:r>
              <a:rPr lang="en-US" altLang="ko-KR" b="1" dirty="0" smtClean="0">
                <a:sym typeface="Wingdings" pitchFamily="2" charset="2"/>
              </a:rPr>
              <a:t>(209)</a:t>
            </a:r>
            <a:r>
              <a:rPr lang="ko-KR" altLang="en-US" b="1" dirty="0" smtClean="0">
                <a:sym typeface="Wingdings" pitchFamily="2" charset="2"/>
              </a:rPr>
              <a:t> 및 </a:t>
            </a:r>
            <a:r>
              <a:rPr lang="ko-KR" altLang="en-US" b="1" dirty="0" smtClean="0">
                <a:solidFill>
                  <a:srgbClr val="FF0000"/>
                </a:solidFill>
                <a:sym typeface="Wingdings" pitchFamily="2" charset="2"/>
              </a:rPr>
              <a:t>시간급</a:t>
            </a:r>
            <a:r>
              <a:rPr lang="ko-KR" altLang="en-US" b="1" dirty="0" smtClean="0">
                <a:sym typeface="Wingdings" pitchFamily="2" charset="2"/>
              </a:rPr>
              <a:t> 명시 </a:t>
            </a:r>
            <a:endParaRPr lang="en-US" altLang="ko-KR" b="1" dirty="0" smtClean="0">
              <a:sym typeface="Wingdings" pitchFamily="2" charset="2"/>
            </a:endParaRPr>
          </a:p>
          <a:p>
            <a:pPr>
              <a:lnSpc>
                <a:spcPct val="150000"/>
              </a:lnSpc>
              <a:buFontTx/>
              <a:buChar char="-"/>
            </a:pPr>
            <a:r>
              <a:rPr lang="en-US" altLang="ko-KR" b="1" dirty="0" smtClean="0">
                <a:sym typeface="Wingdings" pitchFamily="2" charset="2"/>
              </a:rPr>
              <a:t> </a:t>
            </a:r>
            <a:r>
              <a:rPr lang="ko-KR" altLang="en-US" b="1" dirty="0" smtClean="0">
                <a:sym typeface="Wingdings" pitchFamily="2" charset="2"/>
              </a:rPr>
              <a:t>연장 및 휴일근로에 대하여는 </a:t>
            </a:r>
            <a:r>
              <a:rPr lang="ko-KR" altLang="en-US" b="1" dirty="0" smtClean="0">
                <a:solidFill>
                  <a:srgbClr val="0000FF"/>
                </a:solidFill>
                <a:sym typeface="Wingdings" pitchFamily="2" charset="2"/>
              </a:rPr>
              <a:t>사전서면승인제도</a:t>
            </a:r>
            <a:r>
              <a:rPr lang="ko-KR" altLang="en-US" b="1" dirty="0" smtClean="0">
                <a:sym typeface="Wingdings" pitchFamily="2" charset="2"/>
              </a:rPr>
              <a:t> 도입</a:t>
            </a:r>
            <a:endParaRPr lang="en-US" altLang="ko-KR" b="1" dirty="0" smtClean="0">
              <a:sym typeface="Wingdings" pitchFamily="2" charset="2"/>
            </a:endParaRPr>
          </a:p>
          <a:p>
            <a:pPr>
              <a:lnSpc>
                <a:spcPct val="150000"/>
              </a:lnSpc>
              <a:buFontTx/>
              <a:buChar char="-"/>
            </a:pPr>
            <a:r>
              <a:rPr lang="en-US" altLang="ko-KR" b="1" dirty="0" smtClean="0">
                <a:sym typeface="Wingdings" pitchFamily="2" charset="2"/>
              </a:rPr>
              <a:t>  2</a:t>
            </a:r>
            <a:r>
              <a:rPr lang="ko-KR" altLang="en-US" b="1" dirty="0" err="1" smtClean="0">
                <a:sym typeface="Wingdings" pitchFamily="2" charset="2"/>
              </a:rPr>
              <a:t>주단위</a:t>
            </a:r>
            <a:r>
              <a:rPr lang="ko-KR" altLang="en-US" b="1" dirty="0" smtClean="0">
                <a:sym typeface="Wingdings" pitchFamily="2" charset="2"/>
              </a:rPr>
              <a:t> 또는 </a:t>
            </a:r>
            <a:r>
              <a:rPr lang="en-US" altLang="ko-KR" b="1" dirty="0" smtClean="0">
                <a:sym typeface="Wingdings" pitchFamily="2" charset="2"/>
              </a:rPr>
              <a:t>3</a:t>
            </a:r>
            <a:r>
              <a:rPr lang="ko-KR" altLang="en-US" b="1" dirty="0" smtClean="0">
                <a:sym typeface="Wingdings" pitchFamily="2" charset="2"/>
              </a:rPr>
              <a:t>개월 </a:t>
            </a:r>
            <a:r>
              <a:rPr lang="ko-KR" altLang="en-US" b="1" dirty="0" err="1" smtClean="0">
                <a:sym typeface="Wingdings" pitchFamily="2" charset="2"/>
              </a:rPr>
              <a:t>탄력적근로시간제</a:t>
            </a:r>
            <a:r>
              <a:rPr lang="ko-KR" altLang="en-US" b="1" dirty="0" smtClean="0">
                <a:sym typeface="Wingdings" pitchFamily="2" charset="2"/>
              </a:rPr>
              <a:t> </a:t>
            </a:r>
            <a:r>
              <a:rPr lang="en-US" altLang="ko-KR" b="1" dirty="0" smtClean="0">
                <a:sym typeface="Wingdings" pitchFamily="2" charset="2"/>
              </a:rPr>
              <a:t>.  </a:t>
            </a:r>
          </a:p>
          <a:p>
            <a:pPr>
              <a:lnSpc>
                <a:spcPct val="150000"/>
              </a:lnSpc>
              <a:buFontTx/>
              <a:buChar char="-"/>
            </a:pPr>
            <a:r>
              <a:rPr lang="en-US" altLang="ko-KR" b="1" dirty="0" smtClean="0">
                <a:sym typeface="Wingdings" pitchFamily="2" charset="2"/>
              </a:rPr>
              <a:t>  </a:t>
            </a:r>
            <a:r>
              <a:rPr lang="ko-KR" altLang="en-US" b="1" dirty="0" smtClean="0">
                <a:sym typeface="Wingdings" pitchFamily="2" charset="2"/>
              </a:rPr>
              <a:t>유연근무제</a:t>
            </a:r>
            <a:r>
              <a:rPr lang="en-US" altLang="ko-KR" b="1" dirty="0" smtClean="0">
                <a:sym typeface="Wingdings" pitchFamily="2" charset="2"/>
              </a:rPr>
              <a:t>.</a:t>
            </a:r>
            <a:r>
              <a:rPr lang="ko-KR" altLang="en-US" b="1" dirty="0" smtClean="0">
                <a:sym typeface="Wingdings" pitchFamily="2" charset="2"/>
              </a:rPr>
              <a:t>  </a:t>
            </a:r>
            <a:endParaRPr lang="en-US" altLang="ko-KR" b="1" dirty="0" smtClean="0">
              <a:sym typeface="Wingdings" pitchFamily="2" charset="2"/>
            </a:endParaRPr>
          </a:p>
          <a:p>
            <a:pPr>
              <a:lnSpc>
                <a:spcPct val="150000"/>
              </a:lnSpc>
              <a:buFontTx/>
              <a:buChar char="-"/>
            </a:pPr>
            <a:r>
              <a:rPr lang="en-US" altLang="ko-KR" b="1" dirty="0" smtClean="0">
                <a:sym typeface="Wingdings" pitchFamily="2" charset="2"/>
              </a:rPr>
              <a:t>  </a:t>
            </a:r>
            <a:r>
              <a:rPr lang="ko-KR" altLang="en-US" b="1" dirty="0" smtClean="0">
                <a:sym typeface="Wingdings" pitchFamily="2" charset="2"/>
              </a:rPr>
              <a:t>근로시간 단축에 따른 생산성 향상방안 모색</a:t>
            </a:r>
            <a:endParaRPr lang="en-US" altLang="ko-KR" b="1" dirty="0" smtClean="0">
              <a:sym typeface="Wingdings" pitchFamily="2" charset="2"/>
            </a:endParaRPr>
          </a:p>
          <a:p>
            <a:pPr>
              <a:lnSpc>
                <a:spcPct val="150000"/>
              </a:lnSpc>
              <a:buFontTx/>
              <a:buChar char="-"/>
            </a:pPr>
            <a:r>
              <a:rPr lang="en-US" altLang="ko-KR" b="1" dirty="0" smtClean="0">
                <a:sym typeface="Wingdings" pitchFamily="2" charset="2"/>
              </a:rPr>
              <a:t>  </a:t>
            </a:r>
            <a:r>
              <a:rPr lang="ko-KR" altLang="en-US" b="1" dirty="0" err="1" smtClean="0">
                <a:sym typeface="Wingdings" pitchFamily="2" charset="2"/>
              </a:rPr>
              <a:t>실근로시간</a:t>
            </a:r>
            <a:r>
              <a:rPr lang="ko-KR" altLang="en-US" b="1" dirty="0" smtClean="0">
                <a:sym typeface="Wingdings" pitchFamily="2" charset="2"/>
              </a:rPr>
              <a:t> 및</a:t>
            </a:r>
            <a:r>
              <a:rPr lang="en-US" altLang="ko-KR" b="1" dirty="0" smtClean="0">
                <a:sym typeface="Wingdings" pitchFamily="2" charset="2"/>
              </a:rPr>
              <a:t> </a:t>
            </a:r>
            <a:r>
              <a:rPr lang="ko-KR" altLang="en-US" b="1" dirty="0" smtClean="0">
                <a:sym typeface="Wingdings" pitchFamily="2" charset="2"/>
              </a:rPr>
              <a:t>휴게시간 관리</a:t>
            </a:r>
            <a:endParaRPr lang="ko-KR" altLang="en-US" b="1" dirty="0"/>
          </a:p>
        </p:txBody>
      </p:sp>
      <p:sp>
        <p:nvSpPr>
          <p:cNvPr id="11" name="모서리가 둥근 직사각형 10"/>
          <p:cNvSpPr/>
          <p:nvPr/>
        </p:nvSpPr>
        <p:spPr>
          <a:xfrm>
            <a:off x="428596" y="3071385"/>
            <a:ext cx="1000132" cy="3000396"/>
          </a:xfrm>
          <a:prstGeom prst="round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dirty="0" smtClean="0">
                <a:latin typeface="HY헤드라인M" pitchFamily="18" charset="-127"/>
                <a:ea typeface="HY헤드라인M" pitchFamily="18" charset="-127"/>
              </a:rPr>
              <a:t> </a:t>
            </a:r>
            <a:r>
              <a:rPr lang="ko-KR" altLang="en-US" sz="1600" dirty="0" smtClean="0">
                <a:latin typeface="HY헤드라인M" pitchFamily="18" charset="-127"/>
                <a:ea typeface="HY헤드라인M" pitchFamily="18" charset="-127"/>
              </a:rPr>
              <a:t>사무</a:t>
            </a:r>
            <a:endParaRPr lang="en-US" altLang="ko-KR" sz="1600" dirty="0" smtClean="0">
              <a:latin typeface="HY헤드라인M" pitchFamily="18" charset="-127"/>
              <a:ea typeface="HY헤드라인M" pitchFamily="18" charset="-127"/>
            </a:endParaRPr>
          </a:p>
          <a:p>
            <a:pPr algn="ctr"/>
            <a:r>
              <a:rPr lang="ko-KR" altLang="en-US" sz="1600" dirty="0" smtClean="0">
                <a:latin typeface="HY헤드라인M" pitchFamily="18" charset="-127"/>
                <a:ea typeface="HY헤드라인M" pitchFamily="18" charset="-127"/>
              </a:rPr>
              <a:t>관리직</a:t>
            </a:r>
            <a:endParaRPr lang="ko-KR" altLang="en-US" sz="1600" dirty="0">
              <a:latin typeface="HY헤드라인M" pitchFamily="18" charset="-127"/>
              <a:ea typeface="HY헤드라인M" pitchFamily="18" charset="-127"/>
            </a:endParaRPr>
          </a:p>
        </p:txBody>
      </p:sp>
      <p:sp>
        <p:nvSpPr>
          <p:cNvPr id="12" name="모서리가 둥근 직사각형 11"/>
          <p:cNvSpPr/>
          <p:nvPr/>
        </p:nvSpPr>
        <p:spPr>
          <a:xfrm>
            <a:off x="142876" y="142852"/>
            <a:ext cx="857224"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5-2</a:t>
            </a:r>
            <a:endParaRPr lang="ko-KR" altLang="en-US" b="1" dirty="0">
              <a:latin typeface="+mn-ea"/>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928662" y="214290"/>
            <a:ext cx="7072362" cy="400110"/>
          </a:xfrm>
          <a:prstGeom prst="rect">
            <a:avLst/>
          </a:prstGeom>
          <a:noFill/>
        </p:spPr>
        <p:txBody>
          <a:bodyPr wrap="square" rtlCol="0">
            <a:spAutoFit/>
          </a:bodyPr>
          <a:lstStyle/>
          <a:p>
            <a:r>
              <a:rPr lang="ko-KR" altLang="en-US" sz="2000" b="1" spc="-151" dirty="0" smtClean="0">
                <a:ln>
                  <a:solidFill>
                    <a:schemeClr val="tx1">
                      <a:lumMod val="65000"/>
                      <a:lumOff val="35000"/>
                      <a:alpha val="5000"/>
                    </a:schemeClr>
                  </a:solidFill>
                </a:ln>
                <a:solidFill>
                  <a:schemeClr val="tx1">
                    <a:lumMod val="75000"/>
                    <a:lumOff val="25000"/>
                  </a:schemeClr>
                </a:solidFill>
                <a:latin typeface="+mn-ea"/>
              </a:rPr>
              <a:t>근로시간 단축에 따른 근태관리 문제 </a:t>
            </a:r>
            <a:endParaRPr lang="en-US" altLang="ko-KR" sz="2000" b="1" spc="-151" dirty="0">
              <a:ln>
                <a:solidFill>
                  <a:schemeClr val="tx1">
                    <a:lumMod val="65000"/>
                    <a:lumOff val="35000"/>
                    <a:alpha val="5000"/>
                  </a:schemeClr>
                </a:solidFill>
              </a:ln>
              <a:solidFill>
                <a:schemeClr val="tx1">
                  <a:lumMod val="75000"/>
                  <a:lumOff val="25000"/>
                </a:schemeClr>
              </a:solidFill>
              <a:latin typeface="+mn-ea"/>
            </a:endParaRPr>
          </a:p>
        </p:txBody>
      </p:sp>
      <p:pic>
        <p:nvPicPr>
          <p:cNvPr id="2" name="그림 1"/>
          <p:cNvPicPr>
            <a:picLocks noChangeAspect="1"/>
          </p:cNvPicPr>
          <p:nvPr/>
        </p:nvPicPr>
        <p:blipFill>
          <a:blip r:embed="rId2" cstate="print"/>
          <a:stretch>
            <a:fillRect/>
          </a:stretch>
        </p:blipFill>
        <p:spPr>
          <a:xfrm>
            <a:off x="467544" y="1124744"/>
            <a:ext cx="3618402" cy="4804434"/>
          </a:xfrm>
          <a:prstGeom prst="rect">
            <a:avLst/>
          </a:prstGeom>
        </p:spPr>
      </p:pic>
      <p:sp>
        <p:nvSpPr>
          <p:cNvPr id="3" name="직사각형 2"/>
          <p:cNvSpPr/>
          <p:nvPr/>
        </p:nvSpPr>
        <p:spPr>
          <a:xfrm>
            <a:off x="4143372" y="928670"/>
            <a:ext cx="4572000" cy="5262979"/>
          </a:xfrm>
          <a:prstGeom prst="rect">
            <a:avLst/>
          </a:prstGeom>
        </p:spPr>
        <p:txBody>
          <a:bodyPr>
            <a:spAutoFit/>
          </a:bodyPr>
          <a:lstStyle/>
          <a:p>
            <a:r>
              <a:rPr lang="ko-KR" altLang="en-US" sz="1200" b="1" dirty="0" smtClean="0"/>
              <a:t>삼성전자</a:t>
            </a:r>
            <a:r>
              <a:rPr lang="ko-KR" altLang="en-US" sz="1200" dirty="0" smtClean="0"/>
              <a:t>가 </a:t>
            </a:r>
            <a:r>
              <a:rPr lang="en-US" altLang="ko-KR" sz="1200" dirty="0" smtClean="0"/>
              <a:t>2018.1</a:t>
            </a:r>
            <a:r>
              <a:rPr lang="ko-KR" altLang="en-US" sz="1200" dirty="0" smtClean="0"/>
              <a:t>월부터 </a:t>
            </a:r>
            <a:r>
              <a:rPr lang="ko-KR" altLang="en-US" sz="1200" dirty="0"/>
              <a:t>주당</a:t>
            </a:r>
            <a:r>
              <a:rPr lang="en-US" altLang="ko-KR" sz="1200" dirty="0"/>
              <a:t>(</a:t>
            </a:r>
            <a:r>
              <a:rPr lang="ko-KR" altLang="en-US" sz="1200" dirty="0"/>
              <a:t>週當</a:t>
            </a:r>
            <a:r>
              <a:rPr lang="en-US" altLang="ko-KR" sz="1200" dirty="0"/>
              <a:t>) </a:t>
            </a:r>
            <a:r>
              <a:rPr lang="ko-KR" altLang="en-US" sz="1200" dirty="0"/>
              <a:t>최대 근로시간을 </a:t>
            </a:r>
            <a:r>
              <a:rPr lang="en-US" altLang="ko-KR" sz="1200" dirty="0"/>
              <a:t>52</a:t>
            </a:r>
            <a:r>
              <a:rPr lang="ko-KR" altLang="en-US" sz="1200" dirty="0"/>
              <a:t>시간으로 </a:t>
            </a:r>
            <a:r>
              <a:rPr lang="ko-KR" altLang="en-US" sz="1200" dirty="0" smtClean="0"/>
              <a:t>단축</a:t>
            </a:r>
            <a:r>
              <a:rPr lang="en-US" altLang="ko-KR" sz="1200" dirty="0" smtClean="0"/>
              <a:t>. (</a:t>
            </a:r>
            <a:r>
              <a:rPr lang="ko-KR" altLang="en-US" sz="1200" dirty="0" smtClean="0"/>
              <a:t>직원 </a:t>
            </a:r>
            <a:r>
              <a:rPr lang="en-US" altLang="ko-KR" sz="1200" dirty="0" smtClean="0"/>
              <a:t>99,000</a:t>
            </a:r>
            <a:r>
              <a:rPr lang="ko-KR" altLang="en-US" sz="1200" dirty="0" smtClean="0"/>
              <a:t>명</a:t>
            </a:r>
            <a:r>
              <a:rPr lang="en-US" altLang="ko-KR" sz="1200" dirty="0" smtClean="0"/>
              <a:t>)</a:t>
            </a:r>
          </a:p>
          <a:p>
            <a:endParaRPr lang="en-US" altLang="ko-KR" sz="1200" dirty="0" smtClean="0"/>
          </a:p>
          <a:p>
            <a:r>
              <a:rPr lang="ko-KR" altLang="en-US" sz="1200" b="1" u="sng" dirty="0" smtClean="0"/>
              <a:t>주말이나 </a:t>
            </a:r>
            <a:r>
              <a:rPr lang="ko-KR" altLang="en-US" sz="1200" b="1" u="sng" dirty="0"/>
              <a:t>일요일 출근한 직원들은 다음 월요일엔 오전 근무만 하고 퇴근</a:t>
            </a:r>
            <a:r>
              <a:rPr lang="ko-KR" altLang="en-US" sz="1200" dirty="0"/>
              <a:t>하도록 근무 체계를 </a:t>
            </a:r>
            <a:r>
              <a:rPr lang="ko-KR" altLang="en-US" sz="1200" dirty="0" smtClean="0"/>
              <a:t>조정</a:t>
            </a:r>
            <a:r>
              <a:rPr lang="en-US" altLang="ko-KR" sz="1200" dirty="0" smtClean="0"/>
              <a:t>.</a:t>
            </a:r>
          </a:p>
          <a:p>
            <a:endParaRPr lang="en-US" altLang="ko-KR" sz="1200" dirty="0" smtClean="0"/>
          </a:p>
          <a:p>
            <a:r>
              <a:rPr lang="ko-KR" altLang="en-US" sz="1200" dirty="0" smtClean="0"/>
              <a:t>삼성이 </a:t>
            </a:r>
            <a:r>
              <a:rPr lang="en-US" altLang="ko-KR" sz="1200" dirty="0"/>
              <a:t>15</a:t>
            </a:r>
            <a:r>
              <a:rPr lang="ko-KR" altLang="en-US" sz="1200" dirty="0"/>
              <a:t>일 전달한 </a:t>
            </a:r>
            <a:r>
              <a:rPr lang="en-US" altLang="ko-KR" sz="1200" dirty="0"/>
              <a:t>'</a:t>
            </a:r>
            <a:r>
              <a:rPr lang="ko-KR" altLang="en-US" sz="1200" dirty="0" err="1"/>
              <a:t>비업무</a:t>
            </a:r>
            <a:r>
              <a:rPr lang="ko-KR" altLang="en-US" sz="1200" dirty="0"/>
              <a:t> 시간 공지</a:t>
            </a:r>
            <a:r>
              <a:rPr lang="en-US" altLang="ko-KR" sz="1200" dirty="0"/>
              <a:t>'</a:t>
            </a:r>
            <a:r>
              <a:rPr lang="ko-KR" altLang="en-US" sz="1200" dirty="0"/>
              <a:t>는 </a:t>
            </a:r>
            <a:r>
              <a:rPr lang="en-US" altLang="ko-KR" sz="1200" b="1" u="sng" dirty="0"/>
              <a:t>'</a:t>
            </a:r>
            <a:r>
              <a:rPr lang="ko-KR" altLang="en-US" sz="1200" b="1" u="sng" dirty="0"/>
              <a:t>앞으로 모든 근로시간은 출입 기록으로 분</a:t>
            </a:r>
            <a:r>
              <a:rPr lang="en-US" altLang="ko-KR" sz="1200" b="1" u="sng" dirty="0"/>
              <a:t>(</a:t>
            </a:r>
            <a:r>
              <a:rPr lang="ko-KR" altLang="en-US" sz="1200" b="1" u="sng" dirty="0"/>
              <a:t>分</a:t>
            </a:r>
            <a:r>
              <a:rPr lang="en-US" altLang="ko-KR" sz="1200" b="1" u="sng" dirty="0"/>
              <a:t>) </a:t>
            </a:r>
            <a:r>
              <a:rPr lang="ko-KR" altLang="en-US" sz="1200" b="1" u="sng" dirty="0"/>
              <a:t>단위까지 정확하게 기록하겠다</a:t>
            </a:r>
            <a:r>
              <a:rPr lang="en-US" altLang="ko-KR" sz="1200" b="1" u="sng" dirty="0"/>
              <a:t>'</a:t>
            </a:r>
            <a:r>
              <a:rPr lang="ko-KR" altLang="en-US" sz="1200" dirty="0"/>
              <a:t>는 게 골자다</a:t>
            </a:r>
            <a:r>
              <a:rPr lang="en-US" altLang="ko-KR" sz="1200" dirty="0"/>
              <a:t>. </a:t>
            </a:r>
            <a:r>
              <a:rPr lang="ko-KR" altLang="en-US" sz="1200" dirty="0"/>
              <a:t>근로시간을 줄이는 대신 실제 일한 시간을 명확하게 계산하겠다는 것이다</a:t>
            </a:r>
            <a:r>
              <a:rPr lang="en-US" altLang="ko-KR" sz="1200" dirty="0"/>
              <a:t>. </a:t>
            </a:r>
            <a:r>
              <a:rPr lang="ko-KR" altLang="en-US" sz="1200" dirty="0" smtClean="0"/>
              <a:t>예컨대 </a:t>
            </a:r>
            <a:r>
              <a:rPr lang="ko-KR" altLang="en-US" sz="1200" dirty="0"/>
              <a:t>사내 식당에서 </a:t>
            </a:r>
            <a:r>
              <a:rPr lang="ko-KR" altLang="en-US" sz="1200" dirty="0" err="1"/>
              <a:t>테이크아웃으로</a:t>
            </a:r>
            <a:r>
              <a:rPr lang="ko-KR" altLang="en-US" sz="1200" dirty="0"/>
              <a:t> 점심을 가져가면 </a:t>
            </a:r>
            <a:r>
              <a:rPr lang="en-US" altLang="ko-KR" sz="1200" dirty="0"/>
              <a:t>10</a:t>
            </a:r>
            <a:r>
              <a:rPr lang="ko-KR" altLang="en-US" sz="1200" dirty="0"/>
              <a:t>분</a:t>
            </a:r>
            <a:r>
              <a:rPr lang="en-US" altLang="ko-KR" sz="1200" dirty="0"/>
              <a:t>, </a:t>
            </a:r>
            <a:r>
              <a:rPr lang="ko-KR" altLang="en-US" sz="1200" dirty="0"/>
              <a:t>식당에서 먹으면 </a:t>
            </a:r>
            <a:r>
              <a:rPr lang="en-US" altLang="ko-KR" sz="1200" dirty="0"/>
              <a:t>30</a:t>
            </a:r>
            <a:r>
              <a:rPr lang="ko-KR" altLang="en-US" sz="1200" dirty="0"/>
              <a:t>분을 제외하는 식이다</a:t>
            </a:r>
            <a:r>
              <a:rPr lang="en-US" altLang="ko-KR" sz="1200" dirty="0"/>
              <a:t>. </a:t>
            </a:r>
            <a:r>
              <a:rPr lang="ko-KR" altLang="en-US" sz="1200" dirty="0"/>
              <a:t>사외에서 점심을 먹거나 담배를 피우기 위해 사무실 밖으로 나가면 모두 출입 기록에 따라 분 단위로 근무시간에서 제외한다</a:t>
            </a:r>
            <a:r>
              <a:rPr lang="en-US" altLang="ko-KR" sz="1200" dirty="0" smtClean="0"/>
              <a:t>.</a:t>
            </a:r>
          </a:p>
          <a:p>
            <a:endParaRPr lang="en-US" altLang="ko-KR" sz="1200" dirty="0" smtClean="0"/>
          </a:p>
          <a:p>
            <a:r>
              <a:rPr lang="ko-KR" altLang="en-US" sz="1200" dirty="0" smtClean="0"/>
              <a:t>삼성전자가 구축한 ‘근태</a:t>
            </a:r>
            <a:r>
              <a:rPr lang="en-US" altLang="ko-KR" sz="1200" dirty="0" smtClean="0"/>
              <a:t>(</a:t>
            </a:r>
            <a:r>
              <a:rPr lang="ko-KR" altLang="en-US" sz="1200" dirty="0" smtClean="0"/>
              <a:t>勤怠</a:t>
            </a:r>
            <a:r>
              <a:rPr lang="en-US" altLang="ko-KR" sz="1200" dirty="0" smtClean="0"/>
              <a:t>) </a:t>
            </a:r>
            <a:r>
              <a:rPr lang="ko-KR" altLang="en-US" sz="1200" dirty="0" smtClean="0"/>
              <a:t>관리 시스템’에는 비</a:t>
            </a:r>
            <a:r>
              <a:rPr lang="en-US" altLang="ko-KR" sz="1200" dirty="0" smtClean="0"/>
              <a:t>(</a:t>
            </a:r>
            <a:r>
              <a:rPr lang="ko-KR" altLang="en-US" sz="1200" dirty="0" smtClean="0"/>
              <a:t>非</a:t>
            </a:r>
            <a:r>
              <a:rPr lang="en-US" altLang="ko-KR" sz="1200" dirty="0" smtClean="0"/>
              <a:t>)</a:t>
            </a:r>
            <a:r>
              <a:rPr lang="ko-KR" altLang="en-US" sz="1200" dirty="0" smtClean="0"/>
              <a:t>업무 시간을 근로시간에서 제외</a:t>
            </a:r>
            <a:r>
              <a:rPr lang="en-US" altLang="ko-KR" sz="1200" dirty="0" smtClean="0"/>
              <a:t>. </a:t>
            </a:r>
            <a:r>
              <a:rPr lang="ko-KR" altLang="en-US" sz="1200" dirty="0" smtClean="0"/>
              <a:t>출입증 기록을 통해 근로시간을 분</a:t>
            </a:r>
            <a:r>
              <a:rPr lang="en-US" altLang="ko-KR" sz="1200" dirty="0" smtClean="0"/>
              <a:t>(</a:t>
            </a:r>
            <a:r>
              <a:rPr lang="ko-KR" altLang="en-US" sz="1200" dirty="0" smtClean="0"/>
              <a:t>分</a:t>
            </a:r>
            <a:r>
              <a:rPr lang="en-US" altLang="ko-KR" sz="1200" dirty="0" smtClean="0"/>
              <a:t>) </a:t>
            </a:r>
            <a:r>
              <a:rPr lang="ko-KR" altLang="en-US" sz="1200" dirty="0" smtClean="0"/>
              <a:t>단위까지 체크하고 실제로 일하는 시간을 명확하게 계산</a:t>
            </a:r>
            <a:r>
              <a:rPr lang="en-US" altLang="ko-KR" sz="1200" dirty="0" smtClean="0"/>
              <a:t>. </a:t>
            </a:r>
            <a:r>
              <a:rPr lang="ko-KR" altLang="en-US" sz="1200" dirty="0" smtClean="0"/>
              <a:t>사원 출입증 기록 확인을 통해 근무 시간 내 사내 헬스장이나 식당을 이용할 경우 근무 시간에서 제하는 방식이다</a:t>
            </a:r>
            <a:r>
              <a:rPr lang="en-US" altLang="ko-KR" sz="1200" dirty="0" smtClean="0"/>
              <a:t>. </a:t>
            </a:r>
            <a:r>
              <a:rPr lang="ko-KR" altLang="en-US" sz="1200" dirty="0" smtClean="0"/>
              <a:t>커피를 마시거나 담배를 피우기 위해 사무실 밖으로 나가는 경우도 업무 외적인 경우로 판단해 근무 시간에서 제외</a:t>
            </a:r>
            <a:r>
              <a:rPr lang="en-US" altLang="ko-KR" sz="1200" dirty="0" smtClean="0"/>
              <a:t>. </a:t>
            </a:r>
            <a:r>
              <a:rPr lang="ko-KR" altLang="en-US" sz="1200" dirty="0" err="1" smtClean="0"/>
              <a:t>사원증</a:t>
            </a:r>
            <a:r>
              <a:rPr lang="ko-KR" altLang="en-US" sz="1200" dirty="0" smtClean="0"/>
              <a:t> 기록으로 확인이 불가능한 경우에는 직원 스스로가 근태 입력</a:t>
            </a:r>
            <a:endParaRPr lang="en-US" altLang="ko-KR" sz="1200" dirty="0" smtClean="0"/>
          </a:p>
          <a:p>
            <a:r>
              <a:rPr lang="en-US" altLang="ko-KR" sz="1200" dirty="0" smtClean="0">
                <a:effectLst/>
              </a:rPr>
              <a:t>                                        &lt;</a:t>
            </a:r>
            <a:r>
              <a:rPr lang="ko-KR" altLang="en-US" sz="1200" dirty="0" smtClean="0">
                <a:effectLst/>
              </a:rPr>
              <a:t>출처 </a:t>
            </a:r>
            <a:r>
              <a:rPr lang="en-US" altLang="ko-KR" sz="1200" dirty="0" smtClean="0">
                <a:effectLst/>
              </a:rPr>
              <a:t>: </a:t>
            </a:r>
            <a:r>
              <a:rPr lang="ko-KR" altLang="en-US" sz="1200" dirty="0" smtClean="0">
                <a:effectLst/>
              </a:rPr>
              <a:t>조선경제 </a:t>
            </a:r>
            <a:r>
              <a:rPr lang="en-US" altLang="ko-KR" sz="1200" dirty="0" smtClean="0">
                <a:effectLst/>
              </a:rPr>
              <a:t>2018. 1. 17&gt;</a:t>
            </a:r>
          </a:p>
          <a:p>
            <a:endParaRPr lang="en-US" altLang="ko-KR" sz="1200" dirty="0" smtClean="0">
              <a:effectLst/>
            </a:endParaRPr>
          </a:p>
          <a:p>
            <a:r>
              <a:rPr lang="en-US" altLang="ko-KR" sz="1200" b="1" dirty="0" smtClean="0">
                <a:solidFill>
                  <a:srgbClr val="FF0000"/>
                </a:solidFill>
              </a:rPr>
              <a:t>SK</a:t>
            </a:r>
            <a:r>
              <a:rPr lang="ko-KR" altLang="en-US" sz="1200" b="1" dirty="0" err="1" smtClean="0">
                <a:solidFill>
                  <a:srgbClr val="FF0000"/>
                </a:solidFill>
              </a:rPr>
              <a:t>하이닉스</a:t>
            </a:r>
            <a:r>
              <a:rPr lang="ko-KR" altLang="en-US" sz="1200" b="1" dirty="0" smtClean="0">
                <a:solidFill>
                  <a:srgbClr val="FF0000"/>
                </a:solidFill>
              </a:rPr>
              <a:t> </a:t>
            </a:r>
            <a:r>
              <a:rPr lang="en-US" altLang="ko-KR" sz="1200" dirty="0" smtClean="0"/>
              <a:t>2017.2</a:t>
            </a:r>
            <a:r>
              <a:rPr lang="ko-KR" altLang="en-US" sz="1200" dirty="0" smtClean="0"/>
              <a:t>월부터 </a:t>
            </a:r>
            <a:r>
              <a:rPr lang="en-US" altLang="ko-KR" sz="1200" dirty="0" smtClean="0"/>
              <a:t>52</a:t>
            </a:r>
            <a:r>
              <a:rPr lang="ko-KR" altLang="en-US" sz="1200" dirty="0" smtClean="0"/>
              <a:t>시간</a:t>
            </a:r>
            <a:r>
              <a:rPr lang="en-US" altLang="ko-KR" sz="1200" dirty="0" smtClean="0"/>
              <a:t>. </a:t>
            </a:r>
            <a:r>
              <a:rPr lang="ko-KR" altLang="en-US" sz="1200" dirty="0" smtClean="0"/>
              <a:t> 기술사무직 중심으로 일부 부서에서만 시행하던 </a:t>
            </a:r>
            <a:r>
              <a:rPr lang="ko-KR" altLang="en-US" sz="1200" b="1" dirty="0" smtClean="0">
                <a:solidFill>
                  <a:srgbClr val="FF0000"/>
                </a:solidFill>
              </a:rPr>
              <a:t>유연근무제</a:t>
            </a:r>
            <a:r>
              <a:rPr lang="ko-KR" altLang="en-US" sz="1200" dirty="0" smtClean="0"/>
              <a:t>도 오는 </a:t>
            </a:r>
            <a:r>
              <a:rPr lang="en-US" altLang="ko-KR" sz="1200" dirty="0" smtClean="0"/>
              <a:t>3</a:t>
            </a:r>
            <a:r>
              <a:rPr lang="ko-KR" altLang="en-US" sz="1200" dirty="0" smtClean="0"/>
              <a:t>월부터 모든 부서로 확대</a:t>
            </a:r>
            <a:r>
              <a:rPr lang="en-US" altLang="ko-KR" sz="1200" dirty="0" smtClean="0"/>
              <a:t>. </a:t>
            </a:r>
            <a:r>
              <a:rPr lang="ko-KR" altLang="en-US" sz="1200" b="1" dirty="0" smtClean="0">
                <a:solidFill>
                  <a:srgbClr val="FF0000"/>
                </a:solidFill>
              </a:rPr>
              <a:t>대상그룹</a:t>
            </a:r>
            <a:r>
              <a:rPr lang="ko-KR" altLang="en-US" sz="1200" dirty="0" smtClean="0"/>
              <a:t>이 주 </a:t>
            </a:r>
            <a:r>
              <a:rPr lang="en-US" altLang="ko-KR" sz="1200" dirty="0" smtClean="0"/>
              <a:t>52</a:t>
            </a:r>
            <a:r>
              <a:rPr lang="ko-KR" altLang="en-US" sz="1200" dirty="0" smtClean="0"/>
              <a:t>시간 근무제를 도입</a:t>
            </a:r>
            <a:r>
              <a:rPr lang="en-US" altLang="ko-KR" sz="1200" dirty="0" smtClean="0"/>
              <a:t>(1.26)</a:t>
            </a:r>
            <a:endParaRPr lang="en-US" altLang="ko-KR" sz="1200" dirty="0">
              <a:effectLst/>
            </a:endParaRPr>
          </a:p>
        </p:txBody>
      </p:sp>
      <p:sp>
        <p:nvSpPr>
          <p:cNvPr id="6" name="모서리가 둥근 직사각형 5"/>
          <p:cNvSpPr/>
          <p:nvPr/>
        </p:nvSpPr>
        <p:spPr>
          <a:xfrm>
            <a:off x="142876" y="142852"/>
            <a:ext cx="642910"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5-3</a:t>
            </a:r>
            <a:endParaRPr lang="ko-KR" altLang="en-US" b="1" dirty="0">
              <a:latin typeface="+mn-ea"/>
            </a:endParaRPr>
          </a:p>
        </p:txBody>
      </p:sp>
      <p:sp>
        <p:nvSpPr>
          <p:cNvPr id="4" name="슬라이드 번호 개체 틀 3"/>
          <p:cNvSpPr>
            <a:spLocks noGrp="1"/>
          </p:cNvSpPr>
          <p:nvPr>
            <p:ph type="sldNum" sz="quarter" idx="10"/>
          </p:nvPr>
        </p:nvSpPr>
        <p:spPr/>
        <p:txBody>
          <a:bodyPr/>
          <a:lstStyle/>
          <a:p>
            <a:fld id="{5AA28E66-120B-484F-92DB-562B1AF73FA6}" type="slidenum">
              <a:rPr lang="ko-KR" altLang="en-US" smtClean="0"/>
              <a:pPr/>
              <a:t>29</a:t>
            </a:fld>
            <a:endParaRPr lang="ko-KR" altLang="en-US" dirty="0"/>
          </a:p>
        </p:txBody>
      </p:sp>
    </p:spTree>
    <p:extLst>
      <p:ext uri="{BB962C8B-B14F-4D97-AF65-F5344CB8AC3E}">
        <p14:creationId xmlns:p14="http://schemas.microsoft.com/office/powerpoint/2010/main" xmlns="" val="374675306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6"/>
          <p:cNvSpPr>
            <a:spLocks noChangeArrowheads="1"/>
          </p:cNvSpPr>
          <p:nvPr/>
        </p:nvSpPr>
        <p:spPr bwMode="auto">
          <a:xfrm>
            <a:off x="3347864" y="2071678"/>
            <a:ext cx="5184576" cy="606425"/>
          </a:xfrm>
          <a:prstGeom prst="roundRect">
            <a:avLst>
              <a:gd name="adj" fmla="val 5977"/>
            </a:avLst>
          </a:prstGeom>
          <a:solidFill>
            <a:srgbClr val="FFFFFF">
              <a:alpha val="50980"/>
            </a:srgb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lvl1pPr marL="342900" indent="-342900">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defRPr/>
            </a:pPr>
            <a:r>
              <a:rPr lang="ko-KR" altLang="en-US" sz="2000" dirty="0" smtClean="0">
                <a:solidFill>
                  <a:srgbClr val="002060"/>
                </a:solidFill>
                <a:latin typeface="HY헤드라인M" pitchFamily="18" charset="-127"/>
                <a:ea typeface="HY헤드라인M" pitchFamily="18" charset="-127"/>
              </a:rPr>
              <a:t>근로시간단축 및 개정 노동관계법</a:t>
            </a:r>
          </a:p>
        </p:txBody>
      </p:sp>
      <p:sp>
        <p:nvSpPr>
          <p:cNvPr id="4" name="AutoShape 8"/>
          <p:cNvSpPr>
            <a:spLocks noChangeArrowheads="1"/>
          </p:cNvSpPr>
          <p:nvPr/>
        </p:nvSpPr>
        <p:spPr bwMode="auto">
          <a:xfrm>
            <a:off x="2293866" y="2071678"/>
            <a:ext cx="621949" cy="502076"/>
          </a:xfrm>
          <a:prstGeom prst="roundRect">
            <a:avLst>
              <a:gd name="adj" fmla="val 940"/>
            </a:avLst>
          </a:prstGeom>
          <a:solidFill>
            <a:schemeClr val="accent5">
              <a:lumMod val="60000"/>
              <a:lumOff val="40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lgn="ctr" eaLnBrk="1" latinLnBrk="1" hangingPunct="1">
              <a:defRPr/>
            </a:pPr>
            <a:r>
              <a:rPr lang="en-US" altLang="ko-KR" sz="2000" b="1" dirty="0">
                <a:solidFill>
                  <a:srgbClr val="002060"/>
                </a:solidFill>
                <a:ea typeface="HY헤드라인M" panose="02030600000101010101" pitchFamily="18" charset="-127"/>
              </a:rPr>
              <a:t>Ⅰ</a:t>
            </a:r>
            <a:endParaRPr lang="ko-KR" altLang="en-US" sz="2000" b="1" dirty="0">
              <a:solidFill>
                <a:srgbClr val="002060"/>
              </a:solidFill>
              <a:ea typeface="HY헤드라인M" panose="02030600000101010101" pitchFamily="18" charset="-127"/>
            </a:endParaRPr>
          </a:p>
        </p:txBody>
      </p:sp>
      <p:sp>
        <p:nvSpPr>
          <p:cNvPr id="5" name="AutoShape 14"/>
          <p:cNvSpPr>
            <a:spLocks noChangeArrowheads="1"/>
          </p:cNvSpPr>
          <p:nvPr/>
        </p:nvSpPr>
        <p:spPr bwMode="auto">
          <a:xfrm>
            <a:off x="2303383" y="2909031"/>
            <a:ext cx="621949" cy="504287"/>
          </a:xfrm>
          <a:prstGeom prst="roundRect">
            <a:avLst>
              <a:gd name="adj" fmla="val 940"/>
            </a:avLst>
          </a:prstGeom>
          <a:solidFill>
            <a:schemeClr val="accent5">
              <a:lumMod val="60000"/>
              <a:lumOff val="40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lgn="ctr" eaLnBrk="1" latinLnBrk="1" hangingPunct="1">
              <a:defRPr/>
            </a:pPr>
            <a:r>
              <a:rPr lang="en-US" altLang="ko-KR" sz="2000" b="1" dirty="0">
                <a:solidFill>
                  <a:srgbClr val="002060"/>
                </a:solidFill>
                <a:latin typeface="HY헤드라인M" pitchFamily="18" charset="-127"/>
                <a:ea typeface="HY헤드라인M" pitchFamily="18" charset="-127"/>
              </a:rPr>
              <a:t>Ⅱ</a:t>
            </a:r>
          </a:p>
        </p:txBody>
      </p:sp>
      <p:sp>
        <p:nvSpPr>
          <p:cNvPr id="6" name="AutoShape 30"/>
          <p:cNvSpPr>
            <a:spLocks noChangeArrowheads="1"/>
          </p:cNvSpPr>
          <p:nvPr/>
        </p:nvSpPr>
        <p:spPr bwMode="auto">
          <a:xfrm>
            <a:off x="3347120" y="2857496"/>
            <a:ext cx="5184576" cy="606425"/>
          </a:xfrm>
          <a:prstGeom prst="roundRect">
            <a:avLst>
              <a:gd name="adj" fmla="val 5977"/>
            </a:avLst>
          </a:prstGeom>
          <a:solidFill>
            <a:srgbClr val="FFFFFF">
              <a:alpha val="50980"/>
            </a:srgb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lvl1pPr marL="342900" indent="-342900">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buClr>
                <a:schemeClr val="hlink"/>
              </a:buClr>
            </a:pPr>
            <a:r>
              <a:rPr lang="ko-KR" altLang="en-US" sz="2000" dirty="0" smtClean="0">
                <a:solidFill>
                  <a:srgbClr val="002060"/>
                </a:solidFill>
                <a:latin typeface="HY헤드라인M" pitchFamily="18" charset="-127"/>
                <a:ea typeface="HY헤드라인M" pitchFamily="18" charset="-127"/>
              </a:rPr>
              <a:t>근로시간 단축 관련 </a:t>
            </a:r>
            <a:r>
              <a:rPr lang="en-US" altLang="ko-KR" sz="2000" dirty="0" smtClean="0">
                <a:solidFill>
                  <a:srgbClr val="002060"/>
                </a:solidFill>
                <a:latin typeface="HY헤드라인M" pitchFamily="18" charset="-127"/>
                <a:ea typeface="HY헤드라인M" pitchFamily="18" charset="-127"/>
              </a:rPr>
              <a:t>Q&amp;A</a:t>
            </a:r>
            <a:endParaRPr lang="ko-KR" altLang="en-US" sz="2000" dirty="0" smtClean="0">
              <a:solidFill>
                <a:srgbClr val="002060"/>
              </a:solidFill>
              <a:latin typeface="HY헤드라인M" pitchFamily="18" charset="-127"/>
              <a:ea typeface="HY헤드라인M" pitchFamily="18" charset="-127"/>
            </a:endParaRPr>
          </a:p>
        </p:txBody>
      </p:sp>
      <p:sp>
        <p:nvSpPr>
          <p:cNvPr id="7" name="AutoShape 32"/>
          <p:cNvSpPr>
            <a:spLocks noChangeArrowheads="1"/>
          </p:cNvSpPr>
          <p:nvPr/>
        </p:nvSpPr>
        <p:spPr bwMode="auto">
          <a:xfrm>
            <a:off x="2295500" y="3643314"/>
            <a:ext cx="621949" cy="503182"/>
          </a:xfrm>
          <a:prstGeom prst="roundRect">
            <a:avLst>
              <a:gd name="adj" fmla="val 940"/>
            </a:avLst>
          </a:prstGeom>
          <a:solidFill>
            <a:schemeClr val="accent5">
              <a:lumMod val="60000"/>
              <a:lumOff val="40000"/>
            </a:scheme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lgn="ctr" eaLnBrk="1" latinLnBrk="1" hangingPunct="1">
              <a:defRPr/>
            </a:pPr>
            <a:r>
              <a:rPr lang="en-US" altLang="ko-KR" sz="2000" b="1" dirty="0">
                <a:solidFill>
                  <a:srgbClr val="002060"/>
                </a:solidFill>
                <a:ea typeface="HY헤드라인M" panose="02030600000101010101" pitchFamily="18" charset="-127"/>
              </a:rPr>
              <a:t>Ⅲ</a:t>
            </a:r>
            <a:endParaRPr lang="ko-KR" altLang="en-US" sz="2000" b="1" dirty="0">
              <a:solidFill>
                <a:srgbClr val="002060"/>
              </a:solidFill>
              <a:ea typeface="HY헤드라인M" panose="02030600000101010101" pitchFamily="18" charset="-127"/>
            </a:endParaRPr>
          </a:p>
        </p:txBody>
      </p:sp>
      <p:pic>
        <p:nvPicPr>
          <p:cNvPr id="20497" name="Picture 41" descr="무제-2"/>
          <p:cNvPicPr>
            <a:picLocks noChangeAspect="1" noChangeArrowheads="1"/>
          </p:cNvPicPr>
          <p:nvPr/>
        </p:nvPicPr>
        <p:blipFill>
          <a:blip r:embed="rId3" cstate="print"/>
          <a:srcRect/>
          <a:stretch>
            <a:fillRect/>
          </a:stretch>
        </p:blipFill>
        <p:spPr bwMode="auto">
          <a:xfrm>
            <a:off x="250825" y="857232"/>
            <a:ext cx="2808288" cy="741363"/>
          </a:xfrm>
          <a:prstGeom prst="rect">
            <a:avLst/>
          </a:prstGeom>
          <a:noFill/>
          <a:ln w="9525">
            <a:noFill/>
            <a:miter lim="800000"/>
            <a:headEnd/>
            <a:tailEnd/>
          </a:ln>
        </p:spPr>
      </p:pic>
      <p:grpSp>
        <p:nvGrpSpPr>
          <p:cNvPr id="2" name="그룹 33"/>
          <p:cNvGrpSpPr>
            <a:grpSpLocks/>
          </p:cNvGrpSpPr>
          <p:nvPr/>
        </p:nvGrpSpPr>
        <p:grpSpPr bwMode="auto">
          <a:xfrm>
            <a:off x="250825" y="1592245"/>
            <a:ext cx="2035175" cy="4857750"/>
            <a:chOff x="166655" y="692150"/>
            <a:chExt cx="2697196" cy="5880122"/>
          </a:xfrm>
        </p:grpSpPr>
        <p:pic>
          <p:nvPicPr>
            <p:cNvPr id="20521" name="Picture 6" descr="edu_img02"/>
            <p:cNvPicPr>
              <a:picLocks noChangeAspect="1" noChangeArrowheads="1"/>
            </p:cNvPicPr>
            <p:nvPr/>
          </p:nvPicPr>
          <p:blipFill>
            <a:blip r:embed="rId4" cstate="print"/>
            <a:srcRect/>
            <a:stretch>
              <a:fillRect/>
            </a:stretch>
          </p:blipFill>
          <p:spPr bwMode="auto">
            <a:xfrm>
              <a:off x="166655" y="692150"/>
              <a:ext cx="2697196" cy="5880122"/>
            </a:xfrm>
            <a:prstGeom prst="rect">
              <a:avLst/>
            </a:prstGeom>
            <a:noFill/>
            <a:ln w="9525">
              <a:noFill/>
              <a:miter lim="800000"/>
              <a:headEnd/>
              <a:tailEnd/>
            </a:ln>
          </p:spPr>
        </p:pic>
        <p:sp>
          <p:nvSpPr>
            <p:cNvPr id="20522" name="직사각형 32"/>
            <p:cNvSpPr>
              <a:spLocks noChangeArrowheads="1"/>
            </p:cNvSpPr>
            <p:nvPr/>
          </p:nvSpPr>
          <p:spPr bwMode="auto">
            <a:xfrm>
              <a:off x="166655" y="696913"/>
              <a:ext cx="2697195" cy="1093776"/>
            </a:xfrm>
            <a:prstGeom prst="rect">
              <a:avLst/>
            </a:prstGeom>
            <a:solidFill>
              <a:schemeClr val="bg1"/>
            </a:solidFill>
            <a:ln w="9525" algn="ctr">
              <a:noFill/>
              <a:round/>
              <a:headEnd/>
              <a:tailEnd/>
            </a:ln>
          </p:spPr>
          <p:txBody>
            <a:bodyPr/>
            <a:lstStyle/>
            <a:p>
              <a:pPr eaLnBrk="1" latinLnBrk="1" hangingPunct="1"/>
              <a:endParaRPr lang="ko-KR" altLang="en-US"/>
            </a:p>
          </p:txBody>
        </p:sp>
      </p:grpSp>
      <p:sp>
        <p:nvSpPr>
          <p:cNvPr id="20499" name="슬라이드 번호 개체 틀 1"/>
          <p:cNvSpPr>
            <a:spLocks noGrp="1"/>
          </p:cNvSpPr>
          <p:nvPr>
            <p:ph type="sldNum" sz="quarter" idx="12"/>
          </p:nvPr>
        </p:nvSpPr>
        <p:spPr bwMode="auto">
          <a:noFill/>
          <a:ln>
            <a:miter lim="800000"/>
            <a:headEnd/>
            <a:tailEnd/>
          </a:ln>
        </p:spPr>
        <p:txBody>
          <a:bodyPr/>
          <a:lstStyle/>
          <a:p>
            <a:fld id="{FFD51844-09EE-411F-A053-3C87C617D614}" type="slidenum">
              <a:rPr lang="ko-KR" altLang="en-US"/>
              <a:pPr/>
              <a:t>3</a:t>
            </a:fld>
            <a:endParaRPr lang="ko-KR" altLang="en-US" dirty="0"/>
          </a:p>
        </p:txBody>
      </p:sp>
      <p:sp>
        <p:nvSpPr>
          <p:cNvPr id="14" name="AutoShape 30"/>
          <p:cNvSpPr>
            <a:spLocks noChangeArrowheads="1"/>
          </p:cNvSpPr>
          <p:nvPr/>
        </p:nvSpPr>
        <p:spPr bwMode="auto">
          <a:xfrm>
            <a:off x="3347120" y="3643314"/>
            <a:ext cx="5184576" cy="606425"/>
          </a:xfrm>
          <a:prstGeom prst="roundRect">
            <a:avLst>
              <a:gd name="adj" fmla="val 5977"/>
            </a:avLst>
          </a:prstGeom>
          <a:solidFill>
            <a:srgbClr val="FFFFFF">
              <a:alpha val="50980"/>
            </a:srgbClr>
          </a:solidFill>
          <a:ln w="9525">
            <a:noFill/>
            <a:round/>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lvl1pPr marL="342900" indent="-342900">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buClr>
                <a:schemeClr val="hlink"/>
              </a:buClr>
            </a:pPr>
            <a:r>
              <a:rPr lang="ko-KR" altLang="en-US" sz="2000" dirty="0" smtClean="0">
                <a:solidFill>
                  <a:srgbClr val="002060"/>
                </a:solidFill>
                <a:latin typeface="HY헤드라인M" pitchFamily="18" charset="-127"/>
                <a:ea typeface="HY헤드라인M" pitchFamily="18" charset="-127"/>
              </a:rPr>
              <a:t>근로시간 단축에 따른 근로계약서 관리방안</a:t>
            </a:r>
            <a:endParaRPr lang="ko-KR" altLang="en-US" dirty="0" smtClean="0">
              <a:solidFill>
                <a:srgbClr val="002060"/>
              </a:solidFill>
              <a:latin typeface="HY헤드라인M" pitchFamily="18" charset="-127"/>
              <a:ea typeface="HY헤드라인M" pitchFamily="18" charset="-127"/>
            </a:endParaRPr>
          </a:p>
        </p:txBody>
      </p:sp>
    </p:spTree>
    <p:extLst>
      <p:ext uri="{BB962C8B-B14F-4D97-AF65-F5344CB8AC3E}">
        <p14:creationId xmlns:p14="http://schemas.microsoft.com/office/powerpoint/2010/main" xmlns="" val="378381392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497"/>
                                        </p:tgtEl>
                                        <p:attrNameLst>
                                          <p:attrName>style.visibility</p:attrName>
                                        </p:attrNameLst>
                                      </p:cBhvr>
                                      <p:to>
                                        <p:strVal val="visible"/>
                                      </p:to>
                                    </p:set>
                                    <p:anim calcmode="lin" valueType="num">
                                      <p:cBhvr additive="base">
                                        <p:cTn id="7" dur="500" fill="hold"/>
                                        <p:tgtEl>
                                          <p:spTgt spid="20497"/>
                                        </p:tgtEl>
                                        <p:attrNameLst>
                                          <p:attrName>ppt_x</p:attrName>
                                        </p:attrNameLst>
                                      </p:cBhvr>
                                      <p:tavLst>
                                        <p:tav tm="0">
                                          <p:val>
                                            <p:strVal val="#ppt_x"/>
                                          </p:val>
                                        </p:tav>
                                        <p:tav tm="100000">
                                          <p:val>
                                            <p:strVal val="#ppt_x"/>
                                          </p:val>
                                        </p:tav>
                                      </p:tavLst>
                                    </p:anim>
                                    <p:anim calcmode="lin" valueType="num">
                                      <p:cBhvr additive="base">
                                        <p:cTn id="8" dur="500" fill="hold"/>
                                        <p:tgtEl>
                                          <p:spTgt spid="2049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linds(horizont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linds(horizontal)">
                                      <p:cBhvr>
                                        <p:cTn id="25" dur="500"/>
                                        <p:tgtEl>
                                          <p:spTgt spid="5"/>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linds(horizontal)">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linds(horizontal)">
                                      <p:cBhvr>
                                        <p:cTn id="33" dur="500"/>
                                        <p:tgtEl>
                                          <p:spTgt spid="7"/>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linds(horizontal)">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슬라이드 번호 개체 틀 2"/>
          <p:cNvSpPr>
            <a:spLocks noGrp="1"/>
          </p:cNvSpPr>
          <p:nvPr>
            <p:ph type="sldNum" sz="quarter" idx="10"/>
          </p:nvPr>
        </p:nvSpPr>
        <p:spPr/>
        <p:txBody>
          <a:bodyPr/>
          <a:lstStyle/>
          <a:p>
            <a:fld id="{283A255D-F654-4A41-8E2A-38BC112BBE6D}" type="slidenum">
              <a:rPr lang="en-US" altLang="ko-KR" smtClean="0"/>
              <a:pPr/>
              <a:t>30</a:t>
            </a:fld>
            <a:endParaRPr lang="en-US" altLang="ko-KR"/>
          </a:p>
        </p:txBody>
      </p:sp>
      <p:sp>
        <p:nvSpPr>
          <p:cNvPr id="2" name="제목 1"/>
          <p:cNvSpPr>
            <a:spLocks noGrp="1"/>
          </p:cNvSpPr>
          <p:nvPr>
            <p:ph type="title" idx="4294967295"/>
          </p:nvPr>
        </p:nvSpPr>
        <p:spPr>
          <a:xfrm>
            <a:off x="1071538" y="214290"/>
            <a:ext cx="7143800" cy="439737"/>
          </a:xfrm>
          <a:prstGeom prst="rect">
            <a:avLst/>
          </a:prstGeom>
        </p:spPr>
        <p:txBody>
          <a:bodyPr/>
          <a:lstStyle/>
          <a:p>
            <a:pPr algn="l"/>
            <a:r>
              <a:rPr lang="ko-KR" altLang="en-US" sz="2400" b="1" dirty="0" smtClean="0"/>
              <a:t>근로시간</a:t>
            </a:r>
            <a:r>
              <a:rPr lang="en-US" altLang="ko-KR" sz="2400" b="1" dirty="0" smtClean="0"/>
              <a:t>, </a:t>
            </a:r>
            <a:r>
              <a:rPr lang="ko-KR" altLang="en-US" sz="2400" b="1" dirty="0" smtClean="0"/>
              <a:t>단 </a:t>
            </a:r>
            <a:r>
              <a:rPr lang="en-US" altLang="ko-KR" sz="2400" b="1" dirty="0" smtClean="0"/>
              <a:t>10</a:t>
            </a:r>
            <a:r>
              <a:rPr lang="ko-KR" altLang="en-US" sz="2400" b="1" dirty="0" smtClean="0"/>
              <a:t>분이라도 줄여라 </a:t>
            </a:r>
            <a:br>
              <a:rPr lang="ko-KR" altLang="en-US" sz="2400" b="1" dirty="0" smtClean="0"/>
            </a:br>
            <a:endParaRPr lang="ko-KR" altLang="en-US" sz="2400" b="1" dirty="0"/>
          </a:p>
        </p:txBody>
      </p:sp>
      <p:pic>
        <p:nvPicPr>
          <p:cNvPr id="5" name="그림 4" descr="캡처1111.PNG"/>
          <p:cNvPicPr>
            <a:picLocks noChangeAspect="1"/>
          </p:cNvPicPr>
          <p:nvPr/>
        </p:nvPicPr>
        <p:blipFill>
          <a:blip r:embed="rId2" cstate="print"/>
          <a:stretch>
            <a:fillRect/>
          </a:stretch>
        </p:blipFill>
        <p:spPr>
          <a:xfrm>
            <a:off x="357158" y="857232"/>
            <a:ext cx="3643338" cy="5286412"/>
          </a:xfrm>
          <a:prstGeom prst="rect">
            <a:avLst/>
          </a:prstGeom>
        </p:spPr>
      </p:pic>
      <p:sp>
        <p:nvSpPr>
          <p:cNvPr id="6" name="직사각형 5"/>
          <p:cNvSpPr/>
          <p:nvPr/>
        </p:nvSpPr>
        <p:spPr>
          <a:xfrm>
            <a:off x="4286248" y="1000108"/>
            <a:ext cx="4572000" cy="5509200"/>
          </a:xfrm>
          <a:prstGeom prst="rect">
            <a:avLst/>
          </a:prstGeom>
        </p:spPr>
        <p:txBody>
          <a:bodyPr>
            <a:spAutoFit/>
          </a:bodyPr>
          <a:lstStyle/>
          <a:p>
            <a:r>
              <a:rPr lang="ko-KR" altLang="en-US" sz="1600" b="1" dirty="0" smtClean="0"/>
              <a:t>삼성전자</a:t>
            </a:r>
            <a:r>
              <a:rPr lang="en-US" altLang="ko-KR" sz="1600" b="1" dirty="0" smtClean="0"/>
              <a:t>·LG </a:t>
            </a:r>
            <a:r>
              <a:rPr lang="ko-KR" altLang="en-US" sz="1600" b="1" dirty="0" smtClean="0"/>
              <a:t>출입등록기 위치</a:t>
            </a:r>
            <a:r>
              <a:rPr lang="en-US" altLang="ko-KR" sz="1600" b="1" dirty="0" smtClean="0"/>
              <a:t>, </a:t>
            </a:r>
            <a:r>
              <a:rPr lang="ko-KR" altLang="en-US" sz="1600" b="1" dirty="0" smtClean="0"/>
              <a:t>정문서 사무실로 </a:t>
            </a:r>
          </a:p>
          <a:p>
            <a:r>
              <a:rPr lang="ko-KR" altLang="en-US" sz="1600" b="1" dirty="0" err="1" smtClean="0"/>
              <a:t>이마트</a:t>
            </a:r>
            <a:r>
              <a:rPr lang="en-US" altLang="ko-KR" sz="1600" b="1" dirty="0" smtClean="0"/>
              <a:t>, </a:t>
            </a:r>
            <a:r>
              <a:rPr lang="ko-KR" altLang="en-US" sz="1600" b="1" dirty="0" smtClean="0"/>
              <a:t>모든 임원 스케줄 매일 공개 </a:t>
            </a:r>
          </a:p>
          <a:p>
            <a:r>
              <a:rPr lang="ko-KR" altLang="en-US" sz="1600" b="1" dirty="0" smtClean="0"/>
              <a:t>직원들 </a:t>
            </a:r>
            <a:r>
              <a:rPr lang="en-US" altLang="ko-KR" sz="1600" b="1" dirty="0" smtClean="0"/>
              <a:t>'</a:t>
            </a:r>
            <a:r>
              <a:rPr lang="ko-KR" altLang="en-US" sz="1600" b="1" dirty="0" smtClean="0"/>
              <a:t>결재 헛걸음</a:t>
            </a:r>
            <a:r>
              <a:rPr lang="en-US" altLang="ko-KR" sz="1600" b="1" dirty="0" smtClean="0"/>
              <a:t>' </a:t>
            </a:r>
            <a:r>
              <a:rPr lang="ko-KR" altLang="en-US" sz="1600" b="1" dirty="0" smtClean="0"/>
              <a:t>하는 시간 절약 </a:t>
            </a:r>
          </a:p>
          <a:p>
            <a:r>
              <a:rPr lang="ko-KR" altLang="en-US" sz="1600" b="1" dirty="0" err="1" smtClean="0"/>
              <a:t>롯데</a:t>
            </a:r>
            <a:r>
              <a:rPr lang="ko-KR" altLang="en-US" sz="1600" b="1" dirty="0" smtClean="0"/>
              <a:t> </a:t>
            </a:r>
            <a:r>
              <a:rPr lang="en-US" altLang="ko-KR" sz="1600" b="1" dirty="0" smtClean="0"/>
              <a:t>"</a:t>
            </a:r>
            <a:r>
              <a:rPr lang="ko-KR" altLang="en-US" sz="1600" b="1" dirty="0" smtClean="0"/>
              <a:t>문서 없이 회의</a:t>
            </a:r>
            <a:r>
              <a:rPr lang="en-US" altLang="ko-KR" sz="1600" b="1" dirty="0" smtClean="0"/>
              <a:t>, 1</a:t>
            </a:r>
            <a:r>
              <a:rPr lang="ko-KR" altLang="en-US" sz="1600" b="1" dirty="0" smtClean="0"/>
              <a:t>시간 이내로</a:t>
            </a:r>
            <a:endParaRPr lang="en-US" altLang="ko-KR" sz="1600" b="1" dirty="0" smtClean="0"/>
          </a:p>
          <a:p>
            <a:endParaRPr lang="en-US" altLang="ko-KR" sz="1600" b="1" dirty="0" smtClean="0"/>
          </a:p>
          <a:p>
            <a:r>
              <a:rPr lang="ko-KR" altLang="en-US" sz="1600" b="1" dirty="0" smtClean="0"/>
              <a:t>담배를 피우거나 차를 마시는 등의 시간도 엄격하게 점검해 근로시간에서 제외</a:t>
            </a:r>
            <a:r>
              <a:rPr lang="en-US" altLang="ko-KR" sz="1600" b="1" dirty="0" smtClean="0"/>
              <a:t>. LG</a:t>
            </a:r>
            <a:r>
              <a:rPr lang="ko-KR" altLang="en-US" sz="1600" b="1" dirty="0" smtClean="0"/>
              <a:t>전자와 </a:t>
            </a:r>
            <a:r>
              <a:rPr lang="en-US" altLang="ko-KR" sz="1600" b="1" dirty="0" smtClean="0"/>
              <a:t>SK</a:t>
            </a:r>
            <a:r>
              <a:rPr lang="ko-KR" altLang="en-US" sz="1600" b="1" dirty="0" err="1" smtClean="0"/>
              <a:t>하이닉스</a:t>
            </a:r>
            <a:r>
              <a:rPr lang="ko-KR" altLang="en-US" sz="1600" b="1" dirty="0" smtClean="0"/>
              <a:t> 등은 직원이 스스로 근무에 포함되지 않는 시간은 근무시간에서 제외하도록 조치</a:t>
            </a:r>
            <a:endParaRPr lang="en-US" altLang="ko-KR" sz="1600" b="1" dirty="0" smtClean="0"/>
          </a:p>
          <a:p>
            <a:r>
              <a:rPr lang="ko-KR" altLang="en-US" sz="1600" b="1" dirty="0" smtClean="0"/>
              <a:t>직원들이 자신의 근로시간을 실시간으로 입력하고 확인할 수 있는 시스템을 도입하며 </a:t>
            </a:r>
            <a:r>
              <a:rPr lang="en-US" altLang="ko-KR" sz="1600" b="1" dirty="0" smtClean="0"/>
              <a:t>10</a:t>
            </a:r>
            <a:r>
              <a:rPr lang="ko-KR" altLang="en-US" sz="1600" b="1" dirty="0" smtClean="0"/>
              <a:t>분 단위로 일하지 않은 시간은 빼도록 한 것</a:t>
            </a:r>
            <a:endParaRPr lang="en-US" altLang="ko-KR" sz="1600" b="1" dirty="0" smtClean="0"/>
          </a:p>
          <a:p>
            <a:endParaRPr lang="en-US" altLang="ko-KR" sz="1600" b="1" dirty="0" smtClean="0"/>
          </a:p>
          <a:p>
            <a:r>
              <a:rPr lang="ko-KR" altLang="en-US" sz="1600" b="1" dirty="0" smtClean="0"/>
              <a:t>팀장이 시스템으로 팀원들의 근로시간을 체크하다가 </a:t>
            </a:r>
            <a:r>
              <a:rPr lang="en-US" altLang="ko-KR" sz="1600" b="1" dirty="0" smtClean="0"/>
              <a:t>52</a:t>
            </a:r>
            <a:r>
              <a:rPr lang="ko-KR" altLang="en-US" sz="1600" b="1" dirty="0" smtClean="0"/>
              <a:t>시간을 넘길 것 같은 직원이 있으면 휴가를 명령</a:t>
            </a:r>
            <a:r>
              <a:rPr lang="en-US" altLang="ko-KR" sz="1600" b="1" dirty="0" smtClean="0"/>
              <a:t>. LS</a:t>
            </a:r>
            <a:r>
              <a:rPr lang="ko-KR" altLang="en-US" sz="1600" b="1" dirty="0" smtClean="0"/>
              <a:t>전선은 </a:t>
            </a:r>
            <a:r>
              <a:rPr lang="en-US" altLang="ko-KR" sz="1600" b="1" dirty="0" smtClean="0"/>
              <a:t>4.1</a:t>
            </a:r>
            <a:r>
              <a:rPr lang="ko-KR" altLang="en-US" sz="1600" b="1" dirty="0" smtClean="0"/>
              <a:t>부터 퇴근 </a:t>
            </a:r>
            <a:r>
              <a:rPr lang="en-US" altLang="ko-KR" sz="1600" b="1" dirty="0" smtClean="0"/>
              <a:t>30</a:t>
            </a:r>
            <a:r>
              <a:rPr lang="ko-KR" altLang="en-US" sz="1600" b="1" dirty="0" smtClean="0"/>
              <a:t>분 전부터 퇴근을 독려하는 사내 방송을 한 뒤 퇴근 시간이 되면 사무실의 불을 끈다</a:t>
            </a:r>
            <a:r>
              <a:rPr lang="en-US" altLang="ko-KR" sz="1600" b="1" dirty="0" smtClean="0"/>
              <a:t>.</a:t>
            </a:r>
            <a:r>
              <a:rPr lang="ko-KR" altLang="en-US" sz="1600" b="1" dirty="0" smtClean="0"/>
              <a:t> </a:t>
            </a:r>
            <a:endParaRPr lang="en-US" altLang="ko-KR" sz="1600" b="1" dirty="0" smtClean="0"/>
          </a:p>
          <a:p>
            <a:endParaRPr lang="en-US" altLang="ko-KR" sz="1600" b="1" dirty="0" smtClean="0"/>
          </a:p>
          <a:p>
            <a:r>
              <a:rPr lang="en-US" altLang="ko-KR" sz="1600" b="1" dirty="0" smtClean="0"/>
              <a:t>PC off </a:t>
            </a:r>
            <a:r>
              <a:rPr lang="ko-KR" altLang="en-US" sz="1600" b="1" dirty="0" smtClean="0"/>
              <a:t>신세계그룹 오후 </a:t>
            </a:r>
            <a:r>
              <a:rPr lang="en-US" altLang="ko-KR" sz="1600" b="1" dirty="0" smtClean="0"/>
              <a:t>5</a:t>
            </a:r>
            <a:r>
              <a:rPr lang="ko-KR" altLang="en-US" sz="1600" b="1" dirty="0" smtClean="0"/>
              <a:t>시</a:t>
            </a:r>
            <a:r>
              <a:rPr lang="en-US" altLang="ko-KR" sz="1600" b="1" dirty="0" smtClean="0"/>
              <a:t>30/</a:t>
            </a:r>
            <a:r>
              <a:rPr lang="ko-KR" altLang="en-US" sz="1600" b="1" dirty="0" smtClean="0"/>
              <a:t> </a:t>
            </a:r>
            <a:r>
              <a:rPr lang="ko-KR" altLang="en-US" sz="1600" b="1" dirty="0" err="1" smtClean="0"/>
              <a:t>롯데그룹과</a:t>
            </a:r>
            <a:r>
              <a:rPr lang="ko-KR" altLang="en-US" sz="1600" b="1" dirty="0" smtClean="0"/>
              <a:t> 현대백화점그룹 오후 </a:t>
            </a:r>
            <a:r>
              <a:rPr lang="en-US" altLang="ko-KR" sz="1600" b="1" dirty="0" smtClean="0"/>
              <a:t>6</a:t>
            </a:r>
            <a:r>
              <a:rPr lang="ko-KR" altLang="en-US" sz="1600" b="1" dirty="0" smtClean="0"/>
              <a:t>시</a:t>
            </a:r>
            <a:r>
              <a:rPr lang="en-US" altLang="ko-KR" sz="1600" b="1" dirty="0" smtClean="0"/>
              <a:t>30</a:t>
            </a:r>
            <a:r>
              <a:rPr lang="ko-KR" altLang="en-US" sz="1600" b="1" dirty="0" smtClean="0"/>
              <a:t>분</a:t>
            </a:r>
            <a:endParaRPr lang="en-US" altLang="ko-KR" sz="1600" b="1" dirty="0" smtClean="0"/>
          </a:p>
          <a:p>
            <a:r>
              <a:rPr lang="en-US" altLang="ko-KR" sz="1600" dirty="0" smtClean="0"/>
              <a:t>(2018-04-20. </a:t>
            </a:r>
            <a:r>
              <a:rPr lang="ko-KR" altLang="en-US" sz="1600" dirty="0" smtClean="0"/>
              <a:t>한국경제</a:t>
            </a:r>
            <a:r>
              <a:rPr lang="en-US" altLang="ko-KR" sz="1600" dirty="0" smtClean="0"/>
              <a:t>)</a:t>
            </a:r>
            <a:endParaRPr lang="ko-KR" altLang="en-US" dirty="0"/>
          </a:p>
        </p:txBody>
      </p:sp>
      <p:sp>
        <p:nvSpPr>
          <p:cNvPr id="7" name="모서리가 둥근 직사각형 6"/>
          <p:cNvSpPr/>
          <p:nvPr/>
        </p:nvSpPr>
        <p:spPr>
          <a:xfrm>
            <a:off x="179512" y="214144"/>
            <a:ext cx="864096"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5-4</a:t>
            </a:r>
            <a:endParaRPr lang="ko-KR" altLang="en-US" b="1" dirty="0">
              <a:latin typeface="+mn-e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슬라이드 번호 개체 틀 2"/>
          <p:cNvSpPr>
            <a:spLocks noGrp="1"/>
          </p:cNvSpPr>
          <p:nvPr>
            <p:ph type="sldNum" sz="quarter" idx="12"/>
          </p:nvPr>
        </p:nvSpPr>
        <p:spPr/>
        <p:txBody>
          <a:bodyPr/>
          <a:lstStyle/>
          <a:p>
            <a:pPr>
              <a:defRPr/>
            </a:pPr>
            <a:fld id="{39526B7C-040F-4A05-99EB-35E8A92AC363}" type="slidenum">
              <a:rPr lang="en-US" altLang="ko-KR" smtClean="0"/>
              <a:pPr>
                <a:defRPr/>
              </a:pPr>
              <a:t>31</a:t>
            </a:fld>
            <a:endParaRPr lang="en-US" altLang="ko-KR"/>
          </a:p>
        </p:txBody>
      </p:sp>
      <p:sp>
        <p:nvSpPr>
          <p:cNvPr id="5" name="직사각형 4"/>
          <p:cNvSpPr/>
          <p:nvPr/>
        </p:nvSpPr>
        <p:spPr>
          <a:xfrm>
            <a:off x="500034" y="171370"/>
            <a:ext cx="7858180" cy="400110"/>
          </a:xfrm>
          <a:prstGeom prst="rect">
            <a:avLst/>
          </a:prstGeom>
        </p:spPr>
        <p:txBody>
          <a:bodyPr wrap="square">
            <a:spAutoFit/>
          </a:bodyPr>
          <a:lstStyle/>
          <a:p>
            <a:r>
              <a:rPr lang="ko-KR" altLang="en-US" sz="2000" b="1" dirty="0" smtClean="0"/>
              <a:t>‘</a:t>
            </a:r>
            <a:r>
              <a:rPr lang="ko-KR" altLang="en-US" sz="2000" b="1" dirty="0" smtClean="0">
                <a:latin typeface="HY헤드라인M" pitchFamily="18" charset="-127"/>
                <a:ea typeface="HY헤드라인M" pitchFamily="18" charset="-127"/>
              </a:rPr>
              <a:t>관공서의 공휴일’ 민간 확대 도입∙적용</a:t>
            </a:r>
            <a:r>
              <a:rPr lang="en-US" altLang="ko-KR" sz="2000" b="1" dirty="0" smtClean="0"/>
              <a:t>(</a:t>
            </a:r>
            <a:r>
              <a:rPr lang="ko-KR" altLang="en-US" sz="2000" b="1" dirty="0" smtClean="0"/>
              <a:t>법 제</a:t>
            </a:r>
            <a:r>
              <a:rPr lang="en-US" altLang="ko-KR" sz="2000" b="1" dirty="0" smtClean="0"/>
              <a:t>55</a:t>
            </a:r>
            <a:r>
              <a:rPr lang="ko-KR" altLang="en-US" sz="2000" b="1" dirty="0" smtClean="0"/>
              <a:t>조 제</a:t>
            </a:r>
            <a:r>
              <a:rPr lang="en-US" altLang="ko-KR" sz="2000" b="1" dirty="0" smtClean="0"/>
              <a:t>2</a:t>
            </a:r>
            <a:r>
              <a:rPr lang="ko-KR" altLang="en-US" sz="2000" b="1" dirty="0" smtClean="0"/>
              <a:t>항</a:t>
            </a:r>
            <a:r>
              <a:rPr lang="en-US" altLang="ko-KR" sz="2000" b="1" dirty="0" smtClean="0"/>
              <a:t>)</a:t>
            </a:r>
            <a:endParaRPr lang="ko-KR" altLang="en-US" sz="2000" dirty="0"/>
          </a:p>
        </p:txBody>
      </p:sp>
      <p:sp>
        <p:nvSpPr>
          <p:cNvPr id="6" name="직사각형 5"/>
          <p:cNvSpPr/>
          <p:nvPr/>
        </p:nvSpPr>
        <p:spPr>
          <a:xfrm>
            <a:off x="357158" y="1214422"/>
            <a:ext cx="8358246" cy="92333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ko-KR" altLang="en-US" dirty="0" smtClean="0"/>
              <a:t>‘관공서의 공휴일’</a:t>
            </a:r>
            <a:r>
              <a:rPr lang="en-US" altLang="ko-KR" dirty="0" smtClean="0"/>
              <a:t>(</a:t>
            </a:r>
            <a:r>
              <a:rPr lang="ko-KR" altLang="en-US" dirty="0" smtClean="0">
                <a:solidFill>
                  <a:srgbClr val="FF0000"/>
                </a:solidFill>
              </a:rPr>
              <a:t>년 </a:t>
            </a:r>
            <a:r>
              <a:rPr lang="en-US" altLang="ko-KR" dirty="0" smtClean="0">
                <a:solidFill>
                  <a:srgbClr val="FF0000"/>
                </a:solidFill>
              </a:rPr>
              <a:t>15</a:t>
            </a:r>
            <a:r>
              <a:rPr lang="ko-KR" altLang="en-US" dirty="0" smtClean="0">
                <a:solidFill>
                  <a:srgbClr val="FF0000"/>
                </a:solidFill>
              </a:rPr>
              <a:t>일</a:t>
            </a:r>
            <a:r>
              <a:rPr lang="en-US" altLang="ko-KR" dirty="0" smtClean="0">
                <a:solidFill>
                  <a:srgbClr val="FF0000"/>
                </a:solidFill>
              </a:rPr>
              <a:t>~17</a:t>
            </a:r>
            <a:r>
              <a:rPr lang="ko-KR" altLang="en-US" dirty="0" smtClean="0">
                <a:solidFill>
                  <a:srgbClr val="FF0000"/>
                </a:solidFill>
              </a:rPr>
              <a:t>일</a:t>
            </a:r>
            <a:r>
              <a:rPr lang="en-US" altLang="ko-KR" dirty="0" smtClean="0"/>
              <a:t>)</a:t>
            </a:r>
            <a:r>
              <a:rPr lang="ko-KR" altLang="en-US" dirty="0" smtClean="0"/>
              <a:t>은 공무원에게만 의무적으로 적용되고</a:t>
            </a:r>
            <a:r>
              <a:rPr lang="en-US" altLang="ko-KR" dirty="0" smtClean="0"/>
              <a:t>, </a:t>
            </a:r>
            <a:r>
              <a:rPr lang="ko-KR" altLang="en-US" dirty="0" smtClean="0"/>
              <a:t>민간기업의 경우 의무사항은 아니었으나</a:t>
            </a:r>
            <a:r>
              <a:rPr lang="en-US" altLang="ko-KR" dirty="0" smtClean="0"/>
              <a:t>, </a:t>
            </a:r>
            <a:r>
              <a:rPr lang="en-US" altLang="ko-KR" b="1" u="sng" dirty="0" smtClean="0"/>
              <a:t>2020</a:t>
            </a:r>
            <a:r>
              <a:rPr lang="ko-KR" altLang="en-US" b="1" u="sng" dirty="0" smtClean="0"/>
              <a:t>년 </a:t>
            </a:r>
            <a:r>
              <a:rPr lang="en-US" altLang="ko-KR" b="1" u="sng" dirty="0" smtClean="0"/>
              <a:t>1</a:t>
            </a:r>
            <a:r>
              <a:rPr lang="ko-KR" altLang="en-US" b="1" u="sng" dirty="0" smtClean="0"/>
              <a:t>월 </a:t>
            </a:r>
            <a:r>
              <a:rPr lang="en-US" altLang="ko-KR" b="1" u="sng" dirty="0" smtClean="0"/>
              <a:t>1</a:t>
            </a:r>
            <a:r>
              <a:rPr lang="ko-KR" altLang="en-US" b="1" u="sng" dirty="0" smtClean="0"/>
              <a:t>일부터</a:t>
            </a:r>
            <a:r>
              <a:rPr lang="ko-KR" altLang="en-US" dirty="0" smtClean="0"/>
              <a:t> 사업장 규모에 따라 단계적으로 의무화 </a:t>
            </a:r>
            <a:endParaRPr lang="ko-KR" altLang="en-US" dirty="0"/>
          </a:p>
        </p:txBody>
      </p:sp>
      <p:sp>
        <p:nvSpPr>
          <p:cNvPr id="7" name="직사각형 6"/>
          <p:cNvSpPr/>
          <p:nvPr/>
        </p:nvSpPr>
        <p:spPr>
          <a:xfrm>
            <a:off x="357158" y="857232"/>
            <a:ext cx="1107996" cy="369332"/>
          </a:xfrm>
          <a:prstGeom prst="rect">
            <a:avLst/>
          </a:prstGeom>
          <a:solidFill>
            <a:schemeClr val="accent5">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r>
              <a:rPr lang="ko-KR" altLang="en-US" b="1" dirty="0" smtClean="0"/>
              <a:t>주요내용</a:t>
            </a:r>
            <a:endParaRPr lang="ko-KR" altLang="en-US" dirty="0"/>
          </a:p>
        </p:txBody>
      </p:sp>
      <p:sp>
        <p:nvSpPr>
          <p:cNvPr id="8" name="직사각형 7"/>
          <p:cNvSpPr/>
          <p:nvPr/>
        </p:nvSpPr>
        <p:spPr>
          <a:xfrm>
            <a:off x="357158" y="2285992"/>
            <a:ext cx="2656496" cy="369332"/>
          </a:xfrm>
          <a:prstGeom prst="rect">
            <a:avLst/>
          </a:prstGeom>
          <a:solidFill>
            <a:schemeClr val="accent5">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r>
              <a:rPr lang="ko-KR" altLang="en-US" b="1" dirty="0" smtClean="0"/>
              <a:t>사업장 규모별 적용시기</a:t>
            </a:r>
            <a:endParaRPr lang="ko-KR" altLang="en-US" dirty="0"/>
          </a:p>
        </p:txBody>
      </p:sp>
      <p:sp>
        <p:nvSpPr>
          <p:cNvPr id="9" name="직사각형 8"/>
          <p:cNvSpPr/>
          <p:nvPr/>
        </p:nvSpPr>
        <p:spPr>
          <a:xfrm>
            <a:off x="357158" y="2655324"/>
            <a:ext cx="8358246" cy="92333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US" altLang="ko-KR" dirty="0" smtClean="0"/>
              <a:t>- 300</a:t>
            </a:r>
            <a:r>
              <a:rPr lang="ko-KR" altLang="en-US" dirty="0" smtClean="0"/>
              <a:t>인 이상 기업</a:t>
            </a:r>
            <a:r>
              <a:rPr lang="en-US" altLang="ko-KR" dirty="0" smtClean="0"/>
              <a:t>: </a:t>
            </a:r>
            <a:r>
              <a:rPr lang="en-US" altLang="ko-KR" b="1" u="sng" dirty="0" smtClean="0">
                <a:solidFill>
                  <a:srgbClr val="FF0000"/>
                </a:solidFill>
              </a:rPr>
              <a:t>2020.1.1</a:t>
            </a:r>
            <a:r>
              <a:rPr lang="ko-KR" altLang="en-US" b="1" u="sng" dirty="0" smtClean="0">
                <a:solidFill>
                  <a:srgbClr val="FF0000"/>
                </a:solidFill>
              </a:rPr>
              <a:t>부터</a:t>
            </a:r>
            <a:endParaRPr lang="ko-KR" altLang="en-US" dirty="0" smtClean="0">
              <a:solidFill>
                <a:srgbClr val="FF0000"/>
              </a:solidFill>
            </a:endParaRPr>
          </a:p>
          <a:p>
            <a:r>
              <a:rPr lang="en-US" altLang="ko-KR" dirty="0" smtClean="0"/>
              <a:t>- 30</a:t>
            </a:r>
            <a:r>
              <a:rPr lang="ko-KR" altLang="en-US" dirty="0" smtClean="0"/>
              <a:t>인 이상 </a:t>
            </a:r>
            <a:r>
              <a:rPr lang="en-US" altLang="ko-KR" dirty="0" smtClean="0"/>
              <a:t>300</a:t>
            </a:r>
            <a:r>
              <a:rPr lang="ko-KR" altLang="en-US" dirty="0" smtClean="0"/>
              <a:t>인 미만 기업</a:t>
            </a:r>
            <a:r>
              <a:rPr lang="en-US" altLang="ko-KR" dirty="0" smtClean="0"/>
              <a:t>: </a:t>
            </a:r>
            <a:r>
              <a:rPr lang="en-US" altLang="ko-KR" b="1" u="sng" dirty="0" smtClean="0">
                <a:solidFill>
                  <a:srgbClr val="0000FF"/>
                </a:solidFill>
              </a:rPr>
              <a:t>2021.1.1</a:t>
            </a:r>
            <a:r>
              <a:rPr lang="ko-KR" altLang="en-US" b="1" u="sng" dirty="0" smtClean="0">
                <a:solidFill>
                  <a:srgbClr val="0000FF"/>
                </a:solidFill>
              </a:rPr>
              <a:t>부터</a:t>
            </a:r>
            <a:endParaRPr lang="ko-KR" altLang="en-US" dirty="0" smtClean="0">
              <a:solidFill>
                <a:srgbClr val="0000FF"/>
              </a:solidFill>
            </a:endParaRPr>
          </a:p>
          <a:p>
            <a:r>
              <a:rPr lang="en-US" altLang="ko-KR" dirty="0" smtClean="0"/>
              <a:t>- 5</a:t>
            </a:r>
            <a:r>
              <a:rPr lang="ko-KR" altLang="en-US" dirty="0" smtClean="0"/>
              <a:t>인 이상 </a:t>
            </a:r>
            <a:r>
              <a:rPr lang="en-US" altLang="ko-KR" dirty="0" smtClean="0"/>
              <a:t>30</a:t>
            </a:r>
            <a:r>
              <a:rPr lang="ko-KR" altLang="en-US" dirty="0" smtClean="0"/>
              <a:t>인 미만 기업</a:t>
            </a:r>
            <a:r>
              <a:rPr lang="en-US" altLang="ko-KR" dirty="0" smtClean="0"/>
              <a:t>: </a:t>
            </a:r>
            <a:r>
              <a:rPr lang="en-US" altLang="ko-KR" b="1" u="sng" dirty="0" smtClean="0"/>
              <a:t>2022.1.1.</a:t>
            </a:r>
            <a:r>
              <a:rPr lang="ko-KR" altLang="en-US" b="1" u="sng" dirty="0" smtClean="0"/>
              <a:t>부터</a:t>
            </a:r>
            <a:r>
              <a:rPr lang="ko-KR" altLang="en-US" dirty="0" smtClean="0"/>
              <a:t> </a:t>
            </a:r>
            <a:endParaRPr lang="ko-KR" altLang="en-US" dirty="0"/>
          </a:p>
        </p:txBody>
      </p:sp>
      <p:sp>
        <p:nvSpPr>
          <p:cNvPr id="10" name="모서리가 둥근 직사각형 9"/>
          <p:cNvSpPr/>
          <p:nvPr/>
        </p:nvSpPr>
        <p:spPr>
          <a:xfrm>
            <a:off x="142876" y="142852"/>
            <a:ext cx="500034"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6</a:t>
            </a:r>
            <a:endParaRPr lang="ko-KR" altLang="en-US" b="1" dirty="0">
              <a:latin typeface="+mn-ea"/>
            </a:endParaRPr>
          </a:p>
        </p:txBody>
      </p:sp>
      <p:graphicFrame>
        <p:nvGraphicFramePr>
          <p:cNvPr id="11" name="표 10"/>
          <p:cNvGraphicFramePr>
            <a:graphicFrameLocks noGrp="1"/>
          </p:cNvGraphicFramePr>
          <p:nvPr/>
        </p:nvGraphicFramePr>
        <p:xfrm>
          <a:off x="357158" y="4929198"/>
          <a:ext cx="8429685" cy="1731264"/>
        </p:xfrm>
        <a:graphic>
          <a:graphicData uri="http://schemas.openxmlformats.org/drawingml/2006/table">
            <a:tbl>
              <a:tblPr/>
              <a:tblGrid>
                <a:gridCol w="1665518"/>
                <a:gridCol w="1307188"/>
                <a:gridCol w="2307909"/>
                <a:gridCol w="1051497"/>
                <a:gridCol w="1148353"/>
                <a:gridCol w="949220"/>
              </a:tblGrid>
              <a:tr h="397097">
                <a:tc>
                  <a:txBody>
                    <a:bodyPr/>
                    <a:lstStyle/>
                    <a:p>
                      <a:pPr marL="0" marR="0" algn="ctr">
                        <a:lnSpc>
                          <a:spcPct val="160000"/>
                        </a:lnSpc>
                        <a:spcBef>
                          <a:spcPts val="0"/>
                        </a:spcBef>
                        <a:spcAft>
                          <a:spcPts val="0"/>
                        </a:spcAft>
                      </a:pPr>
                      <a:r>
                        <a:rPr lang="ko-KR" altLang="en-US" sz="1400" b="1" dirty="0">
                          <a:solidFill>
                            <a:srgbClr val="000000"/>
                          </a:solidFill>
                          <a:latin typeface="+mn-ea"/>
                          <a:ea typeface="+mn-ea"/>
                        </a:rPr>
                        <a:t>주요항목 </a:t>
                      </a:r>
                      <a:endParaRPr lang="ko-KR" altLang="en-US" sz="1100" b="1" dirty="0">
                        <a:solidFill>
                          <a:srgbClr val="000000"/>
                        </a:solidFill>
                        <a:latin typeface="+mn-ea"/>
                        <a:ea typeface="+mn-ea"/>
                      </a:endParaRPr>
                    </a:p>
                  </a:txBody>
                  <a:tcPr anchor="ctr">
                    <a:lnL w="21590" cap="flat" cmpd="sng" algn="ctr">
                      <a:solidFill>
                        <a:srgbClr val="000000"/>
                      </a:solidFill>
                      <a:prstDash val="solid"/>
                      <a:round/>
                      <a:headEnd type="none" w="med" len="med"/>
                      <a:tailEnd type="none" w="med" len="med"/>
                    </a:lnL>
                    <a:lnR w="7112" cap="flat" cmpd="sng" algn="ctr">
                      <a:solidFill>
                        <a:srgbClr val="000000"/>
                      </a:solidFill>
                      <a:prstDash val="dash"/>
                      <a:round/>
                      <a:headEnd type="none" w="med" len="med"/>
                      <a:tailEnd type="none" w="med" len="med"/>
                    </a:lnR>
                    <a:lnT w="21590" cap="flat" cmpd="sng" algn="ctr">
                      <a:solidFill>
                        <a:srgbClr val="000000"/>
                      </a:solidFill>
                      <a:prstDash val="solid"/>
                      <a:round/>
                      <a:headEnd type="none" w="med" len="med"/>
                      <a:tailEnd type="none" w="med" len="med"/>
                    </a:lnT>
                    <a:lnB w="7112" cap="flat" cmpd="sng" algn="ctr">
                      <a:solidFill>
                        <a:srgbClr val="000000"/>
                      </a:solidFill>
                      <a:prstDash val="dash"/>
                      <a:round/>
                      <a:headEnd type="none" w="med" len="med"/>
                      <a:tailEnd type="none" w="med" len="med"/>
                    </a:lnB>
                    <a:solidFill>
                      <a:srgbClr val="DBEEF3"/>
                    </a:solidFill>
                  </a:tcPr>
                </a:tc>
                <a:tc>
                  <a:txBody>
                    <a:bodyPr/>
                    <a:lstStyle/>
                    <a:p>
                      <a:pPr marL="0" marR="0" algn="ctr">
                        <a:lnSpc>
                          <a:spcPct val="160000"/>
                        </a:lnSpc>
                        <a:spcBef>
                          <a:spcPts val="0"/>
                        </a:spcBef>
                        <a:spcAft>
                          <a:spcPts val="0"/>
                        </a:spcAft>
                      </a:pPr>
                      <a:r>
                        <a:rPr lang="ko-KR" altLang="en-US" sz="1400" b="1">
                          <a:solidFill>
                            <a:srgbClr val="000000"/>
                          </a:solidFill>
                          <a:latin typeface="+mn-ea"/>
                          <a:ea typeface="+mn-ea"/>
                        </a:rPr>
                        <a:t>산정근거 </a:t>
                      </a:r>
                      <a:endParaRPr lang="ko-KR" altLang="en-US" sz="1100" b="1">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21590" cap="flat" cmpd="sng" algn="ctr">
                      <a:solidFill>
                        <a:srgbClr val="000000"/>
                      </a:solidFill>
                      <a:prstDash val="solid"/>
                      <a:round/>
                      <a:headEnd type="none" w="med" len="med"/>
                      <a:tailEnd type="none" w="med" len="med"/>
                    </a:lnT>
                    <a:lnB w="7112" cap="flat" cmpd="sng" algn="ctr">
                      <a:solidFill>
                        <a:srgbClr val="000000"/>
                      </a:solidFill>
                      <a:prstDash val="dash"/>
                      <a:round/>
                      <a:headEnd type="none" w="med" len="med"/>
                      <a:tailEnd type="none" w="med" len="med"/>
                    </a:lnB>
                    <a:solidFill>
                      <a:srgbClr val="DBEEF3"/>
                    </a:solidFill>
                  </a:tcPr>
                </a:tc>
                <a:tc>
                  <a:txBody>
                    <a:bodyPr/>
                    <a:lstStyle/>
                    <a:p>
                      <a:pPr marL="0" marR="0" algn="ctr">
                        <a:lnSpc>
                          <a:spcPct val="160000"/>
                        </a:lnSpc>
                        <a:spcBef>
                          <a:spcPts val="0"/>
                        </a:spcBef>
                        <a:spcAft>
                          <a:spcPts val="0"/>
                        </a:spcAft>
                      </a:pPr>
                      <a:r>
                        <a:rPr lang="ko-KR" altLang="en-US" sz="1400" b="1">
                          <a:solidFill>
                            <a:srgbClr val="000000"/>
                          </a:solidFill>
                          <a:latin typeface="+mn-ea"/>
                          <a:ea typeface="+mn-ea"/>
                        </a:rPr>
                        <a:t>산정기준 </a:t>
                      </a: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21590" cap="flat" cmpd="sng" algn="ctr">
                      <a:solidFill>
                        <a:srgbClr val="000000"/>
                      </a:solidFill>
                      <a:prstDash val="solid"/>
                      <a:round/>
                      <a:headEnd type="none" w="med" len="med"/>
                      <a:tailEnd type="none" w="med" len="med"/>
                    </a:lnT>
                    <a:lnB w="7112" cap="flat" cmpd="sng" algn="ctr">
                      <a:solidFill>
                        <a:srgbClr val="000000"/>
                      </a:solidFill>
                      <a:prstDash val="dash"/>
                      <a:round/>
                      <a:headEnd type="none" w="med" len="med"/>
                      <a:tailEnd type="none" w="med" len="med"/>
                    </a:lnB>
                    <a:solidFill>
                      <a:srgbClr val="DBEEF3"/>
                    </a:solidFill>
                  </a:tcPr>
                </a:tc>
                <a:tc>
                  <a:txBody>
                    <a:bodyPr/>
                    <a:lstStyle/>
                    <a:p>
                      <a:pPr marL="0" marR="0" algn="ctr">
                        <a:lnSpc>
                          <a:spcPct val="160000"/>
                        </a:lnSpc>
                        <a:spcBef>
                          <a:spcPts val="0"/>
                        </a:spcBef>
                        <a:spcAft>
                          <a:spcPts val="0"/>
                        </a:spcAft>
                      </a:pPr>
                      <a:r>
                        <a:rPr lang="ko-KR" altLang="en-US" sz="1400" b="1">
                          <a:solidFill>
                            <a:srgbClr val="000000"/>
                          </a:solidFill>
                          <a:latin typeface="+mn-ea"/>
                          <a:ea typeface="+mn-ea"/>
                        </a:rPr>
                        <a:t>월환산</a:t>
                      </a:r>
                      <a:endParaRPr lang="ko-KR" altLang="en-US" sz="1100" b="1">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21590" cap="flat" cmpd="sng" algn="ctr">
                      <a:solidFill>
                        <a:srgbClr val="000000"/>
                      </a:solidFill>
                      <a:prstDash val="solid"/>
                      <a:round/>
                      <a:headEnd type="none" w="med" len="med"/>
                      <a:tailEnd type="none" w="med" len="med"/>
                    </a:lnT>
                    <a:lnB w="7112" cap="flat" cmpd="sng" algn="ctr">
                      <a:solidFill>
                        <a:srgbClr val="000000"/>
                      </a:solidFill>
                      <a:prstDash val="dash"/>
                      <a:round/>
                      <a:headEnd type="none" w="med" len="med"/>
                      <a:tailEnd type="none" w="med" len="med"/>
                    </a:lnB>
                    <a:solidFill>
                      <a:srgbClr val="DBEEF3"/>
                    </a:solidFill>
                  </a:tcPr>
                </a:tc>
                <a:tc>
                  <a:txBody>
                    <a:bodyPr/>
                    <a:lstStyle/>
                    <a:p>
                      <a:pPr marL="0" marR="0" algn="ctr">
                        <a:lnSpc>
                          <a:spcPct val="160000"/>
                        </a:lnSpc>
                        <a:spcBef>
                          <a:spcPts val="0"/>
                        </a:spcBef>
                        <a:spcAft>
                          <a:spcPts val="0"/>
                        </a:spcAft>
                      </a:pPr>
                      <a:r>
                        <a:rPr lang="ko-KR" altLang="en-US" sz="1400" b="1">
                          <a:solidFill>
                            <a:srgbClr val="000000"/>
                          </a:solidFill>
                          <a:latin typeface="+mn-ea"/>
                          <a:ea typeface="+mn-ea"/>
                        </a:rPr>
                        <a:t>일당환산 </a:t>
                      </a:r>
                      <a:endParaRPr lang="ko-KR" altLang="en-US" sz="1100" b="1">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21590" cap="flat" cmpd="sng" algn="ctr">
                      <a:solidFill>
                        <a:srgbClr val="000000"/>
                      </a:solidFill>
                      <a:prstDash val="solid"/>
                      <a:round/>
                      <a:headEnd type="none" w="med" len="med"/>
                      <a:tailEnd type="none" w="med" len="med"/>
                    </a:lnT>
                    <a:lnB w="7112" cap="flat" cmpd="sng" algn="ctr">
                      <a:solidFill>
                        <a:srgbClr val="000000"/>
                      </a:solidFill>
                      <a:prstDash val="dash"/>
                      <a:round/>
                      <a:headEnd type="none" w="med" len="med"/>
                      <a:tailEnd type="none" w="med" len="med"/>
                    </a:lnB>
                    <a:solidFill>
                      <a:srgbClr val="DBEEF3"/>
                    </a:solidFill>
                  </a:tcPr>
                </a:tc>
                <a:tc>
                  <a:txBody>
                    <a:bodyPr/>
                    <a:lstStyle/>
                    <a:p>
                      <a:pPr marL="0" marR="0" algn="ctr">
                        <a:lnSpc>
                          <a:spcPct val="160000"/>
                        </a:lnSpc>
                        <a:spcBef>
                          <a:spcPts val="0"/>
                        </a:spcBef>
                        <a:spcAft>
                          <a:spcPts val="0"/>
                        </a:spcAft>
                      </a:pPr>
                      <a:r>
                        <a:rPr lang="ko-KR" altLang="en-US" sz="1400" b="1">
                          <a:solidFill>
                            <a:srgbClr val="000000"/>
                          </a:solidFill>
                          <a:latin typeface="+mn-ea"/>
                          <a:ea typeface="+mn-ea"/>
                        </a:rPr>
                        <a:t>인상률</a:t>
                      </a:r>
                      <a:endParaRPr lang="ko-KR" altLang="en-US" sz="1100" b="1">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21590" cap="flat" cmpd="sng" algn="ctr">
                      <a:solidFill>
                        <a:srgbClr val="000000"/>
                      </a:solidFill>
                      <a:prstDash val="solid"/>
                      <a:round/>
                      <a:headEnd type="none" w="med" len="med"/>
                      <a:tailEnd type="none" w="med" len="med"/>
                    </a:lnR>
                    <a:lnT w="21590" cap="flat" cmpd="sng" algn="ctr">
                      <a:solidFill>
                        <a:srgbClr val="000000"/>
                      </a:solidFill>
                      <a:prstDash val="solid"/>
                      <a:round/>
                      <a:headEnd type="none" w="med" len="med"/>
                      <a:tailEnd type="none" w="med" len="med"/>
                    </a:lnT>
                    <a:lnB w="7112" cap="flat" cmpd="sng" algn="ctr">
                      <a:solidFill>
                        <a:srgbClr val="000000"/>
                      </a:solidFill>
                      <a:prstDash val="dash"/>
                      <a:round/>
                      <a:headEnd type="none" w="med" len="med"/>
                      <a:tailEnd type="none" w="med" len="med"/>
                    </a:lnB>
                    <a:solidFill>
                      <a:srgbClr val="DBEEF3"/>
                    </a:solidFill>
                  </a:tcPr>
                </a:tc>
              </a:tr>
              <a:tr h="397097">
                <a:tc>
                  <a:txBody>
                    <a:bodyPr/>
                    <a:lstStyle/>
                    <a:p>
                      <a:pPr marL="0" marR="0" algn="ctr">
                        <a:lnSpc>
                          <a:spcPct val="160000"/>
                        </a:lnSpc>
                        <a:spcBef>
                          <a:spcPts val="0"/>
                        </a:spcBef>
                        <a:spcAft>
                          <a:spcPts val="0"/>
                        </a:spcAft>
                      </a:pPr>
                      <a:r>
                        <a:rPr lang="ko-KR" altLang="en-US" sz="1400" b="1" dirty="0">
                          <a:solidFill>
                            <a:srgbClr val="000000"/>
                          </a:solidFill>
                          <a:latin typeface="+mn-ea"/>
                          <a:ea typeface="+mn-ea"/>
                        </a:rPr>
                        <a:t>유급공휴일수당 </a:t>
                      </a:r>
                      <a:endParaRPr lang="ko-KR" altLang="en-US" sz="1100" b="1" dirty="0">
                        <a:solidFill>
                          <a:srgbClr val="000000"/>
                        </a:solidFill>
                        <a:latin typeface="+mn-ea"/>
                        <a:ea typeface="+mn-ea"/>
                      </a:endParaRPr>
                    </a:p>
                  </a:txBody>
                  <a:tcPr anchor="ctr">
                    <a:lnL w="21590" cap="flat" cmpd="sng" algn="ctr">
                      <a:solidFill>
                        <a:srgbClr val="000000"/>
                      </a:solidFill>
                      <a:prstDash val="solid"/>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7112" cap="flat" cmpd="sng" algn="ctr">
                      <a:solidFill>
                        <a:srgbClr val="000000"/>
                      </a:solidFill>
                      <a:prstDash val="dash"/>
                      <a:round/>
                      <a:headEnd type="none" w="med" len="med"/>
                      <a:tailEnd type="none" w="med" len="med"/>
                    </a:lnB>
                  </a:tcPr>
                </a:tc>
                <a:tc>
                  <a:txBody>
                    <a:bodyPr/>
                    <a:lstStyle/>
                    <a:p>
                      <a:pPr marL="0" marR="0" algn="ctr">
                        <a:lnSpc>
                          <a:spcPct val="160000"/>
                        </a:lnSpc>
                        <a:spcBef>
                          <a:spcPts val="0"/>
                        </a:spcBef>
                        <a:spcAft>
                          <a:spcPts val="0"/>
                        </a:spcAft>
                      </a:pPr>
                      <a:r>
                        <a:rPr lang="en-US" altLang="ko-KR" sz="1400" b="1" dirty="0">
                          <a:solidFill>
                            <a:srgbClr val="000000"/>
                          </a:solidFill>
                          <a:latin typeface="+mn-ea"/>
                          <a:ea typeface="+mn-ea"/>
                        </a:rPr>
                        <a:t>16</a:t>
                      </a:r>
                      <a:r>
                        <a:rPr lang="ko-KR" altLang="en-US" sz="1400" b="1" dirty="0">
                          <a:solidFill>
                            <a:srgbClr val="000000"/>
                          </a:solidFill>
                          <a:latin typeface="+mn-ea"/>
                          <a:ea typeface="+mn-ea"/>
                        </a:rPr>
                        <a:t>일</a:t>
                      </a:r>
                      <a:endParaRPr lang="ko-KR" altLang="en-US" sz="1100" b="1" dirty="0">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7112" cap="flat" cmpd="sng" algn="ctr">
                      <a:solidFill>
                        <a:srgbClr val="000000"/>
                      </a:solidFill>
                      <a:prstDash val="dash"/>
                      <a:round/>
                      <a:headEnd type="none" w="med" len="med"/>
                      <a:tailEnd type="none" w="med" len="med"/>
                    </a:lnB>
                  </a:tcPr>
                </a:tc>
                <a:tc>
                  <a:txBody>
                    <a:bodyPr/>
                    <a:lstStyle/>
                    <a:p>
                      <a:pPr marL="0" marR="0" algn="ctr">
                        <a:lnSpc>
                          <a:spcPct val="160000"/>
                        </a:lnSpc>
                        <a:spcBef>
                          <a:spcPts val="0"/>
                        </a:spcBef>
                        <a:spcAft>
                          <a:spcPts val="0"/>
                        </a:spcAft>
                      </a:pPr>
                      <a:r>
                        <a:rPr lang="en-US" altLang="ko-KR" sz="1400" b="1" dirty="0">
                          <a:solidFill>
                            <a:srgbClr val="000000"/>
                          </a:solidFill>
                          <a:latin typeface="+mn-ea"/>
                          <a:ea typeface="+mn-ea"/>
                        </a:rPr>
                        <a:t>(200,000 x 16</a:t>
                      </a:r>
                      <a:r>
                        <a:rPr lang="ko-KR" altLang="en-US" sz="1400" b="1" dirty="0">
                          <a:solidFill>
                            <a:srgbClr val="000000"/>
                          </a:solidFill>
                          <a:latin typeface="+mn-ea"/>
                          <a:ea typeface="+mn-ea"/>
                        </a:rPr>
                        <a:t>일</a:t>
                      </a:r>
                      <a:r>
                        <a:rPr lang="en-US" altLang="ko-KR" sz="1400" b="1" dirty="0">
                          <a:solidFill>
                            <a:srgbClr val="000000"/>
                          </a:solidFill>
                          <a:latin typeface="+mn-ea"/>
                          <a:ea typeface="+mn-ea"/>
                        </a:rPr>
                        <a:t>) /12</a:t>
                      </a:r>
                      <a:endParaRPr lang="ko-KR" altLang="en-US" sz="1100" b="1" dirty="0">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7112" cap="flat" cmpd="sng" algn="ctr">
                      <a:solidFill>
                        <a:srgbClr val="000000"/>
                      </a:solidFill>
                      <a:prstDash val="dash"/>
                      <a:round/>
                      <a:headEnd type="none" w="med" len="med"/>
                      <a:tailEnd type="none" w="med" len="med"/>
                    </a:lnB>
                  </a:tcPr>
                </a:tc>
                <a:tc>
                  <a:txBody>
                    <a:bodyPr/>
                    <a:lstStyle/>
                    <a:p>
                      <a:pPr marL="0" marR="0" algn="ctr">
                        <a:lnSpc>
                          <a:spcPct val="160000"/>
                        </a:lnSpc>
                        <a:spcBef>
                          <a:spcPts val="0"/>
                        </a:spcBef>
                        <a:spcAft>
                          <a:spcPts val="0"/>
                        </a:spcAft>
                      </a:pPr>
                      <a:r>
                        <a:rPr lang="en-US" sz="1400" b="1">
                          <a:solidFill>
                            <a:srgbClr val="000000"/>
                          </a:solidFill>
                          <a:latin typeface="+mn-ea"/>
                          <a:ea typeface="+mn-ea"/>
                        </a:rPr>
                        <a:t>266,667</a:t>
                      </a:r>
                      <a:endParaRPr lang="en-US" sz="1100" b="1">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7112" cap="flat" cmpd="sng" algn="ctr">
                      <a:solidFill>
                        <a:srgbClr val="000000"/>
                      </a:solidFill>
                      <a:prstDash val="dash"/>
                      <a:round/>
                      <a:headEnd type="none" w="med" len="med"/>
                      <a:tailEnd type="none" w="med" len="med"/>
                    </a:lnB>
                  </a:tcPr>
                </a:tc>
                <a:tc>
                  <a:txBody>
                    <a:bodyPr/>
                    <a:lstStyle/>
                    <a:p>
                      <a:pPr marL="0" marR="0" algn="ctr">
                        <a:lnSpc>
                          <a:spcPct val="160000"/>
                        </a:lnSpc>
                        <a:spcBef>
                          <a:spcPts val="0"/>
                        </a:spcBef>
                        <a:spcAft>
                          <a:spcPts val="0"/>
                        </a:spcAft>
                      </a:pPr>
                      <a:r>
                        <a:rPr lang="ko-KR" altLang="en-US" sz="1400" b="1">
                          <a:solidFill>
                            <a:srgbClr val="000000"/>
                          </a:solidFill>
                          <a:latin typeface="+mn-ea"/>
                          <a:ea typeface="+mn-ea"/>
                        </a:rPr>
                        <a:t>₩</a:t>
                      </a:r>
                      <a:r>
                        <a:rPr lang="en-US" altLang="ko-KR" sz="1400" b="1">
                          <a:solidFill>
                            <a:srgbClr val="000000"/>
                          </a:solidFill>
                          <a:latin typeface="+mn-ea"/>
                          <a:ea typeface="+mn-ea"/>
                        </a:rPr>
                        <a:t>10,667</a:t>
                      </a:r>
                      <a:endParaRPr lang="ko-KR" altLang="en-US" sz="1100" b="1">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7112" cap="flat" cmpd="sng" algn="ctr">
                      <a:solidFill>
                        <a:srgbClr val="000000"/>
                      </a:solidFill>
                      <a:prstDash val="dash"/>
                      <a:round/>
                      <a:headEnd type="none" w="med" len="med"/>
                      <a:tailEnd type="none" w="med" len="med"/>
                    </a:lnB>
                  </a:tcPr>
                </a:tc>
                <a:tc>
                  <a:txBody>
                    <a:bodyPr/>
                    <a:lstStyle/>
                    <a:p>
                      <a:pPr marL="0" marR="0" algn="ctr">
                        <a:lnSpc>
                          <a:spcPct val="160000"/>
                        </a:lnSpc>
                        <a:spcBef>
                          <a:spcPts val="0"/>
                        </a:spcBef>
                        <a:spcAft>
                          <a:spcPts val="0"/>
                        </a:spcAft>
                      </a:pPr>
                      <a:r>
                        <a:rPr lang="en-US" sz="1400" b="1">
                          <a:solidFill>
                            <a:srgbClr val="000000"/>
                          </a:solidFill>
                          <a:latin typeface="+mn-ea"/>
                          <a:ea typeface="+mn-ea"/>
                        </a:rPr>
                        <a:t>5.33%</a:t>
                      </a:r>
                    </a:p>
                  </a:txBody>
                  <a:tcPr anchor="ctr">
                    <a:lnL w="7112" cap="flat" cmpd="sng" algn="ctr">
                      <a:solidFill>
                        <a:srgbClr val="000000"/>
                      </a:solidFill>
                      <a:prstDash val="dash"/>
                      <a:round/>
                      <a:headEnd type="none" w="med" len="med"/>
                      <a:tailEnd type="none" w="med" len="med"/>
                    </a:lnL>
                    <a:lnR w="21590" cap="flat" cmpd="sng" algn="ctr">
                      <a:solidFill>
                        <a:srgbClr val="000000"/>
                      </a:solidFill>
                      <a:prstDash val="solid"/>
                      <a:round/>
                      <a:headEnd type="none" w="med" len="med"/>
                      <a:tailEnd type="none" w="med" len="med"/>
                    </a:lnR>
                    <a:lnT w="7112" cap="flat" cmpd="sng" algn="ctr">
                      <a:solidFill>
                        <a:srgbClr val="000000"/>
                      </a:solidFill>
                      <a:prstDash val="dash"/>
                      <a:round/>
                      <a:headEnd type="none" w="med" len="med"/>
                      <a:tailEnd type="none" w="med" len="med"/>
                    </a:lnT>
                    <a:lnB w="7112" cap="flat" cmpd="sng" algn="ctr">
                      <a:solidFill>
                        <a:srgbClr val="000000"/>
                      </a:solidFill>
                      <a:prstDash val="dash"/>
                      <a:round/>
                      <a:headEnd type="none" w="med" len="med"/>
                      <a:tailEnd type="none" w="med" len="med"/>
                    </a:lnB>
                  </a:tcPr>
                </a:tc>
              </a:tr>
              <a:tr h="397097">
                <a:tc>
                  <a:txBody>
                    <a:bodyPr/>
                    <a:lstStyle/>
                    <a:p>
                      <a:pPr marL="0" marR="0" algn="ctr">
                        <a:lnSpc>
                          <a:spcPct val="160000"/>
                        </a:lnSpc>
                        <a:spcBef>
                          <a:spcPts val="0"/>
                        </a:spcBef>
                        <a:spcAft>
                          <a:spcPts val="0"/>
                        </a:spcAft>
                      </a:pPr>
                      <a:r>
                        <a:rPr lang="ko-KR" altLang="en-US" sz="1400" b="1" dirty="0">
                          <a:solidFill>
                            <a:srgbClr val="000000"/>
                          </a:solidFill>
                          <a:latin typeface="+mn-ea"/>
                          <a:ea typeface="+mn-ea"/>
                        </a:rPr>
                        <a:t>공휴일할증수당</a:t>
                      </a:r>
                      <a:endParaRPr lang="ko-KR" altLang="en-US" sz="1100" b="1" dirty="0">
                        <a:solidFill>
                          <a:srgbClr val="000000"/>
                        </a:solidFill>
                        <a:latin typeface="+mn-ea"/>
                        <a:ea typeface="+mn-ea"/>
                      </a:endParaRPr>
                    </a:p>
                  </a:txBody>
                  <a:tcPr anchor="ctr">
                    <a:lnL w="21590" cap="flat" cmpd="sng" algn="ctr">
                      <a:solidFill>
                        <a:srgbClr val="000000"/>
                      </a:solidFill>
                      <a:prstDash val="solid"/>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7112" cap="flat" cmpd="sng" algn="ctr">
                      <a:solidFill>
                        <a:srgbClr val="000000"/>
                      </a:solidFill>
                      <a:prstDash val="dash"/>
                      <a:round/>
                      <a:headEnd type="none" w="med" len="med"/>
                      <a:tailEnd type="none" w="med" len="med"/>
                    </a:lnB>
                  </a:tcPr>
                </a:tc>
                <a:tc>
                  <a:txBody>
                    <a:bodyPr/>
                    <a:lstStyle/>
                    <a:p>
                      <a:pPr marL="0" marR="0" algn="ctr">
                        <a:lnSpc>
                          <a:spcPct val="160000"/>
                        </a:lnSpc>
                        <a:spcBef>
                          <a:spcPts val="0"/>
                        </a:spcBef>
                        <a:spcAft>
                          <a:spcPts val="0"/>
                        </a:spcAft>
                      </a:pPr>
                      <a:r>
                        <a:rPr lang="en-US" altLang="ko-KR" sz="1400" b="1">
                          <a:solidFill>
                            <a:srgbClr val="000000"/>
                          </a:solidFill>
                          <a:latin typeface="+mn-ea"/>
                          <a:ea typeface="+mn-ea"/>
                        </a:rPr>
                        <a:t>6</a:t>
                      </a:r>
                      <a:r>
                        <a:rPr lang="ko-KR" altLang="en-US" sz="1400" b="1">
                          <a:solidFill>
                            <a:srgbClr val="000000"/>
                          </a:solidFill>
                          <a:latin typeface="+mn-ea"/>
                          <a:ea typeface="+mn-ea"/>
                        </a:rPr>
                        <a:t>일 근로시</a:t>
                      </a:r>
                      <a:endParaRPr lang="ko-KR" altLang="en-US" sz="1100" b="1">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7112" cap="flat" cmpd="sng" algn="ctr">
                      <a:solidFill>
                        <a:srgbClr val="000000"/>
                      </a:solidFill>
                      <a:prstDash val="dash"/>
                      <a:round/>
                      <a:headEnd type="none" w="med" len="med"/>
                      <a:tailEnd type="none" w="med" len="med"/>
                    </a:lnB>
                  </a:tcPr>
                </a:tc>
                <a:tc>
                  <a:txBody>
                    <a:bodyPr/>
                    <a:lstStyle/>
                    <a:p>
                      <a:pPr marL="0" marR="0" algn="ctr">
                        <a:lnSpc>
                          <a:spcPct val="160000"/>
                        </a:lnSpc>
                        <a:spcBef>
                          <a:spcPts val="0"/>
                        </a:spcBef>
                        <a:spcAft>
                          <a:spcPts val="0"/>
                        </a:spcAft>
                      </a:pPr>
                      <a:r>
                        <a:rPr lang="en-US" altLang="ko-KR" sz="1400" b="1" dirty="0">
                          <a:solidFill>
                            <a:srgbClr val="000000"/>
                          </a:solidFill>
                          <a:latin typeface="+mn-ea"/>
                          <a:ea typeface="+mn-ea"/>
                        </a:rPr>
                        <a:t>(200,000 x 50%) x 6</a:t>
                      </a:r>
                      <a:r>
                        <a:rPr lang="ko-KR" altLang="en-US" sz="1400" b="1" dirty="0">
                          <a:solidFill>
                            <a:srgbClr val="000000"/>
                          </a:solidFill>
                          <a:latin typeface="+mn-ea"/>
                          <a:ea typeface="+mn-ea"/>
                        </a:rPr>
                        <a:t>일</a:t>
                      </a:r>
                      <a:endParaRPr lang="ko-KR" altLang="en-US" sz="1100" b="1" dirty="0">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7112" cap="flat" cmpd="sng" algn="ctr">
                      <a:solidFill>
                        <a:srgbClr val="000000"/>
                      </a:solidFill>
                      <a:prstDash val="dash"/>
                      <a:round/>
                      <a:headEnd type="none" w="med" len="med"/>
                      <a:tailEnd type="none" w="med" len="med"/>
                    </a:lnB>
                  </a:tcPr>
                </a:tc>
                <a:tc>
                  <a:txBody>
                    <a:bodyPr/>
                    <a:lstStyle/>
                    <a:p>
                      <a:pPr marL="0" marR="0" algn="ctr">
                        <a:lnSpc>
                          <a:spcPct val="160000"/>
                        </a:lnSpc>
                        <a:spcBef>
                          <a:spcPts val="0"/>
                        </a:spcBef>
                        <a:spcAft>
                          <a:spcPts val="0"/>
                        </a:spcAft>
                      </a:pPr>
                      <a:r>
                        <a:rPr lang="en-US" sz="1400" b="1">
                          <a:solidFill>
                            <a:srgbClr val="000000"/>
                          </a:solidFill>
                          <a:latin typeface="+mn-ea"/>
                          <a:ea typeface="+mn-ea"/>
                        </a:rPr>
                        <a:t>100,000</a:t>
                      </a:r>
                      <a:endParaRPr lang="en-US" sz="1100" b="1">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7112" cap="flat" cmpd="sng" algn="ctr">
                      <a:solidFill>
                        <a:srgbClr val="000000"/>
                      </a:solidFill>
                      <a:prstDash val="dash"/>
                      <a:round/>
                      <a:headEnd type="none" w="med" len="med"/>
                      <a:tailEnd type="none" w="med" len="med"/>
                    </a:lnB>
                  </a:tcPr>
                </a:tc>
                <a:tc>
                  <a:txBody>
                    <a:bodyPr/>
                    <a:lstStyle/>
                    <a:p>
                      <a:pPr marL="0" marR="0" algn="ctr">
                        <a:lnSpc>
                          <a:spcPct val="160000"/>
                        </a:lnSpc>
                        <a:spcBef>
                          <a:spcPts val="0"/>
                        </a:spcBef>
                        <a:spcAft>
                          <a:spcPts val="0"/>
                        </a:spcAft>
                      </a:pPr>
                      <a:r>
                        <a:rPr lang="ko-KR" altLang="en-US" sz="1400" b="1">
                          <a:solidFill>
                            <a:srgbClr val="000000"/>
                          </a:solidFill>
                          <a:latin typeface="+mn-ea"/>
                          <a:ea typeface="+mn-ea"/>
                        </a:rPr>
                        <a:t>₩</a:t>
                      </a:r>
                      <a:r>
                        <a:rPr lang="en-US" altLang="ko-KR" sz="1400" b="1">
                          <a:solidFill>
                            <a:srgbClr val="000000"/>
                          </a:solidFill>
                          <a:latin typeface="+mn-ea"/>
                          <a:ea typeface="+mn-ea"/>
                        </a:rPr>
                        <a:t>4,000</a:t>
                      </a:r>
                      <a:endParaRPr lang="ko-KR" altLang="en-US" sz="1100" b="1">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7112" cap="flat" cmpd="sng" algn="ctr">
                      <a:solidFill>
                        <a:srgbClr val="000000"/>
                      </a:solidFill>
                      <a:prstDash val="dash"/>
                      <a:round/>
                      <a:headEnd type="none" w="med" len="med"/>
                      <a:tailEnd type="none" w="med" len="med"/>
                    </a:lnB>
                  </a:tcPr>
                </a:tc>
                <a:tc>
                  <a:txBody>
                    <a:bodyPr/>
                    <a:lstStyle/>
                    <a:p>
                      <a:pPr marL="0" marR="0" algn="ctr">
                        <a:lnSpc>
                          <a:spcPct val="160000"/>
                        </a:lnSpc>
                        <a:spcBef>
                          <a:spcPts val="0"/>
                        </a:spcBef>
                        <a:spcAft>
                          <a:spcPts val="0"/>
                        </a:spcAft>
                      </a:pPr>
                      <a:r>
                        <a:rPr lang="en-US" sz="1400" b="1">
                          <a:solidFill>
                            <a:srgbClr val="000000"/>
                          </a:solidFill>
                          <a:latin typeface="+mn-ea"/>
                          <a:ea typeface="+mn-ea"/>
                        </a:rPr>
                        <a:t>2.00%</a:t>
                      </a:r>
                    </a:p>
                  </a:txBody>
                  <a:tcPr anchor="ctr">
                    <a:lnL w="7112" cap="flat" cmpd="sng" algn="ctr">
                      <a:solidFill>
                        <a:srgbClr val="000000"/>
                      </a:solidFill>
                      <a:prstDash val="dash"/>
                      <a:round/>
                      <a:headEnd type="none" w="med" len="med"/>
                      <a:tailEnd type="none" w="med" len="med"/>
                    </a:lnL>
                    <a:lnR w="21590" cap="flat" cmpd="sng" algn="ctr">
                      <a:solidFill>
                        <a:srgbClr val="000000"/>
                      </a:solidFill>
                      <a:prstDash val="solid"/>
                      <a:round/>
                      <a:headEnd type="none" w="med" len="med"/>
                      <a:tailEnd type="none" w="med" len="med"/>
                    </a:lnR>
                    <a:lnT w="7112" cap="flat" cmpd="sng" algn="ctr">
                      <a:solidFill>
                        <a:srgbClr val="000000"/>
                      </a:solidFill>
                      <a:prstDash val="dash"/>
                      <a:round/>
                      <a:headEnd type="none" w="med" len="med"/>
                      <a:tailEnd type="none" w="med" len="med"/>
                    </a:lnT>
                    <a:lnB w="7112" cap="flat" cmpd="sng" algn="ctr">
                      <a:solidFill>
                        <a:srgbClr val="000000"/>
                      </a:solidFill>
                      <a:prstDash val="dash"/>
                      <a:round/>
                      <a:headEnd type="none" w="med" len="med"/>
                      <a:tailEnd type="none" w="med" len="med"/>
                    </a:lnB>
                  </a:tcPr>
                </a:tc>
              </a:tr>
              <a:tr h="397097">
                <a:tc>
                  <a:txBody>
                    <a:bodyPr/>
                    <a:lstStyle/>
                    <a:p>
                      <a:pPr marL="0" marR="0" algn="ctr">
                        <a:lnSpc>
                          <a:spcPct val="160000"/>
                        </a:lnSpc>
                        <a:spcBef>
                          <a:spcPts val="0"/>
                        </a:spcBef>
                        <a:spcAft>
                          <a:spcPts val="0"/>
                        </a:spcAft>
                      </a:pPr>
                      <a:r>
                        <a:rPr lang="ko-KR" altLang="en-US" sz="1400" b="1" dirty="0">
                          <a:solidFill>
                            <a:srgbClr val="000000"/>
                          </a:solidFill>
                          <a:latin typeface="+mn-ea"/>
                          <a:ea typeface="+mn-ea"/>
                        </a:rPr>
                        <a:t>합계 </a:t>
                      </a:r>
                      <a:endParaRPr lang="ko-KR" altLang="en-US" sz="1100" b="1" dirty="0">
                        <a:solidFill>
                          <a:srgbClr val="000000"/>
                        </a:solidFill>
                        <a:latin typeface="+mn-ea"/>
                        <a:ea typeface="+mn-ea"/>
                      </a:endParaRPr>
                    </a:p>
                  </a:txBody>
                  <a:tcPr anchor="ctr">
                    <a:lnL w="21590" cap="flat" cmpd="sng" algn="ctr">
                      <a:solidFill>
                        <a:srgbClr val="000000"/>
                      </a:solidFill>
                      <a:prstDash val="solid"/>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21590"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ko-KR" altLang="en-US" sz="1400" b="1" dirty="0">
                          <a:solidFill>
                            <a:srgbClr val="000000"/>
                          </a:solidFill>
                          <a:latin typeface="+mn-ea"/>
                          <a:ea typeface="+mn-ea"/>
                        </a:rPr>
                        <a:t>　</a:t>
                      </a:r>
                      <a:endParaRPr lang="ko-KR" altLang="en-US" sz="1100" b="1" dirty="0">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21590"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ko-KR" altLang="en-US" sz="1400" b="1" dirty="0">
                          <a:solidFill>
                            <a:srgbClr val="000000"/>
                          </a:solidFill>
                          <a:latin typeface="+mn-ea"/>
                          <a:ea typeface="+mn-ea"/>
                        </a:rPr>
                        <a:t>　</a:t>
                      </a:r>
                      <a:endParaRPr lang="ko-KR" altLang="en-US" sz="1100" b="1" dirty="0">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21590"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ko-KR" altLang="en-US" sz="1400" b="1" dirty="0">
                          <a:solidFill>
                            <a:srgbClr val="000000"/>
                          </a:solidFill>
                          <a:latin typeface="+mn-ea"/>
                          <a:ea typeface="+mn-ea"/>
                        </a:rPr>
                        <a:t>　</a:t>
                      </a:r>
                      <a:endParaRPr lang="ko-KR" altLang="en-US" sz="1100" b="1" dirty="0">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21590"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ko-KR" altLang="en-US" sz="1400" b="1" dirty="0">
                          <a:solidFill>
                            <a:srgbClr val="000000"/>
                          </a:solidFill>
                          <a:latin typeface="+mn-ea"/>
                          <a:ea typeface="+mn-ea"/>
                        </a:rPr>
                        <a:t>₩</a:t>
                      </a:r>
                      <a:r>
                        <a:rPr lang="en-US" altLang="ko-KR" sz="1400" b="1" dirty="0">
                          <a:solidFill>
                            <a:srgbClr val="000000"/>
                          </a:solidFill>
                          <a:latin typeface="+mn-ea"/>
                          <a:ea typeface="+mn-ea"/>
                        </a:rPr>
                        <a:t>24,667</a:t>
                      </a:r>
                      <a:endParaRPr lang="ko-KR" altLang="en-US" sz="1100" b="1" dirty="0">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21590"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sz="1400" b="1" dirty="0">
                          <a:solidFill>
                            <a:srgbClr val="0000FF"/>
                          </a:solidFill>
                          <a:latin typeface="+mn-ea"/>
                          <a:ea typeface="+mn-ea"/>
                        </a:rPr>
                        <a:t>7.33%</a:t>
                      </a:r>
                      <a:endParaRPr lang="en-US" sz="1100" b="1" dirty="0">
                        <a:solidFill>
                          <a:srgbClr val="000000"/>
                        </a:solidFill>
                        <a:latin typeface="+mn-ea"/>
                        <a:ea typeface="+mn-ea"/>
                      </a:endParaRPr>
                    </a:p>
                  </a:txBody>
                  <a:tcPr anchor="ctr">
                    <a:lnL w="7112" cap="flat" cmpd="sng" algn="ctr">
                      <a:solidFill>
                        <a:srgbClr val="000000"/>
                      </a:solidFill>
                      <a:prstDash val="dash"/>
                      <a:round/>
                      <a:headEnd type="none" w="med" len="med"/>
                      <a:tailEnd type="none" w="med" len="med"/>
                    </a:lnL>
                    <a:lnR w="21590" cap="flat" cmpd="sng" algn="ctr">
                      <a:solidFill>
                        <a:srgbClr val="000000"/>
                      </a:solidFill>
                      <a:prstDash val="solid"/>
                      <a:round/>
                      <a:headEnd type="none" w="med" len="med"/>
                      <a:tailEnd type="none" w="med" len="med"/>
                    </a:lnR>
                    <a:lnT w="7112" cap="flat" cmpd="sng" algn="ctr">
                      <a:solidFill>
                        <a:srgbClr val="000000"/>
                      </a:solidFill>
                      <a:prstDash val="dash"/>
                      <a:round/>
                      <a:headEnd type="none" w="med" len="med"/>
                      <a:tailEnd type="none" w="med" len="med"/>
                    </a:lnT>
                    <a:lnB w="21590" cap="flat" cmpd="sng" algn="ctr">
                      <a:solidFill>
                        <a:srgbClr val="000000"/>
                      </a:solidFill>
                      <a:prstDash val="solid"/>
                      <a:round/>
                      <a:headEnd type="none" w="med" len="med"/>
                      <a:tailEnd type="none" w="med" len="med"/>
                    </a:lnB>
                  </a:tcPr>
                </a:tc>
              </a:tr>
            </a:tbl>
          </a:graphicData>
        </a:graphic>
      </p:graphicFrame>
      <p:sp>
        <p:nvSpPr>
          <p:cNvPr id="12" name="모서리가 둥근 직사각형 11"/>
          <p:cNvSpPr/>
          <p:nvPr/>
        </p:nvSpPr>
        <p:spPr>
          <a:xfrm>
            <a:off x="357158" y="3824485"/>
            <a:ext cx="8358246" cy="961837"/>
          </a:xfrm>
          <a:prstGeom prst="roundRect">
            <a:avLst>
              <a:gd name="adj" fmla="val 10589"/>
            </a:avLst>
          </a:prstGeom>
          <a:solidFill>
            <a:schemeClr val="bg1"/>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1600" dirty="0" smtClean="0">
                <a:solidFill>
                  <a:schemeClr val="tx1"/>
                </a:solidFill>
              </a:rPr>
              <a:t> “</a:t>
            </a:r>
            <a:r>
              <a:rPr lang="ko-KR" altLang="en-US" sz="1600" dirty="0" smtClean="0">
                <a:solidFill>
                  <a:schemeClr val="tx1"/>
                </a:solidFill>
              </a:rPr>
              <a:t>관공서의 공휴일” 유급휴일 확대 </a:t>
            </a:r>
            <a:r>
              <a:rPr lang="ko-KR" altLang="en-US" sz="1600" dirty="0" err="1" smtClean="0">
                <a:solidFill>
                  <a:schemeClr val="tx1"/>
                </a:solidFill>
              </a:rPr>
              <a:t>적용시</a:t>
            </a:r>
            <a:r>
              <a:rPr lang="ko-KR" altLang="en-US" sz="1600" dirty="0" smtClean="0">
                <a:solidFill>
                  <a:schemeClr val="tx1"/>
                </a:solidFill>
              </a:rPr>
              <a:t> 근무하지 않아도 지급되는 유급공휴일 수당 </a:t>
            </a:r>
            <a:r>
              <a:rPr lang="en-US" altLang="ko-KR" sz="1600" dirty="0" smtClean="0">
                <a:solidFill>
                  <a:schemeClr val="tx1"/>
                </a:solidFill>
              </a:rPr>
              <a:t>16</a:t>
            </a:r>
            <a:r>
              <a:rPr lang="ko-KR" altLang="en-US" sz="1600" dirty="0" smtClean="0">
                <a:solidFill>
                  <a:schemeClr val="tx1"/>
                </a:solidFill>
              </a:rPr>
              <a:t>일</a:t>
            </a:r>
            <a:r>
              <a:rPr lang="en-US" altLang="ko-KR" sz="1600" dirty="0" smtClean="0">
                <a:solidFill>
                  <a:schemeClr val="tx1"/>
                </a:solidFill>
              </a:rPr>
              <a:t>/</a:t>
            </a:r>
            <a:r>
              <a:rPr lang="ko-KR" altLang="en-US" sz="1600" dirty="0" smtClean="0">
                <a:solidFill>
                  <a:schemeClr val="tx1"/>
                </a:solidFill>
              </a:rPr>
              <a:t> 관공서의 공휴일에 </a:t>
            </a:r>
            <a:r>
              <a:rPr lang="ko-KR" altLang="en-US" sz="1600" dirty="0" err="1" smtClean="0">
                <a:solidFill>
                  <a:schemeClr val="tx1"/>
                </a:solidFill>
              </a:rPr>
              <a:t>근무시</a:t>
            </a:r>
            <a:r>
              <a:rPr lang="ko-KR" altLang="en-US" sz="1600" dirty="0" smtClean="0">
                <a:solidFill>
                  <a:schemeClr val="tx1"/>
                </a:solidFill>
              </a:rPr>
              <a:t> 휴일할증수당</a:t>
            </a:r>
            <a:r>
              <a:rPr lang="en-US" altLang="ko-KR" sz="1600" dirty="0" smtClean="0">
                <a:solidFill>
                  <a:schemeClr val="tx1"/>
                </a:solidFill>
              </a:rPr>
              <a:t>(</a:t>
            </a:r>
            <a:r>
              <a:rPr lang="ko-KR" altLang="en-US" sz="1600" dirty="0" smtClean="0">
                <a:solidFill>
                  <a:schemeClr val="tx1"/>
                </a:solidFill>
              </a:rPr>
              <a:t>기존 일당에 </a:t>
            </a:r>
            <a:r>
              <a:rPr lang="en-US" altLang="ko-KR" sz="1600" dirty="0" smtClean="0">
                <a:solidFill>
                  <a:schemeClr val="tx1"/>
                </a:solidFill>
              </a:rPr>
              <a:t>50%</a:t>
            </a:r>
            <a:r>
              <a:rPr lang="ko-KR" altLang="en-US" sz="1600" dirty="0" smtClean="0">
                <a:solidFill>
                  <a:schemeClr val="tx1"/>
                </a:solidFill>
              </a:rPr>
              <a:t>가산</a:t>
            </a:r>
            <a:r>
              <a:rPr lang="en-US" altLang="ko-KR" sz="1600" dirty="0" smtClean="0">
                <a:solidFill>
                  <a:schemeClr val="tx1"/>
                </a:solidFill>
              </a:rPr>
              <a:t>)</a:t>
            </a:r>
            <a:r>
              <a:rPr lang="ko-KR" altLang="en-US" sz="1600" dirty="0" smtClean="0">
                <a:solidFill>
                  <a:schemeClr val="tx1"/>
                </a:solidFill>
              </a:rPr>
              <a:t>을 지급할 경우 </a:t>
            </a:r>
            <a:r>
              <a:rPr lang="ko-KR" altLang="en-US" sz="1600" b="1" dirty="0" smtClean="0">
                <a:solidFill>
                  <a:srgbClr val="0000FF"/>
                </a:solidFill>
              </a:rPr>
              <a:t>임금 인상 효과 </a:t>
            </a:r>
            <a:r>
              <a:rPr lang="en-US" altLang="ko-KR" sz="1600" b="1" dirty="0" smtClean="0">
                <a:solidFill>
                  <a:srgbClr val="0000FF"/>
                </a:solidFill>
              </a:rPr>
              <a:t>7.33%</a:t>
            </a:r>
            <a:r>
              <a:rPr lang="ko-KR" altLang="en-US" sz="1600" b="1" dirty="0" smtClean="0">
                <a:solidFill>
                  <a:srgbClr val="0000FF"/>
                </a:solidFill>
              </a:rPr>
              <a:t> </a:t>
            </a:r>
            <a:r>
              <a:rPr lang="ko-KR" altLang="en-US" sz="1600" dirty="0" smtClean="0">
                <a:solidFill>
                  <a:schemeClr val="tx1"/>
                </a:solidFill>
              </a:rPr>
              <a:t>발생됨</a:t>
            </a:r>
            <a:r>
              <a:rPr lang="en-US" altLang="ko-KR" sz="1600" smtClean="0">
                <a:solidFill>
                  <a:schemeClr val="tx1"/>
                </a:solidFill>
              </a:rPr>
              <a:t>. </a:t>
            </a:r>
            <a:endParaRPr lang="en-US" altLang="ko-KR" sz="1600" spc="-151" dirty="0">
              <a:ln>
                <a:solidFill>
                  <a:schemeClr val="tx1">
                    <a:lumMod val="75000"/>
                    <a:lumOff val="25000"/>
                    <a:alpha val="5000"/>
                  </a:schemeClr>
                </a:solidFill>
              </a:ln>
              <a:solidFill>
                <a:schemeClr val="tx1"/>
              </a:solidFill>
              <a:latin typeface="+mn-ea"/>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642910" y="142852"/>
            <a:ext cx="7886586" cy="461665"/>
          </a:xfrm>
          <a:prstGeom prst="rect">
            <a:avLst/>
          </a:prstGeom>
          <a:noFill/>
        </p:spPr>
        <p:txBody>
          <a:bodyPr wrap="square" rtlCol="0">
            <a:spAutoFit/>
          </a:bodyPr>
          <a:lstStyle/>
          <a:p>
            <a:r>
              <a:rPr lang="ko-KR" altLang="en-US" sz="2400" b="1" spc="-151" dirty="0">
                <a:ln>
                  <a:solidFill>
                    <a:schemeClr val="tx1">
                      <a:lumMod val="65000"/>
                      <a:lumOff val="35000"/>
                      <a:alpha val="5000"/>
                    </a:schemeClr>
                  </a:solidFill>
                </a:ln>
                <a:solidFill>
                  <a:schemeClr val="tx1">
                    <a:lumMod val="75000"/>
                    <a:lumOff val="25000"/>
                  </a:schemeClr>
                </a:solidFill>
                <a:latin typeface="+mn-ea"/>
              </a:rPr>
              <a:t>근로기준법</a:t>
            </a:r>
            <a:r>
              <a:rPr lang="en-US" altLang="ko-KR" sz="2400" b="1" spc="-151" dirty="0">
                <a:ln>
                  <a:solidFill>
                    <a:schemeClr val="tx1">
                      <a:lumMod val="65000"/>
                      <a:lumOff val="35000"/>
                      <a:alpha val="5000"/>
                    </a:schemeClr>
                  </a:solidFill>
                </a:ln>
                <a:solidFill>
                  <a:schemeClr val="tx1">
                    <a:lumMod val="75000"/>
                    <a:lumOff val="25000"/>
                  </a:schemeClr>
                </a:solidFill>
                <a:latin typeface="+mn-ea"/>
              </a:rPr>
              <a:t> – </a:t>
            </a:r>
            <a:r>
              <a:rPr lang="ko-KR" altLang="en-US" sz="2400" b="1" spc="-151" dirty="0">
                <a:ln>
                  <a:solidFill>
                    <a:schemeClr val="tx1">
                      <a:lumMod val="65000"/>
                      <a:lumOff val="35000"/>
                      <a:alpha val="5000"/>
                    </a:schemeClr>
                  </a:solidFill>
                </a:ln>
                <a:solidFill>
                  <a:schemeClr val="tx1">
                    <a:lumMod val="75000"/>
                    <a:lumOff val="25000"/>
                  </a:schemeClr>
                </a:solidFill>
                <a:latin typeface="+mn-ea"/>
              </a:rPr>
              <a:t>연차유급휴가 규정 개정</a:t>
            </a:r>
            <a:r>
              <a:rPr lang="en-US" altLang="ko-KR" sz="2400" b="1" spc="-151" dirty="0">
                <a:ln>
                  <a:solidFill>
                    <a:schemeClr val="tx1">
                      <a:lumMod val="65000"/>
                      <a:lumOff val="35000"/>
                      <a:alpha val="5000"/>
                    </a:schemeClr>
                  </a:solidFill>
                </a:ln>
                <a:solidFill>
                  <a:schemeClr val="tx1">
                    <a:lumMod val="75000"/>
                    <a:lumOff val="25000"/>
                  </a:schemeClr>
                </a:solidFill>
                <a:latin typeface="+mn-ea"/>
              </a:rPr>
              <a:t> (</a:t>
            </a:r>
            <a:r>
              <a:rPr lang="en-US" altLang="ko-KR" sz="2400" b="1" spc="-151" dirty="0">
                <a:ln>
                  <a:solidFill>
                    <a:schemeClr val="tx1">
                      <a:lumMod val="65000"/>
                      <a:lumOff val="35000"/>
                      <a:alpha val="5000"/>
                    </a:schemeClr>
                  </a:solidFill>
                </a:ln>
                <a:solidFill>
                  <a:srgbClr val="FF0000"/>
                </a:solidFill>
                <a:latin typeface="+mn-ea"/>
              </a:rPr>
              <a:t>2018.5.29.</a:t>
            </a:r>
            <a:r>
              <a:rPr lang="en-US" altLang="ko-KR" sz="2400" b="1" spc="-151" dirty="0">
                <a:ln>
                  <a:solidFill>
                    <a:schemeClr val="tx1">
                      <a:lumMod val="65000"/>
                      <a:lumOff val="35000"/>
                      <a:alpha val="5000"/>
                    </a:schemeClr>
                  </a:solidFill>
                </a:ln>
                <a:solidFill>
                  <a:schemeClr val="tx1">
                    <a:lumMod val="75000"/>
                    <a:lumOff val="25000"/>
                  </a:schemeClr>
                </a:solidFill>
                <a:latin typeface="+mn-ea"/>
              </a:rPr>
              <a:t> </a:t>
            </a:r>
            <a:r>
              <a:rPr lang="ko-KR" altLang="en-US" sz="2400" b="1" spc="-151" dirty="0">
                <a:ln>
                  <a:solidFill>
                    <a:schemeClr val="tx1">
                      <a:lumMod val="65000"/>
                      <a:lumOff val="35000"/>
                      <a:alpha val="5000"/>
                    </a:schemeClr>
                  </a:solidFill>
                </a:ln>
                <a:solidFill>
                  <a:schemeClr val="tx1">
                    <a:lumMod val="75000"/>
                    <a:lumOff val="25000"/>
                  </a:schemeClr>
                </a:solidFill>
                <a:latin typeface="+mn-ea"/>
              </a:rPr>
              <a:t>시행</a:t>
            </a:r>
            <a:r>
              <a:rPr lang="en-US" altLang="ko-KR" sz="2400" b="1" spc="-151" dirty="0">
                <a:ln>
                  <a:solidFill>
                    <a:schemeClr val="tx1">
                      <a:lumMod val="65000"/>
                      <a:lumOff val="35000"/>
                      <a:alpha val="5000"/>
                    </a:schemeClr>
                  </a:solidFill>
                </a:ln>
                <a:solidFill>
                  <a:schemeClr val="tx1">
                    <a:lumMod val="75000"/>
                    <a:lumOff val="25000"/>
                  </a:schemeClr>
                </a:solidFill>
                <a:latin typeface="+mn-ea"/>
              </a:rPr>
              <a:t>)</a:t>
            </a:r>
          </a:p>
        </p:txBody>
      </p:sp>
      <p:sp>
        <p:nvSpPr>
          <p:cNvPr id="27" name="모서리가 둥근 직사각형 26"/>
          <p:cNvSpPr/>
          <p:nvPr/>
        </p:nvSpPr>
        <p:spPr>
          <a:xfrm>
            <a:off x="642910" y="857232"/>
            <a:ext cx="7929618" cy="1428760"/>
          </a:xfrm>
          <a:prstGeom prst="roundRect">
            <a:avLst>
              <a:gd name="adj" fmla="val 10589"/>
            </a:avLst>
          </a:prstGeom>
          <a:solidFill>
            <a:schemeClr val="bg1"/>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ü"/>
            </a:pPr>
            <a:r>
              <a:rPr lang="ko-KR" altLang="en-US" sz="1400" dirty="0" smtClean="0">
                <a:solidFill>
                  <a:schemeClr val="tx1"/>
                </a:solidFill>
              </a:rPr>
              <a:t> </a:t>
            </a:r>
            <a:r>
              <a:rPr lang="ko-KR" altLang="en-US" sz="1400" b="1" dirty="0" smtClean="0">
                <a:solidFill>
                  <a:schemeClr val="tx1"/>
                </a:solidFill>
              </a:rPr>
              <a:t>입사 </a:t>
            </a:r>
            <a:r>
              <a:rPr lang="en-US" altLang="ko-KR" sz="1400" b="1" dirty="0" smtClean="0">
                <a:solidFill>
                  <a:schemeClr val="tx1"/>
                </a:solidFill>
              </a:rPr>
              <a:t>1</a:t>
            </a:r>
            <a:r>
              <a:rPr lang="ko-KR" altLang="en-US" sz="1400" b="1" dirty="0" smtClean="0">
                <a:solidFill>
                  <a:schemeClr val="tx1"/>
                </a:solidFill>
              </a:rPr>
              <a:t>년 차에 최대 </a:t>
            </a:r>
            <a:r>
              <a:rPr lang="en-US" altLang="ko-KR" sz="1400" b="1" dirty="0" smtClean="0">
                <a:solidFill>
                  <a:schemeClr val="tx1"/>
                </a:solidFill>
              </a:rPr>
              <a:t>11</a:t>
            </a:r>
            <a:r>
              <a:rPr lang="ko-KR" altLang="en-US" sz="1400" b="1" dirty="0" smtClean="0">
                <a:solidFill>
                  <a:schemeClr val="tx1"/>
                </a:solidFill>
              </a:rPr>
              <a:t>일</a:t>
            </a:r>
            <a:r>
              <a:rPr lang="en-US" altLang="ko-KR" sz="1400" b="1" dirty="0" smtClean="0">
                <a:solidFill>
                  <a:schemeClr val="tx1"/>
                </a:solidFill>
              </a:rPr>
              <a:t>, 2</a:t>
            </a:r>
            <a:r>
              <a:rPr lang="ko-KR" altLang="en-US" sz="1400" b="1" dirty="0" smtClean="0">
                <a:solidFill>
                  <a:schemeClr val="tx1"/>
                </a:solidFill>
              </a:rPr>
              <a:t>년 차</a:t>
            </a:r>
            <a:r>
              <a:rPr lang="en-US" altLang="ko-KR" sz="1400" b="1" dirty="0" smtClean="0">
                <a:solidFill>
                  <a:schemeClr val="tx1"/>
                </a:solidFill>
              </a:rPr>
              <a:t>(366</a:t>
            </a:r>
            <a:r>
              <a:rPr lang="ko-KR" altLang="en-US" sz="1400" b="1" dirty="0" err="1" smtClean="0">
                <a:solidFill>
                  <a:schemeClr val="tx1"/>
                </a:solidFill>
              </a:rPr>
              <a:t>일이상</a:t>
            </a:r>
            <a:r>
              <a:rPr lang="en-US" altLang="ko-KR" sz="1400" b="1" dirty="0" smtClean="0">
                <a:solidFill>
                  <a:schemeClr val="tx1"/>
                </a:solidFill>
              </a:rPr>
              <a:t>)</a:t>
            </a:r>
            <a:r>
              <a:rPr lang="ko-KR" altLang="en-US" sz="1400" b="1" dirty="0" smtClean="0">
                <a:solidFill>
                  <a:schemeClr val="tx1"/>
                </a:solidFill>
              </a:rPr>
              <a:t>에 </a:t>
            </a:r>
            <a:r>
              <a:rPr lang="en-US" altLang="ko-KR" sz="1400" b="1" dirty="0" smtClean="0">
                <a:solidFill>
                  <a:schemeClr val="tx1"/>
                </a:solidFill>
              </a:rPr>
              <a:t>15</a:t>
            </a:r>
            <a:r>
              <a:rPr lang="ko-KR" altLang="en-US" sz="1400" b="1" dirty="0" smtClean="0">
                <a:solidFill>
                  <a:schemeClr val="tx1"/>
                </a:solidFill>
              </a:rPr>
              <a:t>일의 연차유급휴가 보장</a:t>
            </a:r>
            <a:r>
              <a:rPr lang="ko-KR" altLang="en-US" sz="1400" dirty="0" smtClean="0">
                <a:solidFill>
                  <a:schemeClr val="tx1"/>
                </a:solidFill>
              </a:rPr>
              <a:t> </a:t>
            </a:r>
            <a:endParaRPr lang="en-US" altLang="ko-KR" sz="1400" dirty="0" smtClean="0">
              <a:solidFill>
                <a:schemeClr val="tx1"/>
              </a:solidFill>
            </a:endParaRPr>
          </a:p>
          <a:p>
            <a:r>
              <a:rPr lang="en-US" altLang="ko-KR" sz="1400" dirty="0" smtClean="0">
                <a:solidFill>
                  <a:schemeClr val="tx1"/>
                </a:solidFill>
              </a:rPr>
              <a:t>   </a:t>
            </a:r>
            <a:r>
              <a:rPr lang="ko-KR" altLang="en-US" sz="1400" dirty="0" smtClean="0">
                <a:solidFill>
                  <a:schemeClr val="tx1"/>
                </a:solidFill>
              </a:rPr>
              <a:t> </a:t>
            </a:r>
            <a:r>
              <a:rPr lang="en-US" altLang="ko-KR" sz="1400" dirty="0" smtClean="0">
                <a:solidFill>
                  <a:schemeClr val="tx1"/>
                </a:solidFill>
              </a:rPr>
              <a:t>2017.5.29</a:t>
            </a:r>
            <a:r>
              <a:rPr lang="ko-KR" altLang="en-US" sz="1400" dirty="0" smtClean="0">
                <a:solidFill>
                  <a:schemeClr val="tx1"/>
                </a:solidFill>
              </a:rPr>
              <a:t>입사자의 경우 </a:t>
            </a:r>
            <a:r>
              <a:rPr lang="en-US" altLang="ko-KR" sz="1400" dirty="0" smtClean="0">
                <a:solidFill>
                  <a:schemeClr val="tx1"/>
                </a:solidFill>
              </a:rPr>
              <a:t>11</a:t>
            </a:r>
            <a:r>
              <a:rPr lang="ko-KR" altLang="en-US" sz="1400" dirty="0" smtClean="0">
                <a:solidFill>
                  <a:schemeClr val="tx1"/>
                </a:solidFill>
              </a:rPr>
              <a:t>개 연차 </a:t>
            </a:r>
            <a:r>
              <a:rPr lang="en-US" altLang="ko-KR" sz="1400" dirty="0" smtClean="0">
                <a:solidFill>
                  <a:schemeClr val="tx1"/>
                </a:solidFill>
              </a:rPr>
              <a:t> 2018.5.29.</a:t>
            </a:r>
            <a:r>
              <a:rPr lang="ko-KR" altLang="en-US" sz="1400" dirty="0" smtClean="0">
                <a:solidFill>
                  <a:schemeClr val="tx1"/>
                </a:solidFill>
              </a:rPr>
              <a:t>자에 </a:t>
            </a:r>
            <a:r>
              <a:rPr lang="en-US" altLang="ko-KR" sz="1400" dirty="0" smtClean="0">
                <a:solidFill>
                  <a:schemeClr val="tx1"/>
                </a:solidFill>
              </a:rPr>
              <a:t>15</a:t>
            </a:r>
            <a:r>
              <a:rPr lang="ko-KR" altLang="en-US" sz="1400" dirty="0" smtClean="0">
                <a:solidFill>
                  <a:schemeClr val="tx1"/>
                </a:solidFill>
              </a:rPr>
              <a:t>개 연차휴가사용권 발생 </a:t>
            </a:r>
            <a:r>
              <a:rPr lang="en-US" altLang="ko-KR" sz="1400" dirty="0" smtClean="0">
                <a:solidFill>
                  <a:schemeClr val="tx1"/>
                </a:solidFill>
              </a:rPr>
              <a:t>= </a:t>
            </a:r>
            <a:r>
              <a:rPr lang="ko-KR" altLang="en-US" sz="1400" dirty="0" smtClean="0">
                <a:solidFill>
                  <a:schemeClr val="tx1"/>
                </a:solidFill>
              </a:rPr>
              <a:t>총</a:t>
            </a:r>
            <a:r>
              <a:rPr lang="en-US" altLang="ko-KR" sz="1400" dirty="0" smtClean="0">
                <a:solidFill>
                  <a:schemeClr val="tx1"/>
                </a:solidFill>
              </a:rPr>
              <a:t>26</a:t>
            </a:r>
            <a:r>
              <a:rPr lang="ko-KR" altLang="en-US" sz="1400" dirty="0" smtClean="0">
                <a:solidFill>
                  <a:schemeClr val="tx1"/>
                </a:solidFill>
              </a:rPr>
              <a:t>개</a:t>
            </a:r>
            <a:endParaRPr lang="en-US" altLang="ko-KR" sz="1400" dirty="0" smtClean="0">
              <a:solidFill>
                <a:schemeClr val="tx1"/>
              </a:solidFill>
            </a:endParaRPr>
          </a:p>
          <a:p>
            <a:r>
              <a:rPr lang="ko-KR" altLang="en-US" sz="1400" dirty="0" smtClean="0">
                <a:solidFill>
                  <a:schemeClr val="tx1"/>
                </a:solidFill>
              </a:rPr>
              <a:t>건설 일용근로자중 </a:t>
            </a:r>
            <a:r>
              <a:rPr lang="en-US" altLang="ko-KR" sz="1400" dirty="0" smtClean="0">
                <a:solidFill>
                  <a:schemeClr val="tx1"/>
                </a:solidFill>
              </a:rPr>
              <a:t>1</a:t>
            </a:r>
            <a:r>
              <a:rPr lang="ko-KR" altLang="en-US" sz="1400" dirty="0" smtClean="0">
                <a:solidFill>
                  <a:schemeClr val="tx1"/>
                </a:solidFill>
              </a:rPr>
              <a:t>년 이상 근속 후 연차휴가 사용하지 않고 퇴직하는 경우 연차휴가 </a:t>
            </a:r>
            <a:r>
              <a:rPr lang="en-US" altLang="ko-KR" sz="1400" dirty="0" smtClean="0">
                <a:solidFill>
                  <a:schemeClr val="tx1"/>
                </a:solidFill>
              </a:rPr>
              <a:t>15</a:t>
            </a:r>
            <a:r>
              <a:rPr lang="ko-KR" altLang="en-US" sz="1400" dirty="0" smtClean="0">
                <a:solidFill>
                  <a:schemeClr val="tx1"/>
                </a:solidFill>
              </a:rPr>
              <a:t>일에 해당되는 연차유급휴가수당을 부담</a:t>
            </a:r>
            <a:r>
              <a:rPr lang="en-US" altLang="ko-KR" sz="1400" dirty="0" smtClean="0">
                <a:solidFill>
                  <a:schemeClr val="tx1"/>
                </a:solidFill>
              </a:rPr>
              <a:t>. </a:t>
            </a:r>
            <a:r>
              <a:rPr lang="ko-KR" altLang="en-US" sz="1400" dirty="0" smtClean="0">
                <a:solidFill>
                  <a:schemeClr val="tx1"/>
                </a:solidFill>
              </a:rPr>
              <a:t>이 경우 최대 </a:t>
            </a:r>
            <a:r>
              <a:rPr lang="en-US" altLang="ko-KR" sz="1400" dirty="0" smtClean="0">
                <a:solidFill>
                  <a:schemeClr val="tx1"/>
                </a:solidFill>
              </a:rPr>
              <a:t>5%</a:t>
            </a:r>
            <a:r>
              <a:rPr lang="ko-KR" altLang="en-US" sz="1400" dirty="0" smtClean="0">
                <a:solidFill>
                  <a:schemeClr val="tx1"/>
                </a:solidFill>
              </a:rPr>
              <a:t>임금 인상요인이 발생됨  </a:t>
            </a:r>
            <a:r>
              <a:rPr lang="en-US" altLang="ko-KR" sz="1400" dirty="0" smtClean="0">
                <a:solidFill>
                  <a:schemeClr val="tx1"/>
                </a:solidFill>
              </a:rPr>
              <a:t>(※ </a:t>
            </a:r>
            <a:r>
              <a:rPr lang="ko-KR" altLang="en-US" sz="1400" dirty="0" smtClean="0">
                <a:solidFill>
                  <a:schemeClr val="tx1"/>
                </a:solidFill>
              </a:rPr>
              <a:t>전문건설의 경우 토목</a:t>
            </a:r>
            <a:r>
              <a:rPr lang="en-US" altLang="ko-KR" sz="1400" dirty="0" smtClean="0">
                <a:solidFill>
                  <a:schemeClr val="tx1"/>
                </a:solidFill>
              </a:rPr>
              <a:t>, </a:t>
            </a:r>
            <a:r>
              <a:rPr lang="ko-KR" altLang="en-US" sz="1400" dirty="0" smtClean="0">
                <a:solidFill>
                  <a:schemeClr val="tx1"/>
                </a:solidFill>
              </a:rPr>
              <a:t>프로젝트현장의 경우 </a:t>
            </a:r>
            <a:r>
              <a:rPr lang="en-US" altLang="ko-KR" sz="1400" dirty="0" smtClean="0">
                <a:solidFill>
                  <a:schemeClr val="tx1"/>
                </a:solidFill>
              </a:rPr>
              <a:t>1</a:t>
            </a:r>
            <a:r>
              <a:rPr lang="ko-KR" altLang="en-US" sz="1400" dirty="0" err="1" smtClean="0">
                <a:solidFill>
                  <a:schemeClr val="tx1"/>
                </a:solidFill>
              </a:rPr>
              <a:t>년이상</a:t>
            </a:r>
            <a:r>
              <a:rPr lang="ko-KR" altLang="en-US" sz="1400" dirty="0" smtClean="0">
                <a:solidFill>
                  <a:schemeClr val="tx1"/>
                </a:solidFill>
              </a:rPr>
              <a:t> 근속자가 다수 발생되며</a:t>
            </a:r>
            <a:r>
              <a:rPr lang="en-US" altLang="ko-KR" sz="1400" dirty="0" smtClean="0">
                <a:solidFill>
                  <a:schemeClr val="tx1"/>
                </a:solidFill>
              </a:rPr>
              <a:t>, </a:t>
            </a:r>
            <a:r>
              <a:rPr lang="ko-KR" altLang="en-US" sz="1400" dirty="0" smtClean="0">
                <a:solidFill>
                  <a:schemeClr val="tx1"/>
                </a:solidFill>
              </a:rPr>
              <a:t>현장간 이동하면서 계속 근로하는 경우를 감안하여야 함</a:t>
            </a:r>
            <a:r>
              <a:rPr lang="en-US" altLang="ko-KR" sz="1400" dirty="0" smtClean="0">
                <a:solidFill>
                  <a:schemeClr val="tx1"/>
                </a:solidFill>
              </a:rPr>
              <a:t>)</a:t>
            </a:r>
            <a:endParaRPr lang="en-US" altLang="ko-KR" sz="1400" spc="-151" dirty="0">
              <a:ln>
                <a:solidFill>
                  <a:schemeClr val="tx1">
                    <a:lumMod val="75000"/>
                    <a:lumOff val="25000"/>
                    <a:alpha val="5000"/>
                  </a:schemeClr>
                </a:solidFill>
              </a:ln>
              <a:solidFill>
                <a:schemeClr val="tx1"/>
              </a:solidFill>
              <a:latin typeface="+mn-ea"/>
            </a:endParaRPr>
          </a:p>
        </p:txBody>
      </p:sp>
      <p:sp>
        <p:nvSpPr>
          <p:cNvPr id="49" name="모서리가 둥근 직사각형 48"/>
          <p:cNvSpPr/>
          <p:nvPr/>
        </p:nvSpPr>
        <p:spPr>
          <a:xfrm rot="5400000" flipH="1">
            <a:off x="5429255" y="1785927"/>
            <a:ext cx="2286017" cy="4000528"/>
          </a:xfrm>
          <a:prstGeom prst="roundRect">
            <a:avLst>
              <a:gd name="adj" fmla="val 3675"/>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285737" indent="-285737">
              <a:buFont typeface="Arial" panose="020B0604020202020204" pitchFamily="34" charset="0"/>
              <a:buChar char="•"/>
            </a:pPr>
            <a:r>
              <a:rPr lang="ko-KR" altLang="en-US" sz="1400" spc="-151" dirty="0">
                <a:ln>
                  <a:solidFill>
                    <a:schemeClr val="tx1">
                      <a:lumMod val="75000"/>
                      <a:lumOff val="25000"/>
                      <a:alpha val="5000"/>
                    </a:schemeClr>
                  </a:solidFill>
                </a:ln>
                <a:solidFill>
                  <a:srgbClr val="404040"/>
                </a:solidFill>
                <a:latin typeface="+mn-ea"/>
              </a:rPr>
              <a:t>최초 발생하는 연차에서 근로자가 사용했던 유급휴가 일수를 </a:t>
            </a:r>
            <a:r>
              <a:rPr lang="ko-KR" altLang="en-US" sz="1400" spc="-151" dirty="0" smtClean="0">
                <a:ln>
                  <a:solidFill>
                    <a:schemeClr val="tx1">
                      <a:lumMod val="75000"/>
                      <a:lumOff val="25000"/>
                      <a:alpha val="5000"/>
                    </a:schemeClr>
                  </a:solidFill>
                </a:ln>
                <a:solidFill>
                  <a:srgbClr val="404040"/>
                </a:solidFill>
                <a:latin typeface="+mn-ea"/>
              </a:rPr>
              <a:t>공제 </a:t>
            </a:r>
            <a:r>
              <a:rPr lang="ko-KR" altLang="en-US" sz="1400" spc="-151" dirty="0">
                <a:ln>
                  <a:solidFill>
                    <a:schemeClr val="tx1">
                      <a:lumMod val="75000"/>
                      <a:lumOff val="25000"/>
                      <a:alpha val="5000"/>
                    </a:schemeClr>
                  </a:solidFill>
                </a:ln>
                <a:solidFill>
                  <a:srgbClr val="404040"/>
                </a:solidFill>
                <a:latin typeface="+mn-ea"/>
              </a:rPr>
              <a:t>하는 규정</a:t>
            </a:r>
            <a:r>
              <a:rPr lang="en-US" altLang="ko-KR" sz="1400" spc="-151" dirty="0">
                <a:ln>
                  <a:solidFill>
                    <a:schemeClr val="tx1">
                      <a:lumMod val="75000"/>
                      <a:lumOff val="25000"/>
                      <a:alpha val="5000"/>
                    </a:schemeClr>
                  </a:solidFill>
                </a:ln>
                <a:solidFill>
                  <a:srgbClr val="404040"/>
                </a:solidFill>
                <a:latin typeface="+mn-ea"/>
              </a:rPr>
              <a:t>(</a:t>
            </a:r>
            <a:r>
              <a:rPr lang="ko-KR" altLang="en-US" sz="1400" spc="-151" dirty="0">
                <a:ln>
                  <a:solidFill>
                    <a:schemeClr val="tx1">
                      <a:lumMod val="75000"/>
                      <a:lumOff val="25000"/>
                      <a:alpha val="5000"/>
                    </a:schemeClr>
                  </a:solidFill>
                </a:ln>
                <a:solidFill>
                  <a:srgbClr val="404040"/>
                </a:solidFill>
                <a:latin typeface="+mn-ea"/>
              </a:rPr>
              <a:t>근로기준법 제</a:t>
            </a:r>
            <a:r>
              <a:rPr lang="en-US" altLang="ko-KR" sz="1400" spc="-151" dirty="0">
                <a:ln>
                  <a:solidFill>
                    <a:schemeClr val="tx1">
                      <a:lumMod val="75000"/>
                      <a:lumOff val="25000"/>
                      <a:alpha val="5000"/>
                    </a:schemeClr>
                  </a:solidFill>
                </a:ln>
                <a:solidFill>
                  <a:srgbClr val="404040"/>
                </a:solidFill>
                <a:latin typeface="+mn-ea"/>
              </a:rPr>
              <a:t>60</a:t>
            </a:r>
            <a:r>
              <a:rPr lang="ko-KR" altLang="en-US" sz="1400" spc="-151" dirty="0">
                <a:ln>
                  <a:solidFill>
                    <a:schemeClr val="tx1">
                      <a:lumMod val="75000"/>
                      <a:lumOff val="25000"/>
                      <a:alpha val="5000"/>
                    </a:schemeClr>
                  </a:solidFill>
                </a:ln>
                <a:solidFill>
                  <a:srgbClr val="404040"/>
                </a:solidFill>
                <a:latin typeface="+mn-ea"/>
              </a:rPr>
              <a:t>조 제</a:t>
            </a:r>
            <a:r>
              <a:rPr lang="en-US" altLang="ko-KR" sz="1400" spc="-151" dirty="0">
                <a:ln>
                  <a:solidFill>
                    <a:schemeClr val="tx1">
                      <a:lumMod val="75000"/>
                      <a:lumOff val="25000"/>
                      <a:alpha val="5000"/>
                    </a:schemeClr>
                  </a:solidFill>
                </a:ln>
                <a:solidFill>
                  <a:srgbClr val="404040"/>
                </a:solidFill>
                <a:latin typeface="+mn-ea"/>
              </a:rPr>
              <a:t>3</a:t>
            </a:r>
            <a:r>
              <a:rPr lang="ko-KR" altLang="en-US" sz="1400" spc="-151" dirty="0">
                <a:ln>
                  <a:solidFill>
                    <a:schemeClr val="tx1">
                      <a:lumMod val="75000"/>
                      <a:lumOff val="25000"/>
                      <a:alpha val="5000"/>
                    </a:schemeClr>
                  </a:solidFill>
                </a:ln>
                <a:solidFill>
                  <a:srgbClr val="404040"/>
                </a:solidFill>
                <a:latin typeface="+mn-ea"/>
              </a:rPr>
              <a:t>항</a:t>
            </a:r>
            <a:r>
              <a:rPr lang="en-US" altLang="ko-KR" sz="1400" spc="-151" dirty="0">
                <a:ln>
                  <a:solidFill>
                    <a:schemeClr val="tx1">
                      <a:lumMod val="75000"/>
                      <a:lumOff val="25000"/>
                      <a:alpha val="5000"/>
                    </a:schemeClr>
                  </a:solidFill>
                </a:ln>
                <a:solidFill>
                  <a:srgbClr val="404040"/>
                </a:solidFill>
                <a:latin typeface="+mn-ea"/>
              </a:rPr>
              <a:t>)</a:t>
            </a:r>
            <a:r>
              <a:rPr lang="ko-KR" altLang="en-US" sz="1400" spc="-151" dirty="0">
                <a:ln>
                  <a:solidFill>
                    <a:schemeClr val="tx1">
                      <a:lumMod val="75000"/>
                      <a:lumOff val="25000"/>
                      <a:alpha val="5000"/>
                    </a:schemeClr>
                  </a:solidFill>
                </a:ln>
                <a:solidFill>
                  <a:srgbClr val="404040"/>
                </a:solidFill>
                <a:latin typeface="+mn-ea"/>
              </a:rPr>
              <a:t>을 삭제</a:t>
            </a:r>
            <a:r>
              <a:rPr lang="en-US" altLang="ko-KR" sz="1400" spc="-151" dirty="0">
                <a:ln>
                  <a:solidFill>
                    <a:schemeClr val="tx1">
                      <a:lumMod val="75000"/>
                      <a:lumOff val="25000"/>
                      <a:alpha val="5000"/>
                    </a:schemeClr>
                  </a:solidFill>
                </a:ln>
                <a:solidFill>
                  <a:srgbClr val="404040"/>
                </a:solidFill>
                <a:latin typeface="+mn-ea"/>
              </a:rPr>
              <a:t>,</a:t>
            </a:r>
            <a:r>
              <a:rPr lang="ko-KR" altLang="en-US" sz="1400" spc="-151" dirty="0">
                <a:ln>
                  <a:solidFill>
                    <a:schemeClr val="tx1">
                      <a:lumMod val="75000"/>
                      <a:lumOff val="25000"/>
                      <a:alpha val="5000"/>
                    </a:schemeClr>
                  </a:solidFill>
                </a:ln>
                <a:solidFill>
                  <a:srgbClr val="404040"/>
                </a:solidFill>
                <a:latin typeface="+mn-ea"/>
              </a:rPr>
              <a:t> </a:t>
            </a:r>
            <a:r>
              <a:rPr lang="ko-KR" altLang="en-US" sz="1400" b="1" spc="-151" dirty="0">
                <a:ln>
                  <a:solidFill>
                    <a:schemeClr val="tx1">
                      <a:lumMod val="75000"/>
                      <a:lumOff val="25000"/>
                      <a:alpha val="5000"/>
                    </a:schemeClr>
                  </a:solidFill>
                </a:ln>
                <a:solidFill>
                  <a:srgbClr val="155190"/>
                </a:solidFill>
                <a:latin typeface="+mn-ea"/>
              </a:rPr>
              <a:t>입사 </a:t>
            </a:r>
            <a:r>
              <a:rPr lang="en-US" altLang="ko-KR" sz="1400" b="1" spc="-151" dirty="0">
                <a:ln>
                  <a:solidFill>
                    <a:schemeClr val="tx1">
                      <a:lumMod val="75000"/>
                      <a:lumOff val="25000"/>
                      <a:alpha val="5000"/>
                    </a:schemeClr>
                  </a:solidFill>
                </a:ln>
                <a:solidFill>
                  <a:srgbClr val="155190"/>
                </a:solidFill>
                <a:latin typeface="+mn-ea"/>
              </a:rPr>
              <a:t>1</a:t>
            </a:r>
            <a:r>
              <a:rPr lang="ko-KR" altLang="en-US" sz="1400" b="1" spc="-151" dirty="0">
                <a:ln>
                  <a:solidFill>
                    <a:schemeClr val="tx1">
                      <a:lumMod val="75000"/>
                      <a:lumOff val="25000"/>
                      <a:alpha val="5000"/>
                    </a:schemeClr>
                  </a:solidFill>
                </a:ln>
                <a:solidFill>
                  <a:srgbClr val="155190"/>
                </a:solidFill>
                <a:latin typeface="+mn-ea"/>
              </a:rPr>
              <a:t>년 차에 최대 </a:t>
            </a:r>
            <a:r>
              <a:rPr lang="en-US" altLang="ko-KR" sz="1400" b="1" spc="-151" dirty="0">
                <a:ln>
                  <a:solidFill>
                    <a:schemeClr val="tx1">
                      <a:lumMod val="75000"/>
                      <a:lumOff val="25000"/>
                      <a:alpha val="5000"/>
                    </a:schemeClr>
                  </a:solidFill>
                </a:ln>
                <a:solidFill>
                  <a:srgbClr val="155190"/>
                </a:solidFill>
                <a:latin typeface="+mn-ea"/>
              </a:rPr>
              <a:t>11</a:t>
            </a:r>
            <a:r>
              <a:rPr lang="ko-KR" altLang="en-US" sz="1400" b="1" spc="-151" dirty="0">
                <a:ln>
                  <a:solidFill>
                    <a:schemeClr val="tx1">
                      <a:lumMod val="75000"/>
                      <a:lumOff val="25000"/>
                      <a:alpha val="5000"/>
                    </a:schemeClr>
                  </a:solidFill>
                </a:ln>
                <a:solidFill>
                  <a:srgbClr val="155190"/>
                </a:solidFill>
                <a:latin typeface="+mn-ea"/>
              </a:rPr>
              <a:t>일</a:t>
            </a:r>
            <a:r>
              <a:rPr lang="en-US" altLang="ko-KR" sz="1400" b="1" spc="-151" dirty="0">
                <a:ln>
                  <a:solidFill>
                    <a:schemeClr val="tx1">
                      <a:lumMod val="75000"/>
                      <a:lumOff val="25000"/>
                      <a:alpha val="5000"/>
                    </a:schemeClr>
                  </a:solidFill>
                </a:ln>
                <a:solidFill>
                  <a:srgbClr val="155190"/>
                </a:solidFill>
                <a:latin typeface="+mn-ea"/>
              </a:rPr>
              <a:t>, 2</a:t>
            </a:r>
            <a:r>
              <a:rPr lang="ko-KR" altLang="en-US" sz="1400" b="1" spc="-151" dirty="0">
                <a:ln>
                  <a:solidFill>
                    <a:schemeClr val="tx1">
                      <a:lumMod val="75000"/>
                      <a:lumOff val="25000"/>
                      <a:alpha val="5000"/>
                    </a:schemeClr>
                  </a:solidFill>
                </a:ln>
                <a:solidFill>
                  <a:srgbClr val="155190"/>
                </a:solidFill>
                <a:latin typeface="+mn-ea"/>
              </a:rPr>
              <a:t>년 </a:t>
            </a:r>
            <a:r>
              <a:rPr lang="ko-KR" altLang="en-US" sz="1400" b="1" spc="-151" dirty="0" smtClean="0">
                <a:ln>
                  <a:solidFill>
                    <a:schemeClr val="tx1">
                      <a:lumMod val="75000"/>
                      <a:lumOff val="25000"/>
                      <a:alpha val="5000"/>
                    </a:schemeClr>
                  </a:solidFill>
                </a:ln>
                <a:solidFill>
                  <a:srgbClr val="155190"/>
                </a:solidFill>
                <a:latin typeface="+mn-ea"/>
              </a:rPr>
              <a:t>차</a:t>
            </a:r>
            <a:r>
              <a:rPr lang="en-US" altLang="ko-KR" sz="1400" b="1" spc="-151" dirty="0" smtClean="0">
                <a:ln>
                  <a:solidFill>
                    <a:schemeClr val="tx1">
                      <a:lumMod val="75000"/>
                      <a:lumOff val="25000"/>
                      <a:alpha val="5000"/>
                    </a:schemeClr>
                  </a:solidFill>
                </a:ln>
                <a:solidFill>
                  <a:srgbClr val="155190"/>
                </a:solidFill>
                <a:latin typeface="+mn-ea"/>
              </a:rPr>
              <a:t>(366</a:t>
            </a:r>
            <a:r>
              <a:rPr lang="ko-KR" altLang="en-US" sz="1400" b="1" spc="-151" dirty="0" err="1" smtClean="0">
                <a:ln>
                  <a:solidFill>
                    <a:schemeClr val="tx1">
                      <a:lumMod val="75000"/>
                      <a:lumOff val="25000"/>
                      <a:alpha val="5000"/>
                    </a:schemeClr>
                  </a:solidFill>
                </a:ln>
                <a:solidFill>
                  <a:srgbClr val="155190"/>
                </a:solidFill>
                <a:latin typeface="+mn-ea"/>
              </a:rPr>
              <a:t>일이상</a:t>
            </a:r>
            <a:r>
              <a:rPr lang="en-US" altLang="ko-KR" sz="1400" b="1" spc="-151" dirty="0" smtClean="0">
                <a:ln>
                  <a:solidFill>
                    <a:schemeClr val="tx1">
                      <a:lumMod val="75000"/>
                      <a:lumOff val="25000"/>
                      <a:alpha val="5000"/>
                    </a:schemeClr>
                  </a:solidFill>
                </a:ln>
                <a:solidFill>
                  <a:srgbClr val="155190"/>
                </a:solidFill>
                <a:latin typeface="+mn-ea"/>
              </a:rPr>
              <a:t>)</a:t>
            </a:r>
            <a:r>
              <a:rPr lang="ko-KR" altLang="en-US" sz="1400" b="1" spc="-151" dirty="0" smtClean="0">
                <a:ln>
                  <a:solidFill>
                    <a:schemeClr val="tx1">
                      <a:lumMod val="75000"/>
                      <a:lumOff val="25000"/>
                      <a:alpha val="5000"/>
                    </a:schemeClr>
                  </a:solidFill>
                </a:ln>
                <a:solidFill>
                  <a:srgbClr val="155190"/>
                </a:solidFill>
                <a:latin typeface="+mn-ea"/>
              </a:rPr>
              <a:t>에 </a:t>
            </a:r>
            <a:r>
              <a:rPr lang="en-US" altLang="ko-KR" sz="1400" b="1" spc="-151" dirty="0">
                <a:ln>
                  <a:solidFill>
                    <a:schemeClr val="tx1">
                      <a:lumMod val="75000"/>
                      <a:lumOff val="25000"/>
                      <a:alpha val="5000"/>
                    </a:schemeClr>
                  </a:solidFill>
                </a:ln>
                <a:solidFill>
                  <a:srgbClr val="155190"/>
                </a:solidFill>
                <a:latin typeface="+mn-ea"/>
              </a:rPr>
              <a:t>15</a:t>
            </a:r>
            <a:r>
              <a:rPr lang="ko-KR" altLang="en-US" sz="1400" b="1" spc="-151" dirty="0">
                <a:ln>
                  <a:solidFill>
                    <a:schemeClr val="tx1">
                      <a:lumMod val="75000"/>
                      <a:lumOff val="25000"/>
                      <a:alpha val="5000"/>
                    </a:schemeClr>
                  </a:solidFill>
                </a:ln>
                <a:solidFill>
                  <a:srgbClr val="155190"/>
                </a:solidFill>
                <a:latin typeface="+mn-ea"/>
              </a:rPr>
              <a:t>일의 연차유급휴가를 보장</a:t>
            </a:r>
            <a:r>
              <a:rPr lang="ko-KR" altLang="en-US" sz="1400" spc="-151" dirty="0">
                <a:ln>
                  <a:solidFill>
                    <a:schemeClr val="tx1">
                      <a:lumMod val="75000"/>
                      <a:lumOff val="25000"/>
                      <a:alpha val="5000"/>
                    </a:schemeClr>
                  </a:solidFill>
                </a:ln>
                <a:solidFill>
                  <a:srgbClr val="404040"/>
                </a:solidFill>
                <a:latin typeface="+mn-ea"/>
              </a:rPr>
              <a:t>받을 수 있도록 함</a:t>
            </a:r>
            <a:r>
              <a:rPr lang="en-US" altLang="ko-KR" sz="1400" spc="-151" dirty="0" smtClean="0">
                <a:ln>
                  <a:solidFill>
                    <a:schemeClr val="tx1">
                      <a:lumMod val="75000"/>
                      <a:lumOff val="25000"/>
                      <a:alpha val="5000"/>
                    </a:schemeClr>
                  </a:solidFill>
                </a:ln>
                <a:solidFill>
                  <a:srgbClr val="404040"/>
                </a:solidFill>
                <a:latin typeface="+mn-ea"/>
              </a:rPr>
              <a:t>. </a:t>
            </a:r>
            <a:endParaRPr lang="en-US" altLang="ko-KR" sz="1400" spc="-151" dirty="0">
              <a:ln>
                <a:solidFill>
                  <a:schemeClr val="tx1">
                    <a:lumMod val="75000"/>
                    <a:lumOff val="25000"/>
                    <a:alpha val="5000"/>
                  </a:schemeClr>
                </a:solidFill>
              </a:ln>
              <a:solidFill>
                <a:srgbClr val="404040"/>
              </a:solidFill>
              <a:latin typeface="+mn-ea"/>
            </a:endParaRPr>
          </a:p>
          <a:p>
            <a:pPr marL="285737" indent="-285737">
              <a:buFont typeface="Arial" panose="020B0604020202020204" pitchFamily="34" charset="0"/>
              <a:buChar char="•"/>
            </a:pPr>
            <a:r>
              <a:rPr lang="ko-KR" altLang="en-US" sz="1400" spc="-151" dirty="0">
                <a:ln>
                  <a:solidFill>
                    <a:schemeClr val="tx1">
                      <a:lumMod val="75000"/>
                      <a:lumOff val="25000"/>
                      <a:alpha val="5000"/>
                    </a:schemeClr>
                  </a:solidFill>
                </a:ln>
                <a:solidFill>
                  <a:srgbClr val="404040"/>
                </a:solidFill>
                <a:latin typeface="+mn-ea"/>
              </a:rPr>
              <a:t>근로기준법 제</a:t>
            </a:r>
            <a:r>
              <a:rPr lang="en-US" altLang="ko-KR" sz="1400" spc="-151" dirty="0">
                <a:ln>
                  <a:solidFill>
                    <a:schemeClr val="tx1">
                      <a:lumMod val="75000"/>
                      <a:lumOff val="25000"/>
                      <a:alpha val="5000"/>
                    </a:schemeClr>
                  </a:solidFill>
                </a:ln>
                <a:solidFill>
                  <a:srgbClr val="404040"/>
                </a:solidFill>
                <a:latin typeface="+mn-ea"/>
              </a:rPr>
              <a:t>60</a:t>
            </a:r>
            <a:r>
              <a:rPr lang="ko-KR" altLang="en-US" sz="1400" spc="-151" dirty="0">
                <a:ln>
                  <a:solidFill>
                    <a:schemeClr val="tx1">
                      <a:lumMod val="75000"/>
                      <a:lumOff val="25000"/>
                      <a:alpha val="5000"/>
                    </a:schemeClr>
                  </a:solidFill>
                </a:ln>
                <a:solidFill>
                  <a:srgbClr val="404040"/>
                </a:solidFill>
                <a:latin typeface="+mn-ea"/>
              </a:rPr>
              <a:t>조 제</a:t>
            </a:r>
            <a:r>
              <a:rPr lang="en-US" altLang="ko-KR" sz="1400" spc="-151" dirty="0">
                <a:ln>
                  <a:solidFill>
                    <a:schemeClr val="tx1">
                      <a:lumMod val="75000"/>
                      <a:lumOff val="25000"/>
                      <a:alpha val="5000"/>
                    </a:schemeClr>
                  </a:solidFill>
                </a:ln>
                <a:solidFill>
                  <a:srgbClr val="404040"/>
                </a:solidFill>
                <a:latin typeface="+mn-ea"/>
              </a:rPr>
              <a:t>6</a:t>
            </a:r>
            <a:r>
              <a:rPr lang="ko-KR" altLang="en-US" sz="1400" spc="-151" dirty="0">
                <a:ln>
                  <a:solidFill>
                    <a:schemeClr val="tx1">
                      <a:lumMod val="75000"/>
                      <a:lumOff val="25000"/>
                      <a:alpha val="5000"/>
                    </a:schemeClr>
                  </a:solidFill>
                </a:ln>
                <a:solidFill>
                  <a:srgbClr val="404040"/>
                </a:solidFill>
                <a:latin typeface="+mn-ea"/>
              </a:rPr>
              <a:t>항 제</a:t>
            </a:r>
            <a:r>
              <a:rPr lang="en-US" altLang="ko-KR" sz="1400" spc="-151" dirty="0">
                <a:ln>
                  <a:solidFill>
                    <a:schemeClr val="tx1">
                      <a:lumMod val="75000"/>
                      <a:lumOff val="25000"/>
                      <a:alpha val="5000"/>
                    </a:schemeClr>
                  </a:solidFill>
                </a:ln>
                <a:solidFill>
                  <a:srgbClr val="404040"/>
                </a:solidFill>
                <a:latin typeface="+mn-ea"/>
              </a:rPr>
              <a:t>3</a:t>
            </a:r>
            <a:r>
              <a:rPr lang="ko-KR" altLang="en-US" sz="1400" spc="-151" dirty="0">
                <a:ln>
                  <a:solidFill>
                    <a:schemeClr val="tx1">
                      <a:lumMod val="75000"/>
                      <a:lumOff val="25000"/>
                      <a:alpha val="5000"/>
                    </a:schemeClr>
                  </a:solidFill>
                </a:ln>
                <a:solidFill>
                  <a:srgbClr val="404040"/>
                </a:solidFill>
                <a:latin typeface="+mn-ea"/>
              </a:rPr>
              <a:t>호를 신설하여 </a:t>
            </a:r>
            <a:r>
              <a:rPr lang="ko-KR" altLang="en-US" sz="1400" spc="-151" dirty="0" err="1">
                <a:ln>
                  <a:solidFill>
                    <a:schemeClr val="tx1">
                      <a:lumMod val="75000"/>
                      <a:lumOff val="25000"/>
                      <a:alpha val="5000"/>
                    </a:schemeClr>
                  </a:solidFill>
                </a:ln>
                <a:solidFill>
                  <a:srgbClr val="404040"/>
                </a:solidFill>
                <a:latin typeface="+mn-ea"/>
              </a:rPr>
              <a:t>고평법</a:t>
            </a:r>
            <a:r>
              <a:rPr lang="ko-KR" altLang="en-US" sz="1400" spc="-151" dirty="0">
                <a:ln>
                  <a:solidFill>
                    <a:schemeClr val="tx1">
                      <a:lumMod val="75000"/>
                      <a:lumOff val="25000"/>
                      <a:alpha val="5000"/>
                    </a:schemeClr>
                  </a:solidFill>
                </a:ln>
                <a:solidFill>
                  <a:srgbClr val="404040"/>
                </a:solidFill>
                <a:latin typeface="+mn-ea"/>
              </a:rPr>
              <a:t> 제</a:t>
            </a:r>
            <a:r>
              <a:rPr lang="en-US" altLang="ko-KR" sz="1400" spc="-151" dirty="0">
                <a:ln>
                  <a:solidFill>
                    <a:schemeClr val="tx1">
                      <a:lumMod val="75000"/>
                      <a:lumOff val="25000"/>
                      <a:alpha val="5000"/>
                    </a:schemeClr>
                  </a:solidFill>
                </a:ln>
                <a:solidFill>
                  <a:srgbClr val="404040"/>
                </a:solidFill>
                <a:latin typeface="+mn-ea"/>
              </a:rPr>
              <a:t>19</a:t>
            </a:r>
            <a:r>
              <a:rPr lang="ko-KR" altLang="en-US" sz="1400" spc="-151" dirty="0">
                <a:ln>
                  <a:solidFill>
                    <a:schemeClr val="tx1">
                      <a:lumMod val="75000"/>
                      <a:lumOff val="25000"/>
                      <a:alpha val="5000"/>
                    </a:schemeClr>
                  </a:solidFill>
                </a:ln>
                <a:solidFill>
                  <a:srgbClr val="404040"/>
                </a:solidFill>
                <a:latin typeface="+mn-ea"/>
              </a:rPr>
              <a:t>조 제</a:t>
            </a:r>
            <a:r>
              <a:rPr lang="en-US" altLang="ko-KR" sz="1400" spc="-151" dirty="0">
                <a:ln>
                  <a:solidFill>
                    <a:schemeClr val="tx1">
                      <a:lumMod val="75000"/>
                      <a:lumOff val="25000"/>
                      <a:alpha val="5000"/>
                    </a:schemeClr>
                  </a:solidFill>
                </a:ln>
                <a:solidFill>
                  <a:srgbClr val="404040"/>
                </a:solidFill>
                <a:latin typeface="+mn-ea"/>
              </a:rPr>
              <a:t>1</a:t>
            </a:r>
            <a:r>
              <a:rPr lang="ko-KR" altLang="en-US" sz="1400" spc="-151" dirty="0">
                <a:ln>
                  <a:solidFill>
                    <a:schemeClr val="tx1">
                      <a:lumMod val="75000"/>
                      <a:lumOff val="25000"/>
                      <a:alpha val="5000"/>
                    </a:schemeClr>
                  </a:solidFill>
                </a:ln>
                <a:solidFill>
                  <a:srgbClr val="404040"/>
                </a:solidFill>
                <a:latin typeface="+mn-ea"/>
              </a:rPr>
              <a:t>항에 따른 </a:t>
            </a:r>
            <a:r>
              <a:rPr lang="ko-KR" altLang="en-US" sz="1400" b="1" spc="-151" dirty="0">
                <a:ln>
                  <a:solidFill>
                    <a:schemeClr val="tx1">
                      <a:lumMod val="75000"/>
                      <a:lumOff val="25000"/>
                      <a:alpha val="5000"/>
                    </a:schemeClr>
                  </a:solidFill>
                </a:ln>
                <a:solidFill>
                  <a:srgbClr val="155190"/>
                </a:solidFill>
                <a:latin typeface="+mn-ea"/>
              </a:rPr>
              <a:t>육아휴직으로 휴업한 기간</a:t>
            </a:r>
            <a:r>
              <a:rPr lang="ko-KR" altLang="en-US" sz="1400" spc="-151" dirty="0">
                <a:ln>
                  <a:solidFill>
                    <a:schemeClr val="tx1">
                      <a:lumMod val="75000"/>
                      <a:lumOff val="25000"/>
                      <a:alpha val="5000"/>
                    </a:schemeClr>
                  </a:solidFill>
                </a:ln>
                <a:solidFill>
                  <a:srgbClr val="404040"/>
                </a:solidFill>
                <a:latin typeface="+mn-ea"/>
              </a:rPr>
              <a:t>을 연차 부여를 위한 </a:t>
            </a:r>
            <a:r>
              <a:rPr lang="ko-KR" altLang="en-US" sz="1400" spc="-151" dirty="0" err="1">
                <a:ln>
                  <a:solidFill>
                    <a:schemeClr val="tx1">
                      <a:lumMod val="75000"/>
                      <a:lumOff val="25000"/>
                      <a:alpha val="5000"/>
                    </a:schemeClr>
                  </a:solidFill>
                </a:ln>
                <a:solidFill>
                  <a:srgbClr val="404040"/>
                </a:solidFill>
                <a:latin typeface="+mn-ea"/>
              </a:rPr>
              <a:t>출근율</a:t>
            </a:r>
            <a:r>
              <a:rPr lang="ko-KR" altLang="en-US" sz="1400" spc="-151" dirty="0">
                <a:ln>
                  <a:solidFill>
                    <a:schemeClr val="tx1">
                      <a:lumMod val="75000"/>
                      <a:lumOff val="25000"/>
                      <a:alpha val="5000"/>
                    </a:schemeClr>
                  </a:solidFill>
                </a:ln>
                <a:solidFill>
                  <a:srgbClr val="404040"/>
                </a:solidFill>
                <a:latin typeface="+mn-ea"/>
              </a:rPr>
              <a:t> 산정에 있어</a:t>
            </a:r>
            <a:r>
              <a:rPr lang="ko-KR" altLang="en-US" sz="1400" spc="-151" dirty="0">
                <a:ln>
                  <a:solidFill>
                    <a:schemeClr val="tx1">
                      <a:lumMod val="75000"/>
                      <a:lumOff val="25000"/>
                      <a:alpha val="5000"/>
                    </a:schemeClr>
                  </a:solidFill>
                </a:ln>
                <a:solidFill>
                  <a:srgbClr val="0070C0"/>
                </a:solidFill>
                <a:latin typeface="+mn-ea"/>
              </a:rPr>
              <a:t> </a:t>
            </a:r>
            <a:r>
              <a:rPr lang="ko-KR" altLang="en-US" sz="1400" b="1" spc="-151" dirty="0">
                <a:ln>
                  <a:solidFill>
                    <a:schemeClr val="tx1">
                      <a:lumMod val="75000"/>
                      <a:lumOff val="25000"/>
                      <a:alpha val="5000"/>
                    </a:schemeClr>
                  </a:solidFill>
                </a:ln>
                <a:solidFill>
                  <a:srgbClr val="155190"/>
                </a:solidFill>
                <a:latin typeface="+mn-ea"/>
              </a:rPr>
              <a:t>출근한 것으로 간주</a:t>
            </a:r>
            <a:r>
              <a:rPr lang="en-US" altLang="ko-KR" sz="1400" spc="-151" dirty="0">
                <a:ln>
                  <a:solidFill>
                    <a:schemeClr val="tx1">
                      <a:lumMod val="75000"/>
                      <a:lumOff val="25000"/>
                      <a:alpha val="5000"/>
                    </a:schemeClr>
                  </a:solidFill>
                </a:ln>
                <a:solidFill>
                  <a:srgbClr val="404040"/>
                </a:solidFill>
                <a:latin typeface="+mn-ea"/>
              </a:rPr>
              <a:t>.</a:t>
            </a:r>
          </a:p>
        </p:txBody>
      </p:sp>
      <p:sp>
        <p:nvSpPr>
          <p:cNvPr id="50" name="모서리가 둥근 직사각형 49"/>
          <p:cNvSpPr/>
          <p:nvPr/>
        </p:nvSpPr>
        <p:spPr>
          <a:xfrm rot="16200000">
            <a:off x="1436352" y="1864986"/>
            <a:ext cx="2286018" cy="3842406"/>
          </a:xfrm>
          <a:prstGeom prst="roundRect">
            <a:avLst>
              <a:gd name="adj" fmla="val 4068"/>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285737" indent="-285737">
              <a:buFont typeface="Arial" panose="020B0604020202020204" pitchFamily="34" charset="0"/>
              <a:buChar char="•"/>
            </a:pPr>
            <a:r>
              <a:rPr lang="ko-KR" altLang="en-US" sz="1600" spc="-151" dirty="0">
                <a:ln>
                  <a:solidFill>
                    <a:schemeClr val="tx1">
                      <a:lumMod val="75000"/>
                      <a:lumOff val="25000"/>
                      <a:alpha val="5000"/>
                    </a:schemeClr>
                  </a:solidFill>
                </a:ln>
                <a:solidFill>
                  <a:srgbClr val="404040"/>
                </a:solidFill>
                <a:latin typeface="+mn-ea"/>
              </a:rPr>
              <a:t>입사 후 </a:t>
            </a:r>
            <a:r>
              <a:rPr lang="en-US" altLang="ko-KR" sz="1600" spc="-151" dirty="0">
                <a:ln>
                  <a:solidFill>
                    <a:schemeClr val="tx1">
                      <a:lumMod val="75000"/>
                      <a:lumOff val="25000"/>
                      <a:alpha val="5000"/>
                    </a:schemeClr>
                  </a:solidFill>
                </a:ln>
                <a:solidFill>
                  <a:srgbClr val="404040"/>
                </a:solidFill>
                <a:latin typeface="+mn-ea"/>
              </a:rPr>
              <a:t>1</a:t>
            </a:r>
            <a:r>
              <a:rPr lang="ko-KR" altLang="en-US" sz="1600" spc="-151" dirty="0">
                <a:ln>
                  <a:solidFill>
                    <a:schemeClr val="tx1">
                      <a:lumMod val="75000"/>
                      <a:lumOff val="25000"/>
                      <a:alpha val="5000"/>
                    </a:schemeClr>
                  </a:solidFill>
                </a:ln>
                <a:solidFill>
                  <a:srgbClr val="404040"/>
                </a:solidFill>
                <a:latin typeface="+mn-ea"/>
              </a:rPr>
              <a:t>년이 지나지 않은 근로자에게도 </a:t>
            </a:r>
            <a:r>
              <a:rPr lang="en-US" altLang="ko-KR" sz="1600" spc="-151" dirty="0">
                <a:ln>
                  <a:solidFill>
                    <a:schemeClr val="tx1">
                      <a:lumMod val="75000"/>
                      <a:lumOff val="25000"/>
                      <a:alpha val="5000"/>
                    </a:schemeClr>
                  </a:solidFill>
                </a:ln>
                <a:solidFill>
                  <a:srgbClr val="404040"/>
                </a:solidFill>
                <a:latin typeface="+mn-ea"/>
              </a:rPr>
              <a:t>1</a:t>
            </a:r>
            <a:r>
              <a:rPr lang="ko-KR" altLang="en-US" sz="1600" spc="-151" dirty="0">
                <a:ln>
                  <a:solidFill>
                    <a:schemeClr val="tx1">
                      <a:lumMod val="75000"/>
                      <a:lumOff val="25000"/>
                      <a:alpha val="5000"/>
                    </a:schemeClr>
                  </a:solidFill>
                </a:ln>
                <a:solidFill>
                  <a:srgbClr val="404040"/>
                </a:solidFill>
                <a:latin typeface="+mn-ea"/>
              </a:rPr>
              <a:t>개월 개근 시 </a:t>
            </a:r>
            <a:r>
              <a:rPr lang="en-US" altLang="ko-KR" sz="1600" spc="-151" dirty="0">
                <a:ln>
                  <a:solidFill>
                    <a:schemeClr val="tx1">
                      <a:lumMod val="75000"/>
                      <a:lumOff val="25000"/>
                      <a:alpha val="5000"/>
                    </a:schemeClr>
                  </a:solidFill>
                </a:ln>
                <a:solidFill>
                  <a:srgbClr val="404040"/>
                </a:solidFill>
                <a:latin typeface="+mn-ea"/>
              </a:rPr>
              <a:t>1</a:t>
            </a:r>
            <a:r>
              <a:rPr lang="ko-KR" altLang="en-US" sz="1600" spc="-151" dirty="0">
                <a:ln>
                  <a:solidFill>
                    <a:schemeClr val="tx1">
                      <a:lumMod val="75000"/>
                      <a:lumOff val="25000"/>
                      <a:alpha val="5000"/>
                    </a:schemeClr>
                  </a:solidFill>
                </a:ln>
                <a:solidFill>
                  <a:srgbClr val="404040"/>
                </a:solidFill>
                <a:latin typeface="+mn-ea"/>
              </a:rPr>
              <a:t>일의 유급휴가를 부여하되</a:t>
            </a:r>
            <a:r>
              <a:rPr lang="en-US" altLang="ko-KR" sz="1600" spc="-151" dirty="0">
                <a:ln>
                  <a:solidFill>
                    <a:schemeClr val="tx1">
                      <a:lumMod val="75000"/>
                      <a:lumOff val="25000"/>
                      <a:alpha val="5000"/>
                    </a:schemeClr>
                  </a:solidFill>
                </a:ln>
                <a:solidFill>
                  <a:srgbClr val="404040"/>
                </a:solidFill>
                <a:latin typeface="+mn-ea"/>
              </a:rPr>
              <a:t>, </a:t>
            </a:r>
            <a:r>
              <a:rPr lang="ko-KR" altLang="en-US" sz="1600" spc="-151" dirty="0">
                <a:ln>
                  <a:solidFill>
                    <a:schemeClr val="tx1">
                      <a:lumMod val="75000"/>
                      <a:lumOff val="25000"/>
                      <a:alpha val="5000"/>
                    </a:schemeClr>
                  </a:solidFill>
                </a:ln>
                <a:solidFill>
                  <a:srgbClr val="404040"/>
                </a:solidFill>
                <a:latin typeface="+mn-ea"/>
              </a:rPr>
              <a:t>최초 발생하는 연차에서 근로자가 사용했던 유급휴가 일수를 빼도록 하는 규정</a:t>
            </a:r>
            <a:r>
              <a:rPr lang="en-US" altLang="ko-KR" sz="1600" spc="-151" dirty="0">
                <a:ln>
                  <a:solidFill>
                    <a:schemeClr val="tx1">
                      <a:lumMod val="75000"/>
                      <a:lumOff val="25000"/>
                      <a:alpha val="5000"/>
                    </a:schemeClr>
                  </a:solidFill>
                </a:ln>
                <a:solidFill>
                  <a:srgbClr val="404040"/>
                </a:solidFill>
                <a:latin typeface="+mn-ea"/>
              </a:rPr>
              <a:t>(</a:t>
            </a:r>
            <a:r>
              <a:rPr lang="ko-KR" altLang="en-US" sz="1600" spc="-151" dirty="0">
                <a:ln>
                  <a:solidFill>
                    <a:schemeClr val="tx1">
                      <a:lumMod val="75000"/>
                      <a:lumOff val="25000"/>
                      <a:alpha val="5000"/>
                    </a:schemeClr>
                  </a:solidFill>
                </a:ln>
                <a:solidFill>
                  <a:srgbClr val="404040"/>
                </a:solidFill>
                <a:latin typeface="+mn-ea"/>
              </a:rPr>
              <a:t>근로기준법 제</a:t>
            </a:r>
            <a:r>
              <a:rPr lang="en-US" altLang="ko-KR" sz="1600" spc="-151" dirty="0">
                <a:ln>
                  <a:solidFill>
                    <a:schemeClr val="tx1">
                      <a:lumMod val="75000"/>
                      <a:lumOff val="25000"/>
                      <a:alpha val="5000"/>
                    </a:schemeClr>
                  </a:solidFill>
                </a:ln>
                <a:solidFill>
                  <a:srgbClr val="404040"/>
                </a:solidFill>
                <a:latin typeface="+mn-ea"/>
              </a:rPr>
              <a:t>60</a:t>
            </a:r>
            <a:r>
              <a:rPr lang="ko-KR" altLang="en-US" sz="1600" spc="-151" dirty="0">
                <a:ln>
                  <a:solidFill>
                    <a:schemeClr val="tx1">
                      <a:lumMod val="75000"/>
                      <a:lumOff val="25000"/>
                      <a:alpha val="5000"/>
                    </a:schemeClr>
                  </a:solidFill>
                </a:ln>
                <a:solidFill>
                  <a:srgbClr val="404040"/>
                </a:solidFill>
                <a:latin typeface="+mn-ea"/>
              </a:rPr>
              <a:t>조 제</a:t>
            </a:r>
            <a:r>
              <a:rPr lang="en-US" altLang="ko-KR" sz="1600" spc="-151" dirty="0">
                <a:ln>
                  <a:solidFill>
                    <a:schemeClr val="tx1">
                      <a:lumMod val="75000"/>
                      <a:lumOff val="25000"/>
                      <a:alpha val="5000"/>
                    </a:schemeClr>
                  </a:solidFill>
                </a:ln>
                <a:solidFill>
                  <a:srgbClr val="404040"/>
                </a:solidFill>
                <a:latin typeface="+mn-ea"/>
              </a:rPr>
              <a:t>3</a:t>
            </a:r>
            <a:r>
              <a:rPr lang="ko-KR" altLang="en-US" sz="1600" spc="-151" dirty="0">
                <a:ln>
                  <a:solidFill>
                    <a:schemeClr val="tx1">
                      <a:lumMod val="75000"/>
                      <a:lumOff val="25000"/>
                      <a:alpha val="5000"/>
                    </a:schemeClr>
                  </a:solidFill>
                </a:ln>
                <a:solidFill>
                  <a:srgbClr val="404040"/>
                </a:solidFill>
                <a:latin typeface="+mn-ea"/>
              </a:rPr>
              <a:t>항</a:t>
            </a:r>
            <a:r>
              <a:rPr lang="en-US" altLang="ko-KR" sz="1600" spc="-151" dirty="0">
                <a:ln>
                  <a:solidFill>
                    <a:schemeClr val="tx1">
                      <a:lumMod val="75000"/>
                      <a:lumOff val="25000"/>
                      <a:alpha val="5000"/>
                    </a:schemeClr>
                  </a:solidFill>
                </a:ln>
                <a:solidFill>
                  <a:srgbClr val="404040"/>
                </a:solidFill>
                <a:latin typeface="+mn-ea"/>
              </a:rPr>
              <a:t>)</a:t>
            </a:r>
            <a:r>
              <a:rPr lang="ko-KR" altLang="en-US" sz="1600" spc="-151" dirty="0">
                <a:ln>
                  <a:solidFill>
                    <a:schemeClr val="tx1">
                      <a:lumMod val="75000"/>
                      <a:lumOff val="25000"/>
                      <a:alpha val="5000"/>
                    </a:schemeClr>
                  </a:solidFill>
                </a:ln>
                <a:solidFill>
                  <a:srgbClr val="404040"/>
                </a:solidFill>
                <a:latin typeface="+mn-ea"/>
              </a:rPr>
              <a:t>을 두어 </a:t>
            </a:r>
            <a:r>
              <a:rPr lang="ko-KR" altLang="en-US" sz="1600" b="1" spc="-151" dirty="0">
                <a:ln>
                  <a:solidFill>
                    <a:schemeClr val="tx1">
                      <a:lumMod val="75000"/>
                      <a:lumOff val="25000"/>
                      <a:alpha val="5000"/>
                    </a:schemeClr>
                  </a:solidFill>
                </a:ln>
                <a:solidFill>
                  <a:srgbClr val="155190"/>
                </a:solidFill>
                <a:latin typeface="+mn-ea"/>
              </a:rPr>
              <a:t>실질적으로 근로자는 입사 후 </a:t>
            </a:r>
            <a:r>
              <a:rPr lang="en-US" altLang="ko-KR" sz="1600" b="1" spc="-151" dirty="0">
                <a:ln>
                  <a:solidFill>
                    <a:schemeClr val="tx1">
                      <a:lumMod val="75000"/>
                      <a:lumOff val="25000"/>
                      <a:alpha val="5000"/>
                    </a:schemeClr>
                  </a:solidFill>
                </a:ln>
                <a:solidFill>
                  <a:srgbClr val="155190"/>
                </a:solidFill>
                <a:latin typeface="+mn-ea"/>
              </a:rPr>
              <a:t>2</a:t>
            </a:r>
            <a:r>
              <a:rPr lang="ko-KR" altLang="en-US" sz="1600" b="1" spc="-151" dirty="0">
                <a:ln>
                  <a:solidFill>
                    <a:schemeClr val="tx1">
                      <a:lumMod val="75000"/>
                      <a:lumOff val="25000"/>
                      <a:alpha val="5000"/>
                    </a:schemeClr>
                  </a:solidFill>
                </a:ln>
                <a:solidFill>
                  <a:srgbClr val="155190"/>
                </a:solidFill>
                <a:latin typeface="+mn-ea"/>
              </a:rPr>
              <a:t>년간 </a:t>
            </a:r>
            <a:r>
              <a:rPr lang="en-US" altLang="ko-KR" sz="1600" b="1" spc="-151" dirty="0">
                <a:ln>
                  <a:solidFill>
                    <a:schemeClr val="tx1">
                      <a:lumMod val="75000"/>
                      <a:lumOff val="25000"/>
                      <a:alpha val="5000"/>
                    </a:schemeClr>
                  </a:solidFill>
                </a:ln>
                <a:solidFill>
                  <a:srgbClr val="155190"/>
                </a:solidFill>
                <a:latin typeface="+mn-ea"/>
              </a:rPr>
              <a:t>15</a:t>
            </a:r>
            <a:r>
              <a:rPr lang="ko-KR" altLang="en-US" sz="1600" b="1" spc="-151" dirty="0">
                <a:ln>
                  <a:solidFill>
                    <a:schemeClr val="tx1">
                      <a:lumMod val="75000"/>
                      <a:lumOff val="25000"/>
                      <a:alpha val="5000"/>
                    </a:schemeClr>
                  </a:solidFill>
                </a:ln>
                <a:solidFill>
                  <a:srgbClr val="155190"/>
                </a:solidFill>
                <a:latin typeface="+mn-ea"/>
              </a:rPr>
              <a:t>일의 연차</a:t>
            </a:r>
            <a:r>
              <a:rPr lang="ko-KR" altLang="en-US" sz="1600" spc="-151" dirty="0">
                <a:ln>
                  <a:solidFill>
                    <a:schemeClr val="tx1">
                      <a:lumMod val="75000"/>
                      <a:lumOff val="25000"/>
                      <a:alpha val="5000"/>
                    </a:schemeClr>
                  </a:solidFill>
                </a:ln>
                <a:solidFill>
                  <a:srgbClr val="404040"/>
                </a:solidFill>
                <a:latin typeface="+mn-ea"/>
              </a:rPr>
              <a:t>를 </a:t>
            </a:r>
            <a:r>
              <a:rPr lang="ko-KR" altLang="en-US" sz="1600" spc="-151" dirty="0" err="1">
                <a:ln>
                  <a:solidFill>
                    <a:schemeClr val="tx1">
                      <a:lumMod val="75000"/>
                      <a:lumOff val="25000"/>
                      <a:alpha val="5000"/>
                    </a:schemeClr>
                  </a:solidFill>
                </a:ln>
                <a:solidFill>
                  <a:srgbClr val="404040"/>
                </a:solidFill>
                <a:latin typeface="+mn-ea"/>
              </a:rPr>
              <a:t>부여받았음</a:t>
            </a:r>
            <a:r>
              <a:rPr lang="en-US" altLang="ko-KR" sz="1600" spc="-151" dirty="0">
                <a:ln>
                  <a:solidFill>
                    <a:schemeClr val="tx1">
                      <a:lumMod val="75000"/>
                      <a:lumOff val="25000"/>
                      <a:alpha val="5000"/>
                    </a:schemeClr>
                  </a:solidFill>
                </a:ln>
                <a:solidFill>
                  <a:srgbClr val="404040"/>
                </a:solidFill>
                <a:latin typeface="+mn-ea"/>
              </a:rPr>
              <a:t>.</a:t>
            </a:r>
            <a:endParaRPr lang="ko-KR" altLang="en-US" sz="1600" dirty="0">
              <a:solidFill>
                <a:srgbClr val="404040"/>
              </a:solidFill>
            </a:endParaRPr>
          </a:p>
        </p:txBody>
      </p:sp>
      <p:grpSp>
        <p:nvGrpSpPr>
          <p:cNvPr id="2" name="그룹 50"/>
          <p:cNvGrpSpPr/>
          <p:nvPr/>
        </p:nvGrpSpPr>
        <p:grpSpPr>
          <a:xfrm>
            <a:off x="4425170" y="4500570"/>
            <a:ext cx="200841" cy="227379"/>
            <a:chOff x="4344585" y="5323958"/>
            <a:chExt cx="454817" cy="336554"/>
          </a:xfrm>
          <a:noFill/>
        </p:grpSpPr>
        <p:sp>
          <p:nvSpPr>
            <p:cNvPr id="68" name="타원 67"/>
            <p:cNvSpPr/>
            <p:nvPr/>
          </p:nvSpPr>
          <p:spPr>
            <a:xfrm>
              <a:off x="4344592" y="5440632"/>
              <a:ext cx="107159" cy="107159"/>
            </a:xfrm>
            <a:prstGeom prst="ellipse">
              <a:avLst/>
            </a:prstGeom>
            <a:grp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9" name="타원 68"/>
            <p:cNvSpPr/>
            <p:nvPr/>
          </p:nvSpPr>
          <p:spPr>
            <a:xfrm>
              <a:off x="4692250" y="5440632"/>
              <a:ext cx="107159" cy="107159"/>
            </a:xfrm>
            <a:prstGeom prst="ellipse">
              <a:avLst/>
            </a:prstGeom>
            <a:grp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0" name="원호 69"/>
            <p:cNvSpPr/>
            <p:nvPr/>
          </p:nvSpPr>
          <p:spPr>
            <a:xfrm>
              <a:off x="4403723" y="5323958"/>
              <a:ext cx="336554" cy="336554"/>
            </a:xfrm>
            <a:prstGeom prst="arc">
              <a:avLst>
                <a:gd name="adj1" fmla="val 10800026"/>
                <a:gd name="adj2" fmla="val 0"/>
              </a:avLst>
            </a:prstGeom>
            <a:grpFill/>
            <a:ln w="3175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grpSp>
      <p:grpSp>
        <p:nvGrpSpPr>
          <p:cNvPr id="3" name="그룹 52"/>
          <p:cNvGrpSpPr/>
          <p:nvPr/>
        </p:nvGrpSpPr>
        <p:grpSpPr>
          <a:xfrm>
            <a:off x="4425170" y="4071942"/>
            <a:ext cx="200841" cy="227379"/>
            <a:chOff x="4344585" y="4626512"/>
            <a:chExt cx="454817" cy="336554"/>
          </a:xfrm>
          <a:noFill/>
        </p:grpSpPr>
        <p:sp>
          <p:nvSpPr>
            <p:cNvPr id="62" name="타원 61"/>
            <p:cNvSpPr/>
            <p:nvPr/>
          </p:nvSpPr>
          <p:spPr>
            <a:xfrm>
              <a:off x="4344592" y="4743186"/>
              <a:ext cx="107159" cy="107159"/>
            </a:xfrm>
            <a:prstGeom prst="ellipse">
              <a:avLst/>
            </a:prstGeom>
            <a:grp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타원 62"/>
            <p:cNvSpPr/>
            <p:nvPr/>
          </p:nvSpPr>
          <p:spPr>
            <a:xfrm>
              <a:off x="4692250" y="4743186"/>
              <a:ext cx="107159" cy="107159"/>
            </a:xfrm>
            <a:prstGeom prst="ellipse">
              <a:avLst/>
            </a:prstGeom>
            <a:grp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4" name="원호 63"/>
            <p:cNvSpPr/>
            <p:nvPr/>
          </p:nvSpPr>
          <p:spPr>
            <a:xfrm>
              <a:off x="4403723" y="4626512"/>
              <a:ext cx="336554" cy="336554"/>
            </a:xfrm>
            <a:prstGeom prst="arc">
              <a:avLst>
                <a:gd name="adj1" fmla="val 10800026"/>
                <a:gd name="adj2" fmla="val 0"/>
              </a:avLst>
            </a:prstGeom>
            <a:grpFill/>
            <a:ln w="3175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grpSp>
      <p:grpSp>
        <p:nvGrpSpPr>
          <p:cNvPr id="4" name="그룹 53"/>
          <p:cNvGrpSpPr/>
          <p:nvPr/>
        </p:nvGrpSpPr>
        <p:grpSpPr>
          <a:xfrm>
            <a:off x="4425170" y="3143248"/>
            <a:ext cx="200841" cy="227379"/>
            <a:chOff x="4344585" y="3929066"/>
            <a:chExt cx="454817" cy="336554"/>
          </a:xfrm>
          <a:noFill/>
        </p:grpSpPr>
        <p:sp>
          <p:nvSpPr>
            <p:cNvPr id="59" name="타원 58"/>
            <p:cNvSpPr/>
            <p:nvPr/>
          </p:nvSpPr>
          <p:spPr>
            <a:xfrm>
              <a:off x="4344592" y="4045740"/>
              <a:ext cx="107159" cy="107159"/>
            </a:xfrm>
            <a:prstGeom prst="ellipse">
              <a:avLst/>
            </a:prstGeom>
            <a:grp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타원 59"/>
            <p:cNvSpPr/>
            <p:nvPr/>
          </p:nvSpPr>
          <p:spPr>
            <a:xfrm>
              <a:off x="4692250" y="4045740"/>
              <a:ext cx="107159" cy="107159"/>
            </a:xfrm>
            <a:prstGeom prst="ellipse">
              <a:avLst/>
            </a:prstGeom>
            <a:grp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원호 60"/>
            <p:cNvSpPr/>
            <p:nvPr/>
          </p:nvSpPr>
          <p:spPr>
            <a:xfrm>
              <a:off x="4403723" y="3929066"/>
              <a:ext cx="336554" cy="336554"/>
            </a:xfrm>
            <a:prstGeom prst="arc">
              <a:avLst>
                <a:gd name="adj1" fmla="val 10800026"/>
                <a:gd name="adj2" fmla="val 0"/>
              </a:avLst>
            </a:prstGeom>
            <a:grpFill/>
            <a:ln w="3175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grpSp>
      <p:grpSp>
        <p:nvGrpSpPr>
          <p:cNvPr id="5" name="그룹 54"/>
          <p:cNvGrpSpPr/>
          <p:nvPr/>
        </p:nvGrpSpPr>
        <p:grpSpPr>
          <a:xfrm>
            <a:off x="4425170" y="3565042"/>
            <a:ext cx="200841" cy="227379"/>
            <a:chOff x="4344585" y="3929066"/>
            <a:chExt cx="454817" cy="336554"/>
          </a:xfrm>
          <a:noFill/>
        </p:grpSpPr>
        <p:sp>
          <p:nvSpPr>
            <p:cNvPr id="56" name="타원 55"/>
            <p:cNvSpPr/>
            <p:nvPr/>
          </p:nvSpPr>
          <p:spPr>
            <a:xfrm>
              <a:off x="4344592" y="4045740"/>
              <a:ext cx="107159" cy="107159"/>
            </a:xfrm>
            <a:prstGeom prst="ellipse">
              <a:avLst/>
            </a:prstGeom>
            <a:grp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타원 56"/>
            <p:cNvSpPr/>
            <p:nvPr/>
          </p:nvSpPr>
          <p:spPr>
            <a:xfrm>
              <a:off x="4692250" y="4045740"/>
              <a:ext cx="107159" cy="107159"/>
            </a:xfrm>
            <a:prstGeom prst="ellipse">
              <a:avLst/>
            </a:prstGeom>
            <a:grp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원호 57"/>
            <p:cNvSpPr/>
            <p:nvPr/>
          </p:nvSpPr>
          <p:spPr>
            <a:xfrm>
              <a:off x="4403723" y="3929066"/>
              <a:ext cx="336554" cy="336554"/>
            </a:xfrm>
            <a:prstGeom prst="arc">
              <a:avLst>
                <a:gd name="adj1" fmla="val 10800026"/>
                <a:gd name="adj2" fmla="val 0"/>
              </a:avLst>
            </a:prstGeom>
            <a:grpFill/>
            <a:ln w="3175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grpSp>
      <p:sp>
        <p:nvSpPr>
          <p:cNvPr id="71" name="양쪽 모서리가 둥근 사각형 70"/>
          <p:cNvSpPr/>
          <p:nvPr/>
        </p:nvSpPr>
        <p:spPr>
          <a:xfrm>
            <a:off x="2162012" y="2357430"/>
            <a:ext cx="836196" cy="302892"/>
          </a:xfrm>
          <a:prstGeom prst="round2SameRect">
            <a:avLst>
              <a:gd name="adj1" fmla="val 37475"/>
              <a:gd name="adj2" fmla="val 0"/>
            </a:avLst>
          </a:prstGeom>
          <a:solidFill>
            <a:srgbClr val="15519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ko-KR" altLang="en-US" sz="1600" b="1" spc="-151" dirty="0">
                <a:ln>
                  <a:solidFill>
                    <a:schemeClr val="tx1">
                      <a:lumMod val="65000"/>
                      <a:lumOff val="35000"/>
                      <a:alpha val="5000"/>
                    </a:schemeClr>
                  </a:solidFill>
                </a:ln>
                <a:solidFill>
                  <a:schemeClr val="bg1"/>
                </a:solidFill>
                <a:latin typeface="+mj-ea"/>
                <a:ea typeface="+mj-ea"/>
              </a:rPr>
              <a:t>개정 전</a:t>
            </a:r>
            <a:endParaRPr lang="ko-KR" altLang="en-US" sz="1600" b="1" dirty="0">
              <a:solidFill>
                <a:schemeClr val="bg1"/>
              </a:solidFill>
              <a:latin typeface="+mj-ea"/>
              <a:ea typeface="+mj-ea"/>
            </a:endParaRPr>
          </a:p>
        </p:txBody>
      </p:sp>
      <p:sp>
        <p:nvSpPr>
          <p:cNvPr id="72" name="양쪽 모서리가 둥근 사각형 71"/>
          <p:cNvSpPr/>
          <p:nvPr/>
        </p:nvSpPr>
        <p:spPr>
          <a:xfrm>
            <a:off x="6056302" y="2357430"/>
            <a:ext cx="836196" cy="302892"/>
          </a:xfrm>
          <a:prstGeom prst="round2SameRect">
            <a:avLst>
              <a:gd name="adj1" fmla="val 37475"/>
              <a:gd name="adj2" fmla="val 0"/>
            </a:avLst>
          </a:prstGeom>
          <a:solidFill>
            <a:srgbClr val="15519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ko-KR" altLang="en-US" sz="1600" b="1" spc="-151" dirty="0">
                <a:ln>
                  <a:solidFill>
                    <a:schemeClr val="tx1">
                      <a:lumMod val="65000"/>
                      <a:lumOff val="35000"/>
                      <a:alpha val="5000"/>
                    </a:schemeClr>
                  </a:solidFill>
                </a:ln>
                <a:solidFill>
                  <a:schemeClr val="bg1"/>
                </a:solidFill>
                <a:latin typeface="+mj-ea"/>
                <a:ea typeface="+mj-ea"/>
              </a:rPr>
              <a:t>개정 후</a:t>
            </a:r>
            <a:endParaRPr lang="ko-KR" altLang="en-US" sz="1600" b="1" dirty="0">
              <a:solidFill>
                <a:schemeClr val="bg1"/>
              </a:solidFill>
              <a:latin typeface="+mj-ea"/>
              <a:ea typeface="+mj-ea"/>
            </a:endParaRPr>
          </a:p>
        </p:txBody>
      </p:sp>
      <p:sp>
        <p:nvSpPr>
          <p:cNvPr id="34" name="모서리가 둥근 직사각형 33"/>
          <p:cNvSpPr/>
          <p:nvPr/>
        </p:nvSpPr>
        <p:spPr>
          <a:xfrm>
            <a:off x="142876" y="142852"/>
            <a:ext cx="500034"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7</a:t>
            </a:r>
            <a:endParaRPr lang="ko-KR" altLang="en-US" b="1" dirty="0">
              <a:latin typeface="+mn-ea"/>
            </a:endParaRPr>
          </a:p>
        </p:txBody>
      </p:sp>
      <p:sp>
        <p:nvSpPr>
          <p:cNvPr id="9830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a:p>
        </p:txBody>
      </p:sp>
      <p:graphicFrame>
        <p:nvGraphicFramePr>
          <p:cNvPr id="35" name="표 34"/>
          <p:cNvGraphicFramePr>
            <a:graphicFrameLocks noGrp="1"/>
          </p:cNvGraphicFramePr>
          <p:nvPr/>
        </p:nvGraphicFramePr>
        <p:xfrm>
          <a:off x="714348" y="5072074"/>
          <a:ext cx="8001056" cy="865632"/>
        </p:xfrm>
        <a:graphic>
          <a:graphicData uri="http://schemas.openxmlformats.org/drawingml/2006/table">
            <a:tbl>
              <a:tblPr/>
              <a:tblGrid>
                <a:gridCol w="1600248"/>
                <a:gridCol w="1076389"/>
                <a:gridCol w="1996102"/>
                <a:gridCol w="1128738"/>
                <a:gridCol w="1280236"/>
                <a:gridCol w="919343"/>
              </a:tblGrid>
              <a:tr h="209550">
                <a:tc>
                  <a:txBody>
                    <a:bodyPr/>
                    <a:lstStyle/>
                    <a:p>
                      <a:pPr marL="0" marR="0" algn="ctr">
                        <a:lnSpc>
                          <a:spcPct val="160000"/>
                        </a:lnSpc>
                        <a:spcBef>
                          <a:spcPts val="0"/>
                        </a:spcBef>
                        <a:spcAft>
                          <a:spcPts val="0"/>
                        </a:spcAft>
                      </a:pPr>
                      <a:r>
                        <a:rPr lang="ko-KR" altLang="en-US" sz="1400" b="1" dirty="0">
                          <a:solidFill>
                            <a:srgbClr val="000000"/>
                          </a:solidFill>
                          <a:latin typeface="굴림"/>
                        </a:rPr>
                        <a:t>주요항목 </a:t>
                      </a:r>
                      <a:endParaRPr lang="ko-KR" altLang="en-US" sz="1100" b="1" dirty="0">
                        <a:solidFill>
                          <a:srgbClr val="000000"/>
                        </a:solidFill>
                        <a:latin typeface="바탕"/>
                      </a:endParaRPr>
                    </a:p>
                  </a:txBody>
                  <a:tcPr anchor="ctr">
                    <a:lnL w="21590" cap="flat" cmpd="sng" algn="ctr">
                      <a:solidFill>
                        <a:srgbClr val="000000"/>
                      </a:solidFill>
                      <a:prstDash val="solid"/>
                      <a:round/>
                      <a:headEnd type="none" w="med" len="med"/>
                      <a:tailEnd type="none" w="med" len="med"/>
                    </a:lnL>
                    <a:lnR w="7112" cap="flat" cmpd="sng" algn="ctr">
                      <a:solidFill>
                        <a:srgbClr val="000000"/>
                      </a:solidFill>
                      <a:prstDash val="dash"/>
                      <a:round/>
                      <a:headEnd type="none" w="med" len="med"/>
                      <a:tailEnd type="none" w="med" len="med"/>
                    </a:lnR>
                    <a:lnT w="21590" cap="flat" cmpd="sng" algn="ctr">
                      <a:solidFill>
                        <a:srgbClr val="000000"/>
                      </a:solidFill>
                      <a:prstDash val="solid"/>
                      <a:round/>
                      <a:headEnd type="none" w="med" len="med"/>
                      <a:tailEnd type="none" w="med" len="med"/>
                    </a:lnT>
                    <a:lnB w="7112" cap="flat" cmpd="sng" algn="ctr">
                      <a:solidFill>
                        <a:srgbClr val="000000"/>
                      </a:solidFill>
                      <a:prstDash val="dash"/>
                      <a:round/>
                      <a:headEnd type="none" w="med" len="med"/>
                      <a:tailEnd type="none" w="med" len="med"/>
                    </a:lnB>
                    <a:solidFill>
                      <a:srgbClr val="DBEEF3"/>
                    </a:solidFill>
                  </a:tcPr>
                </a:tc>
                <a:tc>
                  <a:txBody>
                    <a:bodyPr/>
                    <a:lstStyle/>
                    <a:p>
                      <a:pPr marL="0" marR="0" algn="ctr">
                        <a:lnSpc>
                          <a:spcPct val="160000"/>
                        </a:lnSpc>
                        <a:spcBef>
                          <a:spcPts val="0"/>
                        </a:spcBef>
                        <a:spcAft>
                          <a:spcPts val="0"/>
                        </a:spcAft>
                      </a:pPr>
                      <a:r>
                        <a:rPr lang="ko-KR" altLang="en-US" sz="1400" b="1">
                          <a:solidFill>
                            <a:srgbClr val="000000"/>
                          </a:solidFill>
                          <a:latin typeface="굴림"/>
                        </a:rPr>
                        <a:t>산정근거 </a:t>
                      </a:r>
                      <a:endParaRPr lang="ko-KR" altLang="en-US" sz="1100" b="1">
                        <a:solidFill>
                          <a:srgbClr val="000000"/>
                        </a:solidFill>
                        <a:latin typeface="바탕"/>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21590" cap="flat" cmpd="sng" algn="ctr">
                      <a:solidFill>
                        <a:srgbClr val="000000"/>
                      </a:solidFill>
                      <a:prstDash val="solid"/>
                      <a:round/>
                      <a:headEnd type="none" w="med" len="med"/>
                      <a:tailEnd type="none" w="med" len="med"/>
                    </a:lnT>
                    <a:lnB w="7112" cap="flat" cmpd="sng" algn="ctr">
                      <a:solidFill>
                        <a:srgbClr val="000000"/>
                      </a:solidFill>
                      <a:prstDash val="dash"/>
                      <a:round/>
                      <a:headEnd type="none" w="med" len="med"/>
                      <a:tailEnd type="none" w="med" len="med"/>
                    </a:lnB>
                    <a:solidFill>
                      <a:srgbClr val="DBEEF3"/>
                    </a:solidFill>
                  </a:tcPr>
                </a:tc>
                <a:tc>
                  <a:txBody>
                    <a:bodyPr/>
                    <a:lstStyle/>
                    <a:p>
                      <a:pPr marL="0" marR="0" algn="ctr">
                        <a:lnSpc>
                          <a:spcPct val="160000"/>
                        </a:lnSpc>
                        <a:spcBef>
                          <a:spcPts val="0"/>
                        </a:spcBef>
                        <a:spcAft>
                          <a:spcPts val="0"/>
                        </a:spcAft>
                      </a:pPr>
                      <a:r>
                        <a:rPr lang="ko-KR" altLang="en-US" sz="1400" b="1">
                          <a:solidFill>
                            <a:srgbClr val="000000"/>
                          </a:solidFill>
                          <a:latin typeface="굴림"/>
                        </a:rPr>
                        <a:t>산정기준 </a:t>
                      </a: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21590" cap="flat" cmpd="sng" algn="ctr">
                      <a:solidFill>
                        <a:srgbClr val="000000"/>
                      </a:solidFill>
                      <a:prstDash val="solid"/>
                      <a:round/>
                      <a:headEnd type="none" w="med" len="med"/>
                      <a:tailEnd type="none" w="med" len="med"/>
                    </a:lnT>
                    <a:lnB w="7112" cap="flat" cmpd="sng" algn="ctr">
                      <a:solidFill>
                        <a:srgbClr val="000000"/>
                      </a:solidFill>
                      <a:prstDash val="dash"/>
                      <a:round/>
                      <a:headEnd type="none" w="med" len="med"/>
                      <a:tailEnd type="none" w="med" len="med"/>
                    </a:lnB>
                    <a:solidFill>
                      <a:srgbClr val="DBEEF3"/>
                    </a:solidFill>
                  </a:tcPr>
                </a:tc>
                <a:tc>
                  <a:txBody>
                    <a:bodyPr/>
                    <a:lstStyle/>
                    <a:p>
                      <a:pPr marL="0" marR="0" algn="ctr">
                        <a:lnSpc>
                          <a:spcPct val="160000"/>
                        </a:lnSpc>
                        <a:spcBef>
                          <a:spcPts val="0"/>
                        </a:spcBef>
                        <a:spcAft>
                          <a:spcPts val="0"/>
                        </a:spcAft>
                      </a:pPr>
                      <a:r>
                        <a:rPr lang="ko-KR" altLang="en-US" sz="1400" b="1">
                          <a:solidFill>
                            <a:srgbClr val="000000"/>
                          </a:solidFill>
                          <a:latin typeface="굴림"/>
                        </a:rPr>
                        <a:t>월 환산 </a:t>
                      </a:r>
                      <a:endParaRPr lang="ko-KR" altLang="en-US" sz="1100" b="1">
                        <a:solidFill>
                          <a:srgbClr val="000000"/>
                        </a:solidFill>
                        <a:latin typeface="바탕"/>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21590" cap="flat" cmpd="sng" algn="ctr">
                      <a:solidFill>
                        <a:srgbClr val="000000"/>
                      </a:solidFill>
                      <a:prstDash val="solid"/>
                      <a:round/>
                      <a:headEnd type="none" w="med" len="med"/>
                      <a:tailEnd type="none" w="med" len="med"/>
                    </a:lnT>
                    <a:lnB w="7112" cap="flat" cmpd="sng" algn="ctr">
                      <a:solidFill>
                        <a:srgbClr val="000000"/>
                      </a:solidFill>
                      <a:prstDash val="dash"/>
                      <a:round/>
                      <a:headEnd type="none" w="med" len="med"/>
                      <a:tailEnd type="none" w="med" len="med"/>
                    </a:lnB>
                    <a:solidFill>
                      <a:srgbClr val="DBEEF3"/>
                    </a:solidFill>
                  </a:tcPr>
                </a:tc>
                <a:tc>
                  <a:txBody>
                    <a:bodyPr/>
                    <a:lstStyle/>
                    <a:p>
                      <a:pPr marL="0" marR="0" algn="ctr">
                        <a:lnSpc>
                          <a:spcPct val="160000"/>
                        </a:lnSpc>
                        <a:spcBef>
                          <a:spcPts val="0"/>
                        </a:spcBef>
                        <a:spcAft>
                          <a:spcPts val="0"/>
                        </a:spcAft>
                      </a:pPr>
                      <a:r>
                        <a:rPr lang="ko-KR" altLang="en-US" sz="1400" b="1">
                          <a:solidFill>
                            <a:srgbClr val="000000"/>
                          </a:solidFill>
                          <a:latin typeface="굴림"/>
                        </a:rPr>
                        <a:t>일당환산 </a:t>
                      </a:r>
                      <a:endParaRPr lang="ko-KR" altLang="en-US" sz="1100" b="1">
                        <a:solidFill>
                          <a:srgbClr val="000000"/>
                        </a:solidFill>
                        <a:latin typeface="굴림"/>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21590" cap="flat" cmpd="sng" algn="ctr">
                      <a:solidFill>
                        <a:srgbClr val="000000"/>
                      </a:solidFill>
                      <a:prstDash val="solid"/>
                      <a:round/>
                      <a:headEnd type="none" w="med" len="med"/>
                      <a:tailEnd type="none" w="med" len="med"/>
                    </a:lnT>
                    <a:lnB w="7112" cap="flat" cmpd="sng" algn="ctr">
                      <a:solidFill>
                        <a:srgbClr val="000000"/>
                      </a:solidFill>
                      <a:prstDash val="dash"/>
                      <a:round/>
                      <a:headEnd type="none" w="med" len="med"/>
                      <a:tailEnd type="none" w="med" len="med"/>
                    </a:lnB>
                    <a:solidFill>
                      <a:srgbClr val="DBEEF3"/>
                    </a:solidFill>
                  </a:tcPr>
                </a:tc>
                <a:tc>
                  <a:txBody>
                    <a:bodyPr/>
                    <a:lstStyle/>
                    <a:p>
                      <a:pPr marL="0" marR="0" algn="ctr">
                        <a:lnSpc>
                          <a:spcPct val="160000"/>
                        </a:lnSpc>
                        <a:spcBef>
                          <a:spcPts val="0"/>
                        </a:spcBef>
                        <a:spcAft>
                          <a:spcPts val="0"/>
                        </a:spcAft>
                      </a:pPr>
                      <a:r>
                        <a:rPr lang="ko-KR" altLang="en-US" sz="1400" b="1">
                          <a:solidFill>
                            <a:srgbClr val="000000"/>
                          </a:solidFill>
                          <a:latin typeface="굴림"/>
                          <a:ea typeface="굴림"/>
                        </a:rPr>
                        <a:t>인상률</a:t>
                      </a:r>
                      <a:endParaRPr lang="ko-KR" altLang="en-US" sz="1100" b="1">
                        <a:solidFill>
                          <a:srgbClr val="000000"/>
                        </a:solidFill>
                        <a:latin typeface="바탕"/>
                      </a:endParaRPr>
                    </a:p>
                  </a:txBody>
                  <a:tcPr anchor="ctr">
                    <a:lnL w="7112" cap="flat" cmpd="sng" algn="ctr">
                      <a:solidFill>
                        <a:srgbClr val="000000"/>
                      </a:solidFill>
                      <a:prstDash val="dash"/>
                      <a:round/>
                      <a:headEnd type="none" w="med" len="med"/>
                      <a:tailEnd type="none" w="med" len="med"/>
                    </a:lnL>
                    <a:lnR w="21590" cap="flat" cmpd="sng" algn="ctr">
                      <a:solidFill>
                        <a:srgbClr val="000000"/>
                      </a:solidFill>
                      <a:prstDash val="solid"/>
                      <a:round/>
                      <a:headEnd type="none" w="med" len="med"/>
                      <a:tailEnd type="none" w="med" len="med"/>
                    </a:lnR>
                    <a:lnT w="21590" cap="flat" cmpd="sng" algn="ctr">
                      <a:solidFill>
                        <a:srgbClr val="000000"/>
                      </a:solidFill>
                      <a:prstDash val="solid"/>
                      <a:round/>
                      <a:headEnd type="none" w="med" len="med"/>
                      <a:tailEnd type="none" w="med" len="med"/>
                    </a:lnT>
                    <a:lnB w="7112" cap="flat" cmpd="sng" algn="ctr">
                      <a:solidFill>
                        <a:srgbClr val="000000"/>
                      </a:solidFill>
                      <a:prstDash val="dash"/>
                      <a:round/>
                      <a:headEnd type="none" w="med" len="med"/>
                      <a:tailEnd type="none" w="med" len="med"/>
                    </a:lnB>
                    <a:solidFill>
                      <a:srgbClr val="DBEEF3"/>
                    </a:solidFill>
                  </a:tcPr>
                </a:tc>
              </a:tr>
              <a:tr h="342900">
                <a:tc>
                  <a:txBody>
                    <a:bodyPr/>
                    <a:lstStyle/>
                    <a:p>
                      <a:pPr marL="0" marR="0" algn="ctr">
                        <a:lnSpc>
                          <a:spcPct val="160000"/>
                        </a:lnSpc>
                        <a:spcBef>
                          <a:spcPts val="0"/>
                        </a:spcBef>
                        <a:spcAft>
                          <a:spcPts val="0"/>
                        </a:spcAft>
                      </a:pPr>
                      <a:r>
                        <a:rPr lang="en-US" altLang="ko-KR" sz="1400" b="1" dirty="0">
                          <a:solidFill>
                            <a:srgbClr val="000000"/>
                          </a:solidFill>
                          <a:latin typeface="굴림"/>
                        </a:rPr>
                        <a:t>1</a:t>
                      </a:r>
                      <a:r>
                        <a:rPr lang="ko-KR" altLang="en-US" sz="1400" b="1" dirty="0">
                          <a:solidFill>
                            <a:srgbClr val="000000"/>
                          </a:solidFill>
                          <a:latin typeface="굴림"/>
                        </a:rPr>
                        <a:t>년 이상 연차</a:t>
                      </a:r>
                    </a:p>
                  </a:txBody>
                  <a:tcPr anchor="ctr">
                    <a:lnL w="21590" cap="flat" cmpd="sng" algn="ctr">
                      <a:solidFill>
                        <a:srgbClr val="000000"/>
                      </a:solidFill>
                      <a:prstDash val="solid"/>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21590"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altLang="ko-KR" sz="1400" b="1" dirty="0">
                          <a:solidFill>
                            <a:srgbClr val="000000"/>
                          </a:solidFill>
                          <a:latin typeface="굴림"/>
                          <a:ea typeface="굴림"/>
                        </a:rPr>
                        <a:t>15</a:t>
                      </a:r>
                      <a:r>
                        <a:rPr lang="ko-KR" altLang="en-US" sz="1400" b="1" dirty="0">
                          <a:solidFill>
                            <a:srgbClr val="000000"/>
                          </a:solidFill>
                          <a:latin typeface="굴림"/>
                          <a:ea typeface="굴림"/>
                        </a:rPr>
                        <a:t>일</a:t>
                      </a:r>
                      <a:endParaRPr lang="ko-KR" altLang="en-US" sz="1100" b="1" dirty="0">
                        <a:solidFill>
                          <a:srgbClr val="000000"/>
                        </a:solidFill>
                        <a:latin typeface="바탕"/>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21590"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sz="1400" b="1" dirty="0">
                          <a:solidFill>
                            <a:srgbClr val="000000"/>
                          </a:solidFill>
                          <a:latin typeface="굴림"/>
                          <a:ea typeface="굴림"/>
                        </a:rPr>
                        <a:t>(200,000x15</a:t>
                      </a:r>
                      <a:r>
                        <a:rPr lang="ko-KR" altLang="en-US" sz="1400" b="1" dirty="0">
                          <a:solidFill>
                            <a:srgbClr val="000000"/>
                          </a:solidFill>
                          <a:latin typeface="굴림"/>
                          <a:ea typeface="굴림"/>
                        </a:rPr>
                        <a:t>일</a:t>
                      </a:r>
                      <a:r>
                        <a:rPr lang="en-US" altLang="ko-KR" sz="1400" b="1" dirty="0">
                          <a:solidFill>
                            <a:srgbClr val="000000"/>
                          </a:solidFill>
                          <a:latin typeface="굴림"/>
                          <a:ea typeface="굴림"/>
                        </a:rPr>
                        <a:t>)/12</a:t>
                      </a:r>
                      <a:endParaRPr lang="ko-KR" altLang="en-US" sz="1100" b="1" dirty="0">
                        <a:solidFill>
                          <a:srgbClr val="000000"/>
                        </a:solidFill>
                        <a:latin typeface="바탕"/>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21590"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sz="1400" b="1" dirty="0">
                          <a:solidFill>
                            <a:srgbClr val="000000"/>
                          </a:solidFill>
                          <a:latin typeface="굴림"/>
                          <a:ea typeface="굴림"/>
                        </a:rPr>
                        <a:t>250,000 </a:t>
                      </a:r>
                      <a:endParaRPr lang="en-US" sz="1100" b="1" dirty="0">
                        <a:solidFill>
                          <a:srgbClr val="000000"/>
                        </a:solidFill>
                        <a:latin typeface="바탕"/>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21590"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ko-KR" altLang="en-US" sz="1400" b="1" dirty="0">
                          <a:solidFill>
                            <a:srgbClr val="000000"/>
                          </a:solidFill>
                          <a:latin typeface="굴림"/>
                        </a:rPr>
                        <a:t>₩</a:t>
                      </a:r>
                      <a:r>
                        <a:rPr lang="en-US" altLang="ko-KR" sz="1400" b="1" dirty="0">
                          <a:solidFill>
                            <a:srgbClr val="000000"/>
                          </a:solidFill>
                          <a:latin typeface="굴림"/>
                        </a:rPr>
                        <a:t>10,000</a:t>
                      </a:r>
                      <a:endParaRPr lang="ko-KR" altLang="en-US" sz="1100" b="1" dirty="0">
                        <a:solidFill>
                          <a:srgbClr val="000000"/>
                        </a:solidFill>
                        <a:latin typeface="굴림"/>
                      </a:endParaRPr>
                    </a:p>
                  </a:txBody>
                  <a:tcPr anchor="ctr">
                    <a:lnL w="7112" cap="flat" cmpd="sng" algn="ctr">
                      <a:solidFill>
                        <a:srgbClr val="000000"/>
                      </a:solidFill>
                      <a:prstDash val="dash"/>
                      <a:round/>
                      <a:headEnd type="none" w="med" len="med"/>
                      <a:tailEnd type="none" w="med" len="med"/>
                    </a:lnL>
                    <a:lnR w="7112" cap="flat" cmpd="sng" algn="ctr">
                      <a:solidFill>
                        <a:srgbClr val="000000"/>
                      </a:solidFill>
                      <a:prstDash val="dash"/>
                      <a:round/>
                      <a:headEnd type="none" w="med" len="med"/>
                      <a:tailEnd type="none" w="med" len="med"/>
                    </a:lnR>
                    <a:lnT w="7112" cap="flat" cmpd="sng" algn="ctr">
                      <a:solidFill>
                        <a:srgbClr val="000000"/>
                      </a:solidFill>
                      <a:prstDash val="dash"/>
                      <a:round/>
                      <a:headEnd type="none" w="med" len="med"/>
                      <a:tailEnd type="none" w="med" len="med"/>
                    </a:lnT>
                    <a:lnB w="21590" cap="flat" cmpd="sng" algn="ctr">
                      <a:solidFill>
                        <a:srgbClr val="000000"/>
                      </a:solidFill>
                      <a:prstDash val="solid"/>
                      <a:round/>
                      <a:headEnd type="none" w="med" len="med"/>
                      <a:tailEnd type="none" w="med" len="med"/>
                    </a:lnB>
                  </a:tcPr>
                </a:tc>
                <a:tc>
                  <a:txBody>
                    <a:bodyPr/>
                    <a:lstStyle/>
                    <a:p>
                      <a:pPr marL="0" marR="0" algn="ctr">
                        <a:lnSpc>
                          <a:spcPct val="160000"/>
                        </a:lnSpc>
                        <a:spcBef>
                          <a:spcPts val="0"/>
                        </a:spcBef>
                        <a:spcAft>
                          <a:spcPts val="0"/>
                        </a:spcAft>
                      </a:pPr>
                      <a:r>
                        <a:rPr lang="en-US" sz="1400" b="1" dirty="0">
                          <a:solidFill>
                            <a:srgbClr val="000000"/>
                          </a:solidFill>
                          <a:latin typeface="굴림"/>
                          <a:ea typeface="굴림"/>
                        </a:rPr>
                        <a:t>5.00%</a:t>
                      </a:r>
                      <a:endParaRPr lang="en-US" sz="1400" b="1" dirty="0">
                        <a:solidFill>
                          <a:srgbClr val="000000"/>
                        </a:solidFill>
                        <a:latin typeface="맑은 고딕"/>
                      </a:endParaRPr>
                    </a:p>
                  </a:txBody>
                  <a:tcPr anchor="ctr">
                    <a:lnL w="7112" cap="flat" cmpd="sng" algn="ctr">
                      <a:solidFill>
                        <a:srgbClr val="000000"/>
                      </a:solidFill>
                      <a:prstDash val="dash"/>
                      <a:round/>
                      <a:headEnd type="none" w="med" len="med"/>
                      <a:tailEnd type="none" w="med" len="med"/>
                    </a:lnL>
                    <a:lnR w="21590" cap="flat" cmpd="sng" algn="ctr">
                      <a:solidFill>
                        <a:srgbClr val="000000"/>
                      </a:solidFill>
                      <a:prstDash val="solid"/>
                      <a:round/>
                      <a:headEnd type="none" w="med" len="med"/>
                      <a:tailEnd type="none" w="med" len="med"/>
                    </a:lnR>
                    <a:lnT w="7112" cap="flat" cmpd="sng" algn="ctr">
                      <a:solidFill>
                        <a:srgbClr val="000000"/>
                      </a:solidFill>
                      <a:prstDash val="dash"/>
                      <a:round/>
                      <a:headEnd type="none" w="med" len="med"/>
                      <a:tailEnd type="none" w="med" len="med"/>
                    </a:lnT>
                    <a:lnB w="21590" cap="flat" cmpd="sng" algn="ctr">
                      <a:solidFill>
                        <a:srgbClr val="000000"/>
                      </a:solidFill>
                      <a:prstDash val="solid"/>
                      <a:round/>
                      <a:headEnd type="none" w="med" len="med"/>
                      <a:tailEnd type="none" w="med" len="med"/>
                    </a:lnB>
                  </a:tcPr>
                </a:tc>
              </a:tr>
            </a:tbl>
          </a:graphicData>
        </a:graphic>
      </p:graphicFrame>
      <p:sp>
        <p:nvSpPr>
          <p:cNvPr id="9830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a:p>
        </p:txBody>
      </p:sp>
    </p:spTree>
    <p:extLst>
      <p:ext uri="{BB962C8B-B14F-4D97-AF65-F5344CB8AC3E}">
        <p14:creationId xmlns:p14="http://schemas.microsoft.com/office/powerpoint/2010/main" xmlns="" val="2626474141"/>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직사각형 7"/>
          <p:cNvSpPr/>
          <p:nvPr/>
        </p:nvSpPr>
        <p:spPr>
          <a:xfrm>
            <a:off x="461963" y="1428737"/>
            <a:ext cx="8288337" cy="2031325"/>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p>
            <a:r>
              <a:rPr lang="ko-KR" altLang="en-US" sz="1400" b="1" dirty="0" smtClean="0"/>
              <a:t>❍ </a:t>
            </a:r>
            <a:r>
              <a:rPr lang="en-US" altLang="ko-KR" sz="1400" b="1" dirty="0" smtClean="0"/>
              <a:t>(</a:t>
            </a:r>
            <a:r>
              <a:rPr lang="ko-KR" altLang="en-US" sz="1400" b="1" dirty="0" smtClean="0"/>
              <a:t>통상의 출퇴근 재해 인정 원칙</a:t>
            </a:r>
            <a:r>
              <a:rPr lang="en-US" altLang="ko-KR" sz="1400" b="1" dirty="0" smtClean="0"/>
              <a:t>)</a:t>
            </a:r>
            <a:r>
              <a:rPr lang="ko-KR" altLang="en-US" sz="1400" dirty="0" smtClean="0"/>
              <a:t> </a:t>
            </a:r>
            <a:endParaRPr lang="en-US" altLang="ko-KR" sz="1400" dirty="0" smtClean="0"/>
          </a:p>
          <a:p>
            <a:r>
              <a:rPr lang="ko-KR" altLang="en-US" sz="1400" dirty="0" smtClean="0"/>
              <a:t>출퇴근 재해는 출퇴근 행위를 하던 중</a:t>
            </a:r>
            <a:r>
              <a:rPr lang="en-US" altLang="ko-KR" sz="1400" b="1" dirty="0" smtClean="0"/>
              <a:t>(</a:t>
            </a:r>
            <a:r>
              <a:rPr lang="ko-KR" altLang="en-US" sz="1400" b="1" dirty="0" err="1" smtClean="0"/>
              <a:t>수행성</a:t>
            </a:r>
            <a:r>
              <a:rPr lang="en-US" altLang="ko-KR" sz="1400" b="1" dirty="0" smtClean="0"/>
              <a:t>)</a:t>
            </a:r>
            <a:r>
              <a:rPr lang="ko-KR" altLang="en-US" sz="1400" dirty="0" smtClean="0"/>
              <a:t> 출퇴근에 통상 수반하는 위험이 구체화된 경우</a:t>
            </a:r>
            <a:r>
              <a:rPr lang="en-US" altLang="ko-KR" sz="1400" b="1" dirty="0" smtClean="0"/>
              <a:t>(</a:t>
            </a:r>
            <a:r>
              <a:rPr lang="ko-KR" altLang="en-US" sz="1400" b="1" dirty="0" smtClean="0"/>
              <a:t>기인성</a:t>
            </a:r>
            <a:r>
              <a:rPr lang="en-US" altLang="ko-KR" sz="1400" b="1" dirty="0" smtClean="0"/>
              <a:t>)</a:t>
            </a:r>
            <a:r>
              <a:rPr lang="ko-KR" altLang="en-US" sz="1400" dirty="0" smtClean="0"/>
              <a:t>로서 </a:t>
            </a:r>
            <a:r>
              <a:rPr lang="ko-KR" altLang="en-US" sz="1400" b="1" dirty="0" smtClean="0"/>
              <a:t>아래의 요건을 모두 충족</a:t>
            </a:r>
            <a:r>
              <a:rPr lang="ko-KR" altLang="en-US" sz="1400" dirty="0" smtClean="0"/>
              <a:t>하는 것을 말함</a:t>
            </a:r>
          </a:p>
          <a:p>
            <a:r>
              <a:rPr lang="ko-KR" altLang="en-US" sz="1400" dirty="0" smtClean="0"/>
              <a:t>① </a:t>
            </a:r>
            <a:r>
              <a:rPr lang="ko-KR" altLang="en-US" sz="1400" b="1" dirty="0" smtClean="0">
                <a:solidFill>
                  <a:srgbClr val="0000FF"/>
                </a:solidFill>
              </a:rPr>
              <a:t>자택 등「주거」와 회사</a:t>
            </a:r>
            <a:r>
              <a:rPr lang="en-US" altLang="ko-KR" sz="1400" b="1" dirty="0" smtClean="0">
                <a:solidFill>
                  <a:srgbClr val="0000FF"/>
                </a:solidFill>
              </a:rPr>
              <a:t>, </a:t>
            </a:r>
            <a:r>
              <a:rPr lang="ko-KR" altLang="en-US" sz="1400" b="1" dirty="0" smtClean="0">
                <a:solidFill>
                  <a:srgbClr val="0000FF"/>
                </a:solidFill>
              </a:rPr>
              <a:t>공장 등의「취업장소」</a:t>
            </a:r>
            <a:r>
              <a:rPr lang="ko-KR" altLang="en-US" sz="1400" b="1" dirty="0" err="1" smtClean="0">
                <a:solidFill>
                  <a:srgbClr val="0000FF"/>
                </a:solidFill>
              </a:rPr>
              <a:t>를</a:t>
            </a:r>
            <a:r>
              <a:rPr lang="ko-KR" altLang="en-US" sz="1400" b="1" dirty="0" smtClean="0">
                <a:solidFill>
                  <a:srgbClr val="0000FF"/>
                </a:solidFill>
              </a:rPr>
              <a:t> 시점 또는 종점으로 하는 이동 행위 일 것 </a:t>
            </a:r>
          </a:p>
          <a:p>
            <a:r>
              <a:rPr lang="ko-KR" altLang="en-US" sz="1400" dirty="0" smtClean="0"/>
              <a:t>② 출퇴근 행위가 업무에 종사하기 위해 또는 업무를 마친 후에 이루어 질 것</a:t>
            </a:r>
            <a:r>
              <a:rPr lang="en-US" altLang="ko-KR" sz="1400" dirty="0" smtClean="0"/>
              <a:t>, </a:t>
            </a:r>
            <a:r>
              <a:rPr lang="ko-KR" altLang="en-US" sz="1400" dirty="0" smtClean="0"/>
              <a:t>즉 「취업과 관련성」이 있을 것 </a:t>
            </a:r>
          </a:p>
          <a:p>
            <a:r>
              <a:rPr lang="ko-KR" altLang="en-US" sz="1400" dirty="0" smtClean="0"/>
              <a:t>③ 출퇴근 행위가 </a:t>
            </a:r>
            <a:r>
              <a:rPr lang="ko-KR" altLang="en-US" sz="1400" dirty="0" smtClean="0">
                <a:solidFill>
                  <a:srgbClr val="0000FF"/>
                </a:solidFill>
              </a:rPr>
              <a:t>사회통념상 「통상적인 경로 및 방법</a:t>
            </a:r>
            <a:r>
              <a:rPr lang="ko-KR" altLang="en-US" sz="1400" dirty="0" smtClean="0"/>
              <a:t>」에 따라 이루어 질 것</a:t>
            </a:r>
          </a:p>
          <a:p>
            <a:r>
              <a:rPr lang="ko-KR" altLang="en-US" sz="1400" dirty="0" smtClean="0"/>
              <a:t>④ 출퇴근 행위 중 「일탈 또는 중단」이 없을 것</a:t>
            </a:r>
            <a:r>
              <a:rPr lang="en-US" altLang="ko-KR" sz="1400" dirty="0" smtClean="0"/>
              <a:t>(</a:t>
            </a:r>
            <a:r>
              <a:rPr lang="ko-KR" altLang="en-US" sz="1400" dirty="0" smtClean="0"/>
              <a:t>단</a:t>
            </a:r>
            <a:r>
              <a:rPr lang="en-US" altLang="ko-KR" sz="1400" dirty="0" smtClean="0"/>
              <a:t>, </a:t>
            </a:r>
            <a:r>
              <a:rPr lang="ko-KR" altLang="en-US" sz="1400" dirty="0" smtClean="0"/>
              <a:t>영 제</a:t>
            </a:r>
            <a:r>
              <a:rPr lang="en-US" altLang="ko-KR" sz="1400" dirty="0" smtClean="0"/>
              <a:t>34</a:t>
            </a:r>
            <a:r>
              <a:rPr lang="ko-KR" altLang="en-US" sz="1400" dirty="0" smtClean="0"/>
              <a:t>조의</a:t>
            </a:r>
            <a:r>
              <a:rPr lang="en-US" altLang="ko-KR" sz="1400" dirty="0" smtClean="0"/>
              <a:t>3</a:t>
            </a:r>
            <a:r>
              <a:rPr lang="ko-KR" altLang="en-US" sz="1400" dirty="0" smtClean="0"/>
              <a:t>에서 정하는 일탈</a:t>
            </a:r>
            <a:r>
              <a:rPr lang="en-US" altLang="ko-KR" sz="1400" dirty="0" smtClean="0"/>
              <a:t>․</a:t>
            </a:r>
            <a:r>
              <a:rPr lang="ko-KR" altLang="en-US" sz="1400" dirty="0" smtClean="0"/>
              <a:t>중단의 예외에 해당하는 경우는 제외</a:t>
            </a:r>
            <a:endParaRPr lang="ko-KR" altLang="en-US" sz="1400" dirty="0">
              <a:latin typeface="HY헤드라인M" pitchFamily="18" charset="-127"/>
              <a:ea typeface="HY헤드라인M" pitchFamily="18" charset="-127"/>
            </a:endParaRPr>
          </a:p>
        </p:txBody>
      </p:sp>
      <p:sp>
        <p:nvSpPr>
          <p:cNvPr id="13" name="직사각형 12"/>
          <p:cNvSpPr/>
          <p:nvPr/>
        </p:nvSpPr>
        <p:spPr>
          <a:xfrm>
            <a:off x="468314" y="4000504"/>
            <a:ext cx="8264525" cy="2308324"/>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p>
            <a:r>
              <a:rPr lang="ko-KR" altLang="en-US" sz="1400" b="1" dirty="0" smtClean="0"/>
              <a:t>❍ “통상적인 방법”이란</a:t>
            </a:r>
            <a:r>
              <a:rPr lang="ko-KR" altLang="en-US" sz="1400" dirty="0" smtClean="0"/>
              <a:t> 사회통념상 인정되는 출퇴근 교통수단을 본래의 용법대로 사용하는 것을 말함</a:t>
            </a:r>
            <a:r>
              <a:rPr lang="en-US" altLang="ko-KR" sz="1400" dirty="0" smtClean="0"/>
              <a:t>. </a:t>
            </a:r>
            <a:r>
              <a:rPr lang="ko-KR" altLang="en-US" sz="1400" dirty="0" smtClean="0"/>
              <a:t>따라서 아래에 해당할 경우 노동자가 해당 수단을 평상시 출퇴근에 이용하는지 여부에 상관없이 통상적인 방법으로 인정 ① 철도</a:t>
            </a:r>
            <a:r>
              <a:rPr lang="en-US" altLang="ko-KR" sz="1400" dirty="0" smtClean="0"/>
              <a:t>, </a:t>
            </a:r>
            <a:r>
              <a:rPr lang="ko-KR" altLang="en-US" sz="1400" dirty="0" smtClean="0"/>
              <a:t>버스 등의 대중교통수단을 이용하는 경우</a:t>
            </a:r>
          </a:p>
          <a:p>
            <a:r>
              <a:rPr lang="ko-KR" altLang="en-US" sz="1400" dirty="0" smtClean="0"/>
              <a:t>② 승용차</a:t>
            </a:r>
            <a:r>
              <a:rPr lang="en-US" altLang="ko-KR" sz="1400" dirty="0" smtClean="0"/>
              <a:t>, </a:t>
            </a:r>
            <a:r>
              <a:rPr lang="ko-KR" altLang="en-US" sz="1400" dirty="0" smtClean="0"/>
              <a:t>오토바이</a:t>
            </a:r>
            <a:r>
              <a:rPr lang="en-US" altLang="ko-KR" sz="1400" dirty="0" smtClean="0"/>
              <a:t>, </a:t>
            </a:r>
            <a:r>
              <a:rPr lang="ko-KR" altLang="en-US" sz="1400" dirty="0" smtClean="0"/>
              <a:t>자전거를 본래의 용법에 따라 이용하는 경우</a:t>
            </a:r>
          </a:p>
          <a:p>
            <a:r>
              <a:rPr lang="ko-KR" altLang="en-US" sz="1400" dirty="0" smtClean="0"/>
              <a:t>③ 도보</a:t>
            </a:r>
            <a:r>
              <a:rPr lang="en-US" altLang="ko-KR" sz="1400" dirty="0" smtClean="0"/>
              <a:t>(</a:t>
            </a:r>
            <a:r>
              <a:rPr lang="ko-KR" altLang="en-US" sz="1400" dirty="0" smtClean="0"/>
              <a:t>단</a:t>
            </a:r>
            <a:r>
              <a:rPr lang="en-US" altLang="ko-KR" sz="1400" dirty="0" smtClean="0"/>
              <a:t>, </a:t>
            </a:r>
            <a:r>
              <a:rPr lang="ko-KR" altLang="en-US" sz="1400" dirty="0" smtClean="0"/>
              <a:t>합리적인 </a:t>
            </a:r>
            <a:r>
              <a:rPr lang="ko-KR" altLang="en-US" sz="1400" dirty="0" err="1" smtClean="0"/>
              <a:t>사유없이</a:t>
            </a:r>
            <a:r>
              <a:rPr lang="ko-KR" altLang="en-US" sz="1400" dirty="0" smtClean="0"/>
              <a:t> 먼 거리로 돌아가는 경로인 경우 불인정</a:t>
            </a:r>
            <a:r>
              <a:rPr lang="en-US" altLang="ko-KR" sz="1400" dirty="0" smtClean="0"/>
              <a:t>)</a:t>
            </a:r>
          </a:p>
          <a:p>
            <a:r>
              <a:rPr lang="en-US" altLang="ko-KR" sz="1400" dirty="0" smtClean="0"/>
              <a:t>④ </a:t>
            </a:r>
            <a:r>
              <a:rPr lang="ko-KR" altLang="en-US" sz="1400" dirty="0" smtClean="0"/>
              <a:t>그 밖에 교통수단</a:t>
            </a:r>
            <a:r>
              <a:rPr lang="en-US" altLang="ko-KR" sz="1400" dirty="0" smtClean="0"/>
              <a:t>(</a:t>
            </a:r>
            <a:r>
              <a:rPr lang="ko-KR" altLang="en-US" sz="1400" dirty="0" err="1" smtClean="0"/>
              <a:t>전동휠</a:t>
            </a:r>
            <a:r>
              <a:rPr lang="en-US" altLang="ko-KR" sz="1400" dirty="0" smtClean="0"/>
              <a:t>, </a:t>
            </a:r>
            <a:r>
              <a:rPr lang="ko-KR" altLang="en-US" sz="1400" dirty="0" err="1" smtClean="0"/>
              <a:t>인라인스케이트</a:t>
            </a:r>
            <a:r>
              <a:rPr lang="ko-KR" altLang="en-US" sz="1400" dirty="0" smtClean="0"/>
              <a:t> 등</a:t>
            </a:r>
            <a:r>
              <a:rPr lang="en-US" altLang="ko-KR" sz="1400" dirty="0" smtClean="0"/>
              <a:t>)</a:t>
            </a:r>
            <a:r>
              <a:rPr lang="ko-KR" altLang="en-US" sz="1400" dirty="0" smtClean="0"/>
              <a:t>은 출퇴근 거리</a:t>
            </a:r>
            <a:r>
              <a:rPr lang="en-US" altLang="ko-KR" sz="1400" dirty="0" smtClean="0"/>
              <a:t>, </a:t>
            </a:r>
            <a:r>
              <a:rPr lang="ko-KR" altLang="en-US" sz="1400" dirty="0" smtClean="0"/>
              <a:t>경로</a:t>
            </a:r>
            <a:r>
              <a:rPr lang="en-US" altLang="ko-KR" sz="1400" dirty="0" smtClean="0"/>
              <a:t>, </a:t>
            </a:r>
            <a:r>
              <a:rPr lang="ko-KR" altLang="en-US" sz="1400" dirty="0" smtClean="0"/>
              <a:t>교통사정 등 주변여건 등을 고려하여 </a:t>
            </a:r>
            <a:r>
              <a:rPr lang="ko-KR" altLang="en-US" sz="1400" b="1" dirty="0" smtClean="0"/>
              <a:t>사회통념상 출퇴근 용도로 이용 가능한 경우 통상적인 방법으로 인정</a:t>
            </a:r>
          </a:p>
          <a:p>
            <a:pPr>
              <a:buFont typeface="Wingdings" pitchFamily="2" charset="2"/>
              <a:buChar char="v"/>
            </a:pPr>
            <a:r>
              <a:rPr lang="en-US" altLang="ko-KR" sz="1400" dirty="0" smtClean="0">
                <a:solidFill>
                  <a:srgbClr val="0000FF"/>
                </a:solidFill>
              </a:rPr>
              <a:t>  </a:t>
            </a:r>
            <a:r>
              <a:rPr lang="ko-KR" altLang="en-US" sz="1400" b="1" dirty="0" smtClean="0">
                <a:solidFill>
                  <a:srgbClr val="0000FF"/>
                </a:solidFill>
              </a:rPr>
              <a:t>가족간병</a:t>
            </a:r>
            <a:r>
              <a:rPr lang="en-US" altLang="ko-KR" sz="1400" b="1" dirty="0" smtClean="0">
                <a:solidFill>
                  <a:srgbClr val="0000FF"/>
                </a:solidFill>
              </a:rPr>
              <a:t>, </a:t>
            </a:r>
            <a:r>
              <a:rPr lang="ko-KR" altLang="en-US" sz="1400" b="1" dirty="0" smtClean="0">
                <a:solidFill>
                  <a:srgbClr val="0000FF"/>
                </a:solidFill>
              </a:rPr>
              <a:t>자녀학교 데리다 </a:t>
            </a:r>
            <a:r>
              <a:rPr lang="ko-KR" altLang="en-US" sz="1400" b="1" dirty="0" err="1" smtClean="0">
                <a:solidFill>
                  <a:srgbClr val="0000FF"/>
                </a:solidFill>
              </a:rPr>
              <a:t>주는것</a:t>
            </a:r>
            <a:r>
              <a:rPr lang="ko-KR" altLang="en-US" sz="1400" b="1" dirty="0" smtClean="0">
                <a:solidFill>
                  <a:srgbClr val="0000FF"/>
                </a:solidFill>
              </a:rPr>
              <a:t> </a:t>
            </a:r>
            <a:r>
              <a:rPr lang="en-US" altLang="ko-KR" sz="1400" b="1" dirty="0" smtClean="0">
                <a:solidFill>
                  <a:srgbClr val="0000FF"/>
                </a:solidFill>
              </a:rPr>
              <a:t>, </a:t>
            </a:r>
            <a:r>
              <a:rPr lang="ko-KR" altLang="en-US" sz="1400" b="1" dirty="0" smtClean="0">
                <a:solidFill>
                  <a:srgbClr val="0000FF"/>
                </a:solidFill>
              </a:rPr>
              <a:t>일상용품 구입</a:t>
            </a:r>
            <a:r>
              <a:rPr lang="en-US" altLang="ko-KR" sz="1400" b="1" dirty="0" smtClean="0">
                <a:solidFill>
                  <a:srgbClr val="0000FF"/>
                </a:solidFill>
              </a:rPr>
              <a:t>, </a:t>
            </a:r>
            <a:r>
              <a:rPr lang="ko-KR" altLang="en-US" sz="1400" b="1" dirty="0" smtClean="0">
                <a:solidFill>
                  <a:srgbClr val="0000FF"/>
                </a:solidFill>
              </a:rPr>
              <a:t>선거</a:t>
            </a:r>
            <a:r>
              <a:rPr lang="en-US" altLang="ko-KR" sz="1400" b="1" dirty="0" smtClean="0">
                <a:solidFill>
                  <a:srgbClr val="0000FF"/>
                </a:solidFill>
              </a:rPr>
              <a:t>, </a:t>
            </a:r>
            <a:r>
              <a:rPr lang="ko-KR" altLang="en-US" sz="1400" b="1" dirty="0" smtClean="0">
                <a:solidFill>
                  <a:srgbClr val="0000FF"/>
                </a:solidFill>
              </a:rPr>
              <a:t>직업훈련 및 학원</a:t>
            </a:r>
            <a:r>
              <a:rPr lang="en-US" altLang="ko-KR" sz="1400" b="1" dirty="0" smtClean="0">
                <a:solidFill>
                  <a:srgbClr val="0000FF"/>
                </a:solidFill>
              </a:rPr>
              <a:t>(</a:t>
            </a:r>
            <a:r>
              <a:rPr lang="ko-KR" altLang="en-US" sz="1400" b="1" dirty="0" smtClean="0">
                <a:solidFill>
                  <a:srgbClr val="0000FF"/>
                </a:solidFill>
              </a:rPr>
              <a:t>업무능력향상</a:t>
            </a:r>
            <a:r>
              <a:rPr lang="en-US" altLang="ko-KR" sz="1400" b="1" dirty="0" smtClean="0">
                <a:solidFill>
                  <a:srgbClr val="0000FF"/>
                </a:solidFill>
              </a:rPr>
              <a:t>), </a:t>
            </a:r>
            <a:r>
              <a:rPr lang="ko-KR" altLang="en-US" sz="1400" b="1" dirty="0" smtClean="0">
                <a:solidFill>
                  <a:srgbClr val="0000FF"/>
                </a:solidFill>
              </a:rPr>
              <a:t>의료</a:t>
            </a:r>
            <a:endParaRPr lang="en-US" altLang="ko-KR" sz="1400" b="1" dirty="0" smtClean="0">
              <a:solidFill>
                <a:srgbClr val="0000FF"/>
              </a:solidFill>
            </a:endParaRPr>
          </a:p>
          <a:p>
            <a:r>
              <a:rPr lang="en-US" altLang="ko-KR" sz="1400" b="1" dirty="0" smtClean="0">
                <a:solidFill>
                  <a:srgbClr val="0000FF"/>
                </a:solidFill>
              </a:rPr>
              <a:t>     </a:t>
            </a:r>
            <a:r>
              <a:rPr lang="ko-KR" altLang="en-US" sz="1400" b="1" dirty="0" smtClean="0">
                <a:solidFill>
                  <a:srgbClr val="0000FF"/>
                </a:solidFill>
              </a:rPr>
              <a:t>기관 진료행위 인정</a:t>
            </a:r>
            <a:r>
              <a:rPr lang="en-US" altLang="ko-KR" sz="1400" b="1" dirty="0" smtClean="0">
                <a:solidFill>
                  <a:srgbClr val="0000FF"/>
                </a:solidFill>
              </a:rPr>
              <a:t>(</a:t>
            </a:r>
            <a:r>
              <a:rPr lang="ko-KR" altLang="en-US" sz="1400" b="1" dirty="0" smtClean="0">
                <a:solidFill>
                  <a:srgbClr val="0000FF"/>
                </a:solidFill>
              </a:rPr>
              <a:t>단 음주</a:t>
            </a:r>
            <a:r>
              <a:rPr lang="en-US" altLang="ko-KR" sz="1400" b="1" dirty="0" smtClean="0">
                <a:solidFill>
                  <a:srgbClr val="0000FF"/>
                </a:solidFill>
              </a:rPr>
              <a:t>, </a:t>
            </a:r>
            <a:r>
              <a:rPr lang="ko-KR" altLang="en-US" sz="1400" b="1" dirty="0" smtClean="0">
                <a:solidFill>
                  <a:srgbClr val="0000FF"/>
                </a:solidFill>
              </a:rPr>
              <a:t>무면허</a:t>
            </a:r>
            <a:r>
              <a:rPr lang="en-US" altLang="ko-KR" sz="1400" b="1" dirty="0" smtClean="0">
                <a:solidFill>
                  <a:srgbClr val="0000FF"/>
                </a:solidFill>
              </a:rPr>
              <a:t>, </a:t>
            </a:r>
            <a:r>
              <a:rPr lang="ko-KR" altLang="en-US" sz="1400" b="1" dirty="0" err="1" smtClean="0">
                <a:solidFill>
                  <a:srgbClr val="0000FF"/>
                </a:solidFill>
              </a:rPr>
              <a:t>친구만나러</a:t>
            </a:r>
            <a:r>
              <a:rPr lang="ko-KR" altLang="en-US" sz="1400" b="1" dirty="0" smtClean="0">
                <a:solidFill>
                  <a:srgbClr val="0000FF"/>
                </a:solidFill>
              </a:rPr>
              <a:t> </a:t>
            </a:r>
            <a:r>
              <a:rPr lang="ko-KR" altLang="en-US" sz="1400" b="1" dirty="0" err="1" smtClean="0">
                <a:solidFill>
                  <a:srgbClr val="0000FF"/>
                </a:solidFill>
              </a:rPr>
              <a:t>가는길등</a:t>
            </a:r>
            <a:r>
              <a:rPr lang="ko-KR" altLang="en-US" sz="1400" b="1" dirty="0" smtClean="0">
                <a:solidFill>
                  <a:srgbClr val="0000FF"/>
                </a:solidFill>
              </a:rPr>
              <a:t> 제외</a:t>
            </a:r>
            <a:r>
              <a:rPr lang="en-US" altLang="ko-KR" sz="1400" b="1" dirty="0" smtClean="0">
                <a:solidFill>
                  <a:srgbClr val="0000FF"/>
                </a:solidFill>
              </a:rPr>
              <a:t>)</a:t>
            </a:r>
          </a:p>
          <a:p>
            <a:pPr marL="342900" indent="-342900">
              <a:buFont typeface="Wingdings" pitchFamily="2" charset="2"/>
              <a:buChar char="v"/>
            </a:pPr>
            <a:r>
              <a:rPr lang="ko-KR" altLang="en-US" sz="1400" b="1" dirty="0" smtClean="0">
                <a:solidFill>
                  <a:schemeClr val="tx1">
                    <a:lumMod val="65000"/>
                    <a:lumOff val="35000"/>
                  </a:schemeClr>
                </a:solidFill>
                <a:latin typeface="+mn-ea"/>
              </a:rPr>
              <a:t>재해율</a:t>
            </a:r>
            <a:r>
              <a:rPr lang="en-US" altLang="ko-KR" sz="1400" b="1" dirty="0" smtClean="0">
                <a:solidFill>
                  <a:schemeClr val="tx1">
                    <a:lumMod val="65000"/>
                    <a:lumOff val="35000"/>
                  </a:schemeClr>
                </a:solidFill>
                <a:latin typeface="+mn-ea"/>
              </a:rPr>
              <a:t>/ </a:t>
            </a:r>
            <a:r>
              <a:rPr lang="ko-KR" altLang="en-US" sz="1400" b="1" dirty="0" smtClean="0">
                <a:solidFill>
                  <a:schemeClr val="tx1">
                    <a:lumMod val="65000"/>
                    <a:lumOff val="35000"/>
                  </a:schemeClr>
                </a:solidFill>
                <a:latin typeface="+mn-ea"/>
              </a:rPr>
              <a:t>산재보험료 </a:t>
            </a:r>
            <a:r>
              <a:rPr lang="ko-KR" altLang="en-US" sz="1400" b="1" dirty="0" err="1" smtClean="0">
                <a:solidFill>
                  <a:schemeClr val="tx1">
                    <a:lumMod val="65000"/>
                    <a:lumOff val="35000"/>
                  </a:schemeClr>
                </a:solidFill>
                <a:latin typeface="+mn-ea"/>
              </a:rPr>
              <a:t>개별실적율</a:t>
            </a:r>
            <a:r>
              <a:rPr lang="ko-KR" altLang="en-US" sz="1400" b="1" dirty="0" smtClean="0">
                <a:solidFill>
                  <a:schemeClr val="tx1">
                    <a:lumMod val="65000"/>
                    <a:lumOff val="35000"/>
                  </a:schemeClr>
                </a:solidFill>
                <a:latin typeface="+mn-ea"/>
              </a:rPr>
              <a:t> 적용되지 않음</a:t>
            </a:r>
            <a:r>
              <a:rPr lang="en-US" altLang="ko-KR" sz="1400" b="1" dirty="0" smtClean="0">
                <a:solidFill>
                  <a:schemeClr val="tx1">
                    <a:lumMod val="65000"/>
                    <a:lumOff val="35000"/>
                  </a:schemeClr>
                </a:solidFill>
                <a:latin typeface="+mn-ea"/>
              </a:rPr>
              <a:t>. </a:t>
            </a:r>
            <a:endParaRPr lang="en-US" altLang="ko-KR" b="1" dirty="0">
              <a:solidFill>
                <a:schemeClr val="tx1">
                  <a:lumMod val="65000"/>
                  <a:lumOff val="35000"/>
                </a:schemeClr>
              </a:solidFill>
              <a:latin typeface="+mn-ea"/>
            </a:endParaRPr>
          </a:p>
        </p:txBody>
      </p:sp>
      <p:sp>
        <p:nvSpPr>
          <p:cNvPr id="31758" name="직사각형 1"/>
          <p:cNvSpPr>
            <a:spLocks noChangeArrowheads="1"/>
          </p:cNvSpPr>
          <p:nvPr/>
        </p:nvSpPr>
        <p:spPr bwMode="auto">
          <a:xfrm>
            <a:off x="1043608" y="147349"/>
            <a:ext cx="521497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r>
              <a:rPr lang="en-US" altLang="ko-KR" sz="2400" b="1" dirty="0" smtClean="0">
                <a:latin typeface="맑은 고딕" panose="020B0503020000020004" pitchFamily="50" charset="-127"/>
                <a:ea typeface="맑은 고딕" panose="020B0503020000020004" pitchFamily="50" charset="-127"/>
              </a:rPr>
              <a:t>2018.1.1. </a:t>
            </a:r>
            <a:r>
              <a:rPr lang="ko-KR" altLang="en-US" sz="2400" b="1" dirty="0" smtClean="0">
                <a:latin typeface="맑은 고딕" panose="020B0503020000020004" pitchFamily="50" charset="-127"/>
                <a:ea typeface="맑은 고딕" panose="020B0503020000020004" pitchFamily="50" charset="-127"/>
              </a:rPr>
              <a:t>출퇴근재해 </a:t>
            </a:r>
            <a:r>
              <a:rPr lang="ko-KR" altLang="en-US" sz="2400" b="1" dirty="0" err="1" smtClean="0">
                <a:latin typeface="맑은 고딕" panose="020B0503020000020004" pitchFamily="50" charset="-127"/>
                <a:ea typeface="맑은 고딕" panose="020B0503020000020004" pitchFamily="50" charset="-127"/>
              </a:rPr>
              <a:t>업무상인정</a:t>
            </a:r>
            <a:r>
              <a:rPr lang="ko-KR" altLang="en-US" sz="2400" b="1" dirty="0" smtClean="0">
                <a:latin typeface="맑은 고딕" panose="020B0503020000020004" pitchFamily="50" charset="-127"/>
                <a:ea typeface="맑은 고딕" panose="020B0503020000020004" pitchFamily="50" charset="-127"/>
              </a:rPr>
              <a:t> </a:t>
            </a:r>
            <a:endParaRPr lang="ko-KR" altLang="en-US" sz="1400" b="1" dirty="0">
              <a:latin typeface="맑은 고딕" panose="020B0503020000020004" pitchFamily="50" charset="-127"/>
              <a:ea typeface="맑은 고딕" panose="020B0503020000020004" pitchFamily="50" charset="-127"/>
            </a:endParaRPr>
          </a:p>
        </p:txBody>
      </p:sp>
      <p:sp>
        <p:nvSpPr>
          <p:cNvPr id="31759" name="슬라이드 번호 개체 틀 1"/>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fld id="{D9644D8D-CDC7-42C4-838E-D2C2D91F33D0}" type="slidenum">
              <a:rPr lang="en-US" altLang="ko-KR" sz="1400">
                <a:latin typeface="굴림" panose="020B0600000101010101" pitchFamily="50" charset="-127"/>
              </a:rPr>
              <a:pPr/>
              <a:t>33</a:t>
            </a:fld>
            <a:endParaRPr lang="en-US" altLang="ko-KR" sz="1400">
              <a:latin typeface="굴림" panose="020B0600000101010101" pitchFamily="50" charset="-127"/>
            </a:endParaRPr>
          </a:p>
        </p:txBody>
      </p:sp>
      <p:cxnSp>
        <p:nvCxnSpPr>
          <p:cNvPr id="10" name="직선 연결선 9"/>
          <p:cNvCxnSpPr/>
          <p:nvPr/>
        </p:nvCxnSpPr>
        <p:spPr>
          <a:xfrm>
            <a:off x="1" y="908720"/>
            <a:ext cx="8964488"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모서리가 둥근 직사각형 10"/>
          <p:cNvSpPr/>
          <p:nvPr/>
        </p:nvSpPr>
        <p:spPr>
          <a:xfrm>
            <a:off x="179512" y="214144"/>
            <a:ext cx="864096"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8</a:t>
            </a:r>
            <a:endParaRPr lang="ko-KR" altLang="en-US" b="1" dirty="0">
              <a:latin typeface="+mn-ea"/>
            </a:endParaRPr>
          </a:p>
        </p:txBody>
      </p:sp>
      <p:sp>
        <p:nvSpPr>
          <p:cNvPr id="14" name="양쪽 모서리가 둥근 사각형 13"/>
          <p:cNvSpPr/>
          <p:nvPr/>
        </p:nvSpPr>
        <p:spPr>
          <a:xfrm>
            <a:off x="428596" y="1071546"/>
            <a:ext cx="3500462" cy="357191"/>
          </a:xfrm>
          <a:prstGeom prst="round2SameRect">
            <a:avLst>
              <a:gd name="adj1" fmla="val 37475"/>
              <a:gd name="adj2" fmla="val 0"/>
            </a:avLst>
          </a:prstGeom>
          <a:solidFill>
            <a:srgbClr val="15519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ko-KR" altLang="en-US" sz="1600" dirty="0" smtClean="0">
                <a:solidFill>
                  <a:schemeClr val="bg1"/>
                </a:solidFill>
                <a:ea typeface="HY헤드라인M" panose="02030600000101010101" pitchFamily="18" charset="-127"/>
              </a:rPr>
              <a:t>출퇴근재해 업무상 인정기준</a:t>
            </a:r>
            <a:r>
              <a:rPr lang="en-US" altLang="ko-KR" sz="1600" dirty="0" smtClean="0">
                <a:solidFill>
                  <a:schemeClr val="bg1"/>
                </a:solidFill>
                <a:ea typeface="HY헤드라인M" panose="02030600000101010101" pitchFamily="18" charset="-127"/>
              </a:rPr>
              <a:t>)</a:t>
            </a:r>
            <a:endParaRPr lang="ko-KR" altLang="en-US" sz="1600" b="1" dirty="0">
              <a:solidFill>
                <a:schemeClr val="bg1"/>
              </a:solidFill>
              <a:latin typeface="+mj-ea"/>
              <a:ea typeface="+mj-ea"/>
            </a:endParaRPr>
          </a:p>
        </p:txBody>
      </p:sp>
      <p:sp>
        <p:nvSpPr>
          <p:cNvPr id="15" name="양쪽 모서리가 둥근 사각형 14"/>
          <p:cNvSpPr/>
          <p:nvPr/>
        </p:nvSpPr>
        <p:spPr>
          <a:xfrm>
            <a:off x="428596" y="3643314"/>
            <a:ext cx="2286016" cy="357191"/>
          </a:xfrm>
          <a:prstGeom prst="round2SameRect">
            <a:avLst>
              <a:gd name="adj1" fmla="val 37475"/>
              <a:gd name="adj2" fmla="val 0"/>
            </a:avLst>
          </a:prstGeom>
          <a:solidFill>
            <a:srgbClr val="15519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ko-KR" altLang="en-US" sz="1600" dirty="0" smtClean="0">
                <a:solidFill>
                  <a:schemeClr val="bg1"/>
                </a:solidFill>
                <a:ea typeface="HY헤드라인M" panose="02030600000101010101" pitchFamily="18" charset="-127"/>
              </a:rPr>
              <a:t>출퇴근의 방법</a:t>
            </a:r>
            <a:r>
              <a:rPr lang="en-US" altLang="ko-KR" sz="1600" dirty="0" smtClean="0">
                <a:solidFill>
                  <a:schemeClr val="bg1"/>
                </a:solidFill>
                <a:ea typeface="HY헤드라인M" panose="02030600000101010101" pitchFamily="18" charset="-127"/>
              </a:rPr>
              <a:t>)</a:t>
            </a:r>
            <a:endParaRPr lang="ko-KR" altLang="en-US" sz="1600" b="1" dirty="0">
              <a:solidFill>
                <a:schemeClr val="bg1"/>
              </a:solidFill>
              <a:latin typeface="+mj-ea"/>
              <a:ea typeface="+mj-ea"/>
            </a:endParaRPr>
          </a:p>
        </p:txBody>
      </p:sp>
    </p:spTree>
    <p:extLst>
      <p:ext uri="{BB962C8B-B14F-4D97-AF65-F5344CB8AC3E}">
        <p14:creationId xmlns:p14="http://schemas.microsoft.com/office/powerpoint/2010/main" xmlns="" val="413205444"/>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1043100" y="129016"/>
            <a:ext cx="8100900" cy="461665"/>
          </a:xfrm>
          <a:prstGeom prst="rect">
            <a:avLst/>
          </a:prstGeom>
          <a:noFill/>
        </p:spPr>
        <p:txBody>
          <a:bodyPr wrap="square" rtlCol="0">
            <a:spAutoFit/>
          </a:bodyPr>
          <a:lstStyle/>
          <a:p>
            <a:r>
              <a:rPr lang="ko-KR" altLang="en-US" sz="2400" b="1" spc="-150" dirty="0" smtClean="0">
                <a:ln>
                  <a:solidFill>
                    <a:schemeClr val="tx1">
                      <a:lumMod val="65000"/>
                      <a:lumOff val="35000"/>
                      <a:alpha val="5000"/>
                    </a:schemeClr>
                  </a:solidFill>
                </a:ln>
                <a:solidFill>
                  <a:schemeClr val="tx1">
                    <a:lumMod val="75000"/>
                    <a:lumOff val="25000"/>
                  </a:schemeClr>
                </a:solidFill>
                <a:latin typeface="+mn-ea"/>
              </a:rPr>
              <a:t>업무상 질병에 대한 입증책임 완화</a:t>
            </a:r>
            <a:r>
              <a:rPr lang="en-US" altLang="ko-KR" sz="2400" b="1" spc="-150" dirty="0" smtClean="0">
                <a:ln>
                  <a:solidFill>
                    <a:schemeClr val="tx1">
                      <a:lumMod val="65000"/>
                      <a:lumOff val="35000"/>
                      <a:alpha val="5000"/>
                    </a:schemeClr>
                  </a:solidFill>
                </a:ln>
                <a:solidFill>
                  <a:schemeClr val="tx1">
                    <a:lumMod val="75000"/>
                    <a:lumOff val="25000"/>
                  </a:schemeClr>
                </a:solidFill>
                <a:latin typeface="+mn-ea"/>
              </a:rPr>
              <a:t> (2018.1.1. </a:t>
            </a:r>
            <a:r>
              <a:rPr lang="ko-KR" altLang="en-US" sz="2400" b="1" spc="-150" dirty="0" smtClean="0">
                <a:ln>
                  <a:solidFill>
                    <a:schemeClr val="tx1">
                      <a:lumMod val="65000"/>
                      <a:lumOff val="35000"/>
                      <a:alpha val="5000"/>
                    </a:schemeClr>
                  </a:solidFill>
                </a:ln>
                <a:solidFill>
                  <a:schemeClr val="tx1">
                    <a:lumMod val="75000"/>
                    <a:lumOff val="25000"/>
                  </a:schemeClr>
                </a:solidFill>
                <a:latin typeface="+mn-ea"/>
              </a:rPr>
              <a:t>시행</a:t>
            </a:r>
            <a:r>
              <a:rPr lang="en-US" altLang="ko-KR" sz="2400" b="1" spc="-150" dirty="0" smtClean="0">
                <a:ln>
                  <a:solidFill>
                    <a:schemeClr val="tx1">
                      <a:lumMod val="65000"/>
                      <a:lumOff val="35000"/>
                      <a:alpha val="5000"/>
                    </a:schemeClr>
                  </a:solidFill>
                </a:ln>
                <a:solidFill>
                  <a:schemeClr val="tx1">
                    <a:lumMod val="75000"/>
                    <a:lumOff val="25000"/>
                  </a:schemeClr>
                </a:solidFill>
                <a:latin typeface="+mn-ea"/>
              </a:rPr>
              <a:t>)</a:t>
            </a:r>
            <a:endParaRPr lang="en-US" altLang="ko-KR" sz="2400" b="1" spc="-150" dirty="0">
              <a:ln>
                <a:solidFill>
                  <a:schemeClr val="tx1">
                    <a:lumMod val="65000"/>
                    <a:lumOff val="35000"/>
                    <a:alpha val="5000"/>
                  </a:schemeClr>
                </a:solidFill>
              </a:ln>
              <a:solidFill>
                <a:schemeClr val="tx1">
                  <a:lumMod val="75000"/>
                  <a:lumOff val="25000"/>
                </a:schemeClr>
              </a:solidFill>
              <a:latin typeface="+mn-ea"/>
            </a:endParaRPr>
          </a:p>
        </p:txBody>
      </p:sp>
      <p:sp>
        <p:nvSpPr>
          <p:cNvPr id="13" name="모서리가 둥근 직사각형 12"/>
          <p:cNvSpPr/>
          <p:nvPr/>
        </p:nvSpPr>
        <p:spPr>
          <a:xfrm>
            <a:off x="571472" y="1285860"/>
            <a:ext cx="8001056" cy="4786346"/>
          </a:xfrm>
          <a:prstGeom prst="roundRect">
            <a:avLst>
              <a:gd name="adj" fmla="val 10589"/>
            </a:avLst>
          </a:prstGeom>
          <a:solidFill>
            <a:schemeClr val="bg1"/>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ko-KR" altLang="en-US" sz="1600" dirty="0" smtClean="0">
                <a:solidFill>
                  <a:schemeClr val="tx1"/>
                </a:solidFill>
              </a:rPr>
              <a:t>발병 전 </a:t>
            </a:r>
            <a:r>
              <a:rPr lang="en-US" altLang="ko-KR" sz="1600" dirty="0" smtClean="0">
                <a:solidFill>
                  <a:schemeClr val="tx1"/>
                </a:solidFill>
              </a:rPr>
              <a:t>12</a:t>
            </a:r>
            <a:r>
              <a:rPr lang="ko-KR" altLang="en-US" sz="1600" dirty="0" smtClean="0">
                <a:solidFill>
                  <a:schemeClr val="tx1"/>
                </a:solidFill>
              </a:rPr>
              <a:t>주 동안 업무시간이 </a:t>
            </a:r>
            <a:r>
              <a:rPr lang="en-US" altLang="ko-KR" sz="1600" dirty="0" smtClean="0">
                <a:solidFill>
                  <a:schemeClr val="tx1"/>
                </a:solidFill>
              </a:rPr>
              <a:t>1</a:t>
            </a:r>
            <a:r>
              <a:rPr lang="ko-KR" altLang="en-US" sz="1600" dirty="0" smtClean="0">
                <a:solidFill>
                  <a:schemeClr val="tx1"/>
                </a:solidFill>
              </a:rPr>
              <a:t>주 평균 </a:t>
            </a:r>
            <a:r>
              <a:rPr lang="en-US" altLang="ko-KR" sz="1600" dirty="0" smtClean="0">
                <a:solidFill>
                  <a:schemeClr val="tx1"/>
                </a:solidFill>
              </a:rPr>
              <a:t>60</a:t>
            </a:r>
            <a:r>
              <a:rPr lang="ko-KR" altLang="en-US" sz="1600" dirty="0" smtClean="0">
                <a:solidFill>
                  <a:schemeClr val="tx1"/>
                </a:solidFill>
              </a:rPr>
              <a:t>시간</a:t>
            </a:r>
            <a:r>
              <a:rPr lang="en-US" altLang="ko-KR" sz="1600" dirty="0" smtClean="0">
                <a:solidFill>
                  <a:schemeClr val="tx1"/>
                </a:solidFill>
              </a:rPr>
              <a:t>(</a:t>
            </a:r>
            <a:r>
              <a:rPr lang="ko-KR" altLang="en-US" sz="1600" dirty="0" smtClean="0">
                <a:solidFill>
                  <a:schemeClr val="tx1"/>
                </a:solidFill>
              </a:rPr>
              <a:t>발병 전 </a:t>
            </a:r>
            <a:r>
              <a:rPr lang="en-US" altLang="ko-KR" sz="1600" dirty="0" smtClean="0">
                <a:solidFill>
                  <a:schemeClr val="tx1"/>
                </a:solidFill>
              </a:rPr>
              <a:t>4</a:t>
            </a:r>
            <a:r>
              <a:rPr lang="ko-KR" altLang="en-US" sz="1600" dirty="0" smtClean="0">
                <a:solidFill>
                  <a:schemeClr val="tx1"/>
                </a:solidFill>
              </a:rPr>
              <a:t>주 동안 </a:t>
            </a:r>
            <a:r>
              <a:rPr lang="en-US" altLang="ko-KR" sz="1600" dirty="0" smtClean="0">
                <a:solidFill>
                  <a:schemeClr val="tx1"/>
                </a:solidFill>
              </a:rPr>
              <a:t>1</a:t>
            </a:r>
            <a:r>
              <a:rPr lang="ko-KR" altLang="en-US" sz="1600" dirty="0" smtClean="0">
                <a:solidFill>
                  <a:schemeClr val="tx1"/>
                </a:solidFill>
              </a:rPr>
              <a:t>주 평균 </a:t>
            </a:r>
            <a:r>
              <a:rPr lang="en-US" altLang="ko-KR" sz="1600" dirty="0" smtClean="0">
                <a:solidFill>
                  <a:schemeClr val="tx1"/>
                </a:solidFill>
              </a:rPr>
              <a:t>64</a:t>
            </a:r>
            <a:r>
              <a:rPr lang="ko-KR" altLang="en-US" sz="1600" dirty="0" smtClean="0">
                <a:solidFill>
                  <a:schemeClr val="tx1"/>
                </a:solidFill>
              </a:rPr>
              <a:t>시간</a:t>
            </a:r>
            <a:r>
              <a:rPr lang="en-US" altLang="ko-KR" sz="1600" dirty="0" smtClean="0">
                <a:solidFill>
                  <a:schemeClr val="tx1"/>
                </a:solidFill>
              </a:rPr>
              <a:t>)</a:t>
            </a:r>
            <a:r>
              <a:rPr lang="ko-KR" altLang="en-US" sz="1600" dirty="0" smtClean="0">
                <a:solidFill>
                  <a:schemeClr val="tx1"/>
                </a:solidFill>
              </a:rPr>
              <a:t>을 초과하는 경우에는 업무와 질병과의 관련성이 강함</a:t>
            </a:r>
            <a:r>
              <a:rPr lang="en-US" altLang="ko-KR" sz="1600" dirty="0" smtClean="0">
                <a:solidFill>
                  <a:schemeClr val="tx1"/>
                </a:solidFill>
              </a:rPr>
              <a:t>.</a:t>
            </a:r>
          </a:p>
          <a:p>
            <a:pPr marL="285750" indent="-285750">
              <a:buFont typeface="Arial" panose="020B0604020202020204" pitchFamily="34" charset="0"/>
              <a:buChar char="•"/>
            </a:pPr>
            <a:endParaRPr lang="ko-KR" altLang="en-US" sz="1600" dirty="0" smtClean="0">
              <a:solidFill>
                <a:schemeClr val="tx1"/>
              </a:solidFill>
            </a:endParaRPr>
          </a:p>
          <a:p>
            <a:pPr marL="285750" indent="-285750">
              <a:buFont typeface="Arial" panose="020B0604020202020204" pitchFamily="34" charset="0"/>
              <a:buChar char="•"/>
            </a:pPr>
            <a:r>
              <a:rPr lang="ko-KR" altLang="en-US" sz="1600" dirty="0" err="1" smtClean="0">
                <a:solidFill>
                  <a:schemeClr val="tx1"/>
                </a:solidFill>
              </a:rPr>
              <a:t>뇌심혈관계질병의</a:t>
            </a:r>
            <a:r>
              <a:rPr lang="ko-KR" altLang="en-US" sz="1600" dirty="0" smtClean="0">
                <a:solidFill>
                  <a:schemeClr val="tx1"/>
                </a:solidFill>
              </a:rPr>
              <a:t> 발병 전 </a:t>
            </a:r>
            <a:r>
              <a:rPr lang="en-US" altLang="ko-KR" sz="1600" dirty="0" smtClean="0">
                <a:solidFill>
                  <a:schemeClr val="tx1"/>
                </a:solidFill>
              </a:rPr>
              <a:t>12</a:t>
            </a:r>
            <a:r>
              <a:rPr lang="ko-KR" altLang="en-US" sz="1600" dirty="0" smtClean="0">
                <a:solidFill>
                  <a:schemeClr val="tx1"/>
                </a:solidFill>
              </a:rPr>
              <a:t>주 동안 </a:t>
            </a:r>
            <a:r>
              <a:rPr lang="en-US" altLang="ko-KR" sz="1600" dirty="0" smtClean="0">
                <a:solidFill>
                  <a:schemeClr val="tx1"/>
                </a:solidFill>
              </a:rPr>
              <a:t>1</a:t>
            </a:r>
            <a:r>
              <a:rPr lang="ko-KR" altLang="en-US" sz="1600" dirty="0" smtClean="0">
                <a:solidFill>
                  <a:schemeClr val="tx1"/>
                </a:solidFill>
              </a:rPr>
              <a:t>주 평균 </a:t>
            </a:r>
            <a:r>
              <a:rPr lang="en-US" altLang="ko-KR" sz="1600" b="1" dirty="0" smtClean="0">
                <a:solidFill>
                  <a:srgbClr val="FF0000"/>
                </a:solidFill>
              </a:rPr>
              <a:t>52</a:t>
            </a:r>
            <a:r>
              <a:rPr lang="ko-KR" altLang="en-US" sz="1600" b="1" dirty="0" smtClean="0">
                <a:solidFill>
                  <a:srgbClr val="FF0000"/>
                </a:solidFill>
              </a:rPr>
              <a:t>시간을 초과하는 경우 </a:t>
            </a:r>
            <a:r>
              <a:rPr lang="ko-KR" altLang="en-US" sz="1600" dirty="0" smtClean="0">
                <a:solidFill>
                  <a:schemeClr val="tx1"/>
                </a:solidFill>
              </a:rPr>
              <a:t>업무관련성이 증가하는 것으로 개정하고 업무관련성이 강한 ‘업무부담 가중요인’을 신설 </a:t>
            </a:r>
            <a:r>
              <a:rPr lang="en-US" altLang="ko-KR" sz="1600" dirty="0" smtClean="0">
                <a:solidFill>
                  <a:schemeClr val="tx1"/>
                </a:solidFill>
              </a:rPr>
              <a:t>: </a:t>
            </a:r>
            <a:r>
              <a:rPr lang="ko-KR" altLang="en-US" sz="1600" dirty="0" smtClean="0">
                <a:solidFill>
                  <a:srgbClr val="0000FF"/>
                </a:solidFill>
              </a:rPr>
              <a:t>* 업무부담 가중요인</a:t>
            </a:r>
            <a:r>
              <a:rPr lang="en-US" altLang="ko-KR" sz="1600" dirty="0" smtClean="0">
                <a:solidFill>
                  <a:srgbClr val="0000FF"/>
                </a:solidFill>
              </a:rPr>
              <a:t>: ① </a:t>
            </a:r>
            <a:r>
              <a:rPr lang="ko-KR" altLang="en-US" sz="1600" dirty="0" smtClean="0">
                <a:solidFill>
                  <a:srgbClr val="0000FF"/>
                </a:solidFill>
              </a:rPr>
              <a:t>근무일정 예측이 어려운 업무</a:t>
            </a:r>
            <a:r>
              <a:rPr lang="en-US" altLang="ko-KR" sz="1600" dirty="0" smtClean="0">
                <a:solidFill>
                  <a:srgbClr val="0000FF"/>
                </a:solidFill>
              </a:rPr>
              <a:t>, ② </a:t>
            </a:r>
            <a:r>
              <a:rPr lang="ko-KR" altLang="en-US" sz="1600" dirty="0" smtClean="0">
                <a:solidFill>
                  <a:srgbClr val="0000FF"/>
                </a:solidFill>
              </a:rPr>
              <a:t>교대제 업무</a:t>
            </a:r>
            <a:r>
              <a:rPr lang="en-US" altLang="ko-KR" sz="1600" dirty="0" smtClean="0">
                <a:solidFill>
                  <a:srgbClr val="0000FF"/>
                </a:solidFill>
              </a:rPr>
              <a:t>, ③ </a:t>
            </a:r>
            <a:r>
              <a:rPr lang="ko-KR" altLang="en-US" sz="1600" dirty="0" smtClean="0">
                <a:solidFill>
                  <a:srgbClr val="0000FF"/>
                </a:solidFill>
              </a:rPr>
              <a:t>휴일이 부족한 업무</a:t>
            </a:r>
            <a:r>
              <a:rPr lang="en-US" altLang="ko-KR" sz="1600" dirty="0" smtClean="0">
                <a:solidFill>
                  <a:srgbClr val="0000FF"/>
                </a:solidFill>
              </a:rPr>
              <a:t>, ④ </a:t>
            </a:r>
            <a:r>
              <a:rPr lang="ko-KR" altLang="en-US" sz="1600" dirty="0" smtClean="0">
                <a:solidFill>
                  <a:srgbClr val="0000FF"/>
                </a:solidFill>
              </a:rPr>
              <a:t>유해한 작업환경 </a:t>
            </a:r>
            <a:r>
              <a:rPr lang="en-US" altLang="ko-KR" sz="1600" dirty="0" smtClean="0">
                <a:solidFill>
                  <a:srgbClr val="0000FF"/>
                </a:solidFill>
              </a:rPr>
              <a:t>(</a:t>
            </a:r>
            <a:r>
              <a:rPr lang="ko-KR" altLang="en-US" sz="1600" dirty="0" smtClean="0">
                <a:solidFill>
                  <a:srgbClr val="0000FF"/>
                </a:solidFill>
              </a:rPr>
              <a:t>한랭</a:t>
            </a:r>
            <a:r>
              <a:rPr lang="en-US" altLang="ko-KR" sz="1600" dirty="0" smtClean="0">
                <a:solidFill>
                  <a:srgbClr val="0000FF"/>
                </a:solidFill>
              </a:rPr>
              <a:t>, </a:t>
            </a:r>
            <a:r>
              <a:rPr lang="ko-KR" altLang="en-US" sz="1600" dirty="0" smtClean="0">
                <a:solidFill>
                  <a:srgbClr val="0000FF"/>
                </a:solidFill>
              </a:rPr>
              <a:t>온도변화</a:t>
            </a:r>
            <a:r>
              <a:rPr lang="en-US" altLang="ko-KR" sz="1600" dirty="0" smtClean="0">
                <a:solidFill>
                  <a:srgbClr val="0000FF"/>
                </a:solidFill>
              </a:rPr>
              <a:t>, </a:t>
            </a:r>
            <a:r>
              <a:rPr lang="ko-KR" altLang="en-US" sz="1600" dirty="0" smtClean="0">
                <a:solidFill>
                  <a:srgbClr val="0000FF"/>
                </a:solidFill>
              </a:rPr>
              <a:t>소음</a:t>
            </a:r>
            <a:r>
              <a:rPr lang="en-US" altLang="ko-KR" sz="1600" dirty="0" smtClean="0">
                <a:solidFill>
                  <a:srgbClr val="0000FF"/>
                </a:solidFill>
              </a:rPr>
              <a:t>)</a:t>
            </a:r>
            <a:r>
              <a:rPr lang="ko-KR" altLang="en-US" sz="1600" dirty="0" smtClean="0">
                <a:solidFill>
                  <a:srgbClr val="0000FF"/>
                </a:solidFill>
              </a:rPr>
              <a:t>에 노출되는 업무</a:t>
            </a:r>
            <a:r>
              <a:rPr lang="en-US" altLang="ko-KR" sz="1600" dirty="0" smtClean="0">
                <a:solidFill>
                  <a:srgbClr val="0000FF"/>
                </a:solidFill>
              </a:rPr>
              <a:t>, ⑤ </a:t>
            </a:r>
            <a:r>
              <a:rPr lang="ko-KR" altLang="en-US" sz="1600" dirty="0" smtClean="0">
                <a:solidFill>
                  <a:srgbClr val="0000FF"/>
                </a:solidFill>
              </a:rPr>
              <a:t>육체적 강도가 높은 업무</a:t>
            </a:r>
            <a:r>
              <a:rPr lang="en-US" altLang="ko-KR" sz="1600" dirty="0" smtClean="0">
                <a:solidFill>
                  <a:srgbClr val="0000FF"/>
                </a:solidFill>
              </a:rPr>
              <a:t>, ⑥ </a:t>
            </a:r>
            <a:r>
              <a:rPr lang="ko-KR" altLang="en-US" sz="1600" dirty="0" smtClean="0">
                <a:solidFill>
                  <a:srgbClr val="0000FF"/>
                </a:solidFill>
              </a:rPr>
              <a:t>시차가 큰 출장이 잦은 업무</a:t>
            </a:r>
            <a:r>
              <a:rPr lang="en-US" altLang="ko-KR" sz="1600" dirty="0" smtClean="0">
                <a:solidFill>
                  <a:srgbClr val="0000FF"/>
                </a:solidFill>
              </a:rPr>
              <a:t>, ⑦ </a:t>
            </a:r>
            <a:r>
              <a:rPr lang="ko-KR" altLang="en-US" sz="1600" dirty="0" smtClean="0">
                <a:solidFill>
                  <a:srgbClr val="0000FF"/>
                </a:solidFill>
              </a:rPr>
              <a:t>정신적 긴장이 큰 업무</a:t>
            </a:r>
            <a:endParaRPr lang="en-US" altLang="ko-KR" sz="1600" dirty="0" smtClean="0">
              <a:solidFill>
                <a:srgbClr val="0000FF"/>
              </a:solidFill>
            </a:endParaRPr>
          </a:p>
          <a:p>
            <a:pPr marL="285750" indent="-285750">
              <a:buFont typeface="Arial" panose="020B0604020202020204" pitchFamily="34" charset="0"/>
              <a:buChar char="•"/>
            </a:pPr>
            <a:endParaRPr lang="en-US" altLang="ko-KR" sz="1600" dirty="0" smtClean="0">
              <a:solidFill>
                <a:srgbClr val="0000FF"/>
              </a:solidFill>
            </a:endParaRPr>
          </a:p>
          <a:p>
            <a:pPr marL="285750" indent="-285750">
              <a:buFont typeface="Arial" panose="020B0604020202020204" pitchFamily="34" charset="0"/>
              <a:buChar char="•"/>
            </a:pPr>
            <a:r>
              <a:rPr lang="ko-KR" altLang="en-US" sz="1600" dirty="0" smtClean="0">
                <a:solidFill>
                  <a:schemeClr val="tx1"/>
                </a:solidFill>
              </a:rPr>
              <a:t>단기과로 </a:t>
            </a:r>
            <a:r>
              <a:rPr lang="en-US" altLang="ko-KR" sz="1600" dirty="0" smtClean="0">
                <a:solidFill>
                  <a:schemeClr val="tx1"/>
                </a:solidFill>
              </a:rPr>
              <a:t>30% </a:t>
            </a:r>
            <a:r>
              <a:rPr lang="ko-KR" altLang="en-US" sz="1600" dirty="0" smtClean="0">
                <a:solidFill>
                  <a:schemeClr val="tx1"/>
                </a:solidFill>
              </a:rPr>
              <a:t>이상 업무량 증가여부 판단기간을 ‘발병 전 </a:t>
            </a:r>
            <a:r>
              <a:rPr lang="en-US" altLang="ko-KR" sz="1600" dirty="0" smtClean="0">
                <a:solidFill>
                  <a:schemeClr val="tx1"/>
                </a:solidFill>
              </a:rPr>
              <a:t>12</a:t>
            </a:r>
            <a:r>
              <a:rPr lang="ko-KR" altLang="en-US" sz="1600" dirty="0" smtClean="0">
                <a:solidFill>
                  <a:schemeClr val="tx1"/>
                </a:solidFill>
              </a:rPr>
              <a:t>주 기간’</a:t>
            </a:r>
            <a:r>
              <a:rPr lang="ko-KR" altLang="en-US" sz="1600" dirty="0" err="1" smtClean="0">
                <a:solidFill>
                  <a:schemeClr val="tx1"/>
                </a:solidFill>
              </a:rPr>
              <a:t>으로</a:t>
            </a:r>
            <a:r>
              <a:rPr lang="ko-KR" altLang="en-US" sz="1600" dirty="0" smtClean="0">
                <a:solidFill>
                  <a:schemeClr val="tx1"/>
                </a:solidFill>
              </a:rPr>
              <a:t> 설정</a:t>
            </a:r>
            <a:endParaRPr lang="en-US" altLang="ko-KR" sz="1600" dirty="0" smtClean="0">
              <a:solidFill>
                <a:schemeClr val="tx1"/>
              </a:solidFill>
            </a:endParaRPr>
          </a:p>
          <a:p>
            <a:pPr marL="285750" indent="-285750">
              <a:buFont typeface="Arial" panose="020B0604020202020204" pitchFamily="34" charset="0"/>
              <a:buChar char="•"/>
            </a:pPr>
            <a:endParaRPr lang="en-US" altLang="ko-KR" sz="1600" dirty="0" smtClean="0">
              <a:solidFill>
                <a:schemeClr val="tx1"/>
              </a:solidFill>
            </a:endParaRPr>
          </a:p>
          <a:p>
            <a:pPr marL="285750" indent="-285750">
              <a:buFont typeface="Arial" panose="020B0604020202020204" pitchFamily="34" charset="0"/>
              <a:buChar char="•"/>
            </a:pPr>
            <a:r>
              <a:rPr lang="ko-KR" altLang="en-US" sz="1600" dirty="0" smtClean="0">
                <a:solidFill>
                  <a:schemeClr val="tx1"/>
                </a:solidFill>
              </a:rPr>
              <a:t>업무상 질병 판단 시 재해노동자의 업무환경과 건강 상황 고려</a:t>
            </a:r>
          </a:p>
          <a:p>
            <a:r>
              <a:rPr lang="en-US" altLang="ko-KR" sz="1600" dirty="0" smtClean="0">
                <a:solidFill>
                  <a:schemeClr val="tx1"/>
                </a:solidFill>
              </a:rPr>
              <a:t>    1) </a:t>
            </a:r>
            <a:r>
              <a:rPr lang="ko-KR" altLang="en-US" sz="1600" dirty="0" smtClean="0">
                <a:solidFill>
                  <a:schemeClr val="tx1"/>
                </a:solidFill>
              </a:rPr>
              <a:t>업무강도</a:t>
            </a:r>
            <a:r>
              <a:rPr lang="en-US" altLang="ko-KR" sz="1600" dirty="0" smtClean="0">
                <a:solidFill>
                  <a:schemeClr val="tx1"/>
                </a:solidFill>
              </a:rPr>
              <a:t>․</a:t>
            </a:r>
            <a:r>
              <a:rPr lang="ko-KR" altLang="en-US" sz="1600" dirty="0" smtClean="0">
                <a:solidFill>
                  <a:schemeClr val="tx1"/>
                </a:solidFill>
              </a:rPr>
              <a:t>책임 등 업무환경 </a:t>
            </a:r>
            <a:r>
              <a:rPr lang="ko-KR" altLang="en-US" sz="1600" dirty="0" err="1" smtClean="0">
                <a:solidFill>
                  <a:schemeClr val="tx1"/>
                </a:solidFill>
              </a:rPr>
              <a:t>비교시</a:t>
            </a:r>
            <a:r>
              <a:rPr lang="ko-KR" altLang="en-US" sz="1600" dirty="0" smtClean="0">
                <a:solidFill>
                  <a:schemeClr val="tx1"/>
                </a:solidFill>
              </a:rPr>
              <a:t> ‘유사 업무 수행 동종근로자’와 </a:t>
            </a:r>
            <a:r>
              <a:rPr lang="ko-KR" altLang="en-US" sz="1600" dirty="0" err="1" smtClean="0">
                <a:solidFill>
                  <a:schemeClr val="tx1"/>
                </a:solidFill>
              </a:rPr>
              <a:t>비교하</a:t>
            </a:r>
            <a:endParaRPr lang="en-US" altLang="ko-KR" sz="1600" dirty="0" smtClean="0">
              <a:solidFill>
                <a:schemeClr val="tx1"/>
              </a:solidFill>
            </a:endParaRPr>
          </a:p>
          <a:p>
            <a:r>
              <a:rPr lang="en-US" altLang="ko-KR" sz="1600" dirty="0" smtClean="0">
                <a:solidFill>
                  <a:schemeClr val="tx1"/>
                </a:solidFill>
              </a:rPr>
              <a:t>       </a:t>
            </a:r>
            <a:r>
              <a:rPr lang="ko-KR" altLang="en-US" sz="1600" dirty="0" smtClean="0">
                <a:solidFill>
                  <a:schemeClr val="tx1"/>
                </a:solidFill>
              </a:rPr>
              <a:t>는 내용을 삭제</a:t>
            </a:r>
          </a:p>
          <a:p>
            <a:r>
              <a:rPr lang="en-US" altLang="ko-KR" sz="1600" dirty="0" smtClean="0">
                <a:solidFill>
                  <a:schemeClr val="tx1"/>
                </a:solidFill>
              </a:rPr>
              <a:t>    2) </a:t>
            </a:r>
            <a:r>
              <a:rPr lang="ko-KR" altLang="en-US" sz="1600" dirty="0" smtClean="0">
                <a:solidFill>
                  <a:schemeClr val="tx1"/>
                </a:solidFill>
              </a:rPr>
              <a:t>재해자의 기초질환을 업무관련성 판단의 고려사항으로 보지 않도록 ‘건강</a:t>
            </a:r>
            <a:endParaRPr lang="en-US" altLang="ko-KR" sz="1600" dirty="0" smtClean="0">
              <a:solidFill>
                <a:schemeClr val="tx1"/>
              </a:solidFill>
            </a:endParaRPr>
          </a:p>
          <a:p>
            <a:r>
              <a:rPr lang="en-US" altLang="ko-KR" sz="1600" dirty="0" smtClean="0">
                <a:solidFill>
                  <a:schemeClr val="tx1"/>
                </a:solidFill>
              </a:rPr>
              <a:t>       </a:t>
            </a:r>
            <a:r>
              <a:rPr lang="ko-KR" altLang="en-US" sz="1600" dirty="0" smtClean="0">
                <a:solidFill>
                  <a:schemeClr val="tx1"/>
                </a:solidFill>
              </a:rPr>
              <a:t>상태’</a:t>
            </a:r>
            <a:r>
              <a:rPr lang="ko-KR" altLang="en-US" sz="1600" dirty="0" err="1" smtClean="0">
                <a:solidFill>
                  <a:schemeClr val="tx1"/>
                </a:solidFill>
              </a:rPr>
              <a:t>를</a:t>
            </a:r>
            <a:r>
              <a:rPr lang="ko-KR" altLang="en-US" sz="1600" dirty="0" smtClean="0">
                <a:solidFill>
                  <a:schemeClr val="tx1"/>
                </a:solidFill>
              </a:rPr>
              <a:t> 삭제야간근무</a:t>
            </a:r>
            <a:r>
              <a:rPr lang="en-US" altLang="ko-KR" sz="1600" dirty="0" smtClean="0">
                <a:solidFill>
                  <a:schemeClr val="tx1"/>
                </a:solidFill>
              </a:rPr>
              <a:t>(22:00</a:t>
            </a:r>
            <a:r>
              <a:rPr lang="ko-KR" altLang="en-US" sz="1600" dirty="0" smtClean="0">
                <a:solidFill>
                  <a:schemeClr val="tx1"/>
                </a:solidFill>
              </a:rPr>
              <a:t>～</a:t>
            </a:r>
            <a:r>
              <a:rPr lang="en-US" altLang="ko-KR" sz="1600" dirty="0" smtClean="0">
                <a:solidFill>
                  <a:schemeClr val="tx1"/>
                </a:solidFill>
              </a:rPr>
              <a:t>06:00) </a:t>
            </a:r>
            <a:r>
              <a:rPr lang="ko-KR" altLang="en-US" sz="1600" dirty="0" smtClean="0">
                <a:solidFill>
                  <a:schemeClr val="tx1"/>
                </a:solidFill>
              </a:rPr>
              <a:t>업무시간 산출은 주간근무의 </a:t>
            </a:r>
            <a:r>
              <a:rPr lang="en-US" altLang="ko-KR" sz="1600" dirty="0" smtClean="0">
                <a:solidFill>
                  <a:schemeClr val="tx1"/>
                </a:solidFill>
              </a:rPr>
              <a:t>30%</a:t>
            </a:r>
            <a:r>
              <a:rPr lang="ko-KR" altLang="en-US" sz="1600" dirty="0" smtClean="0">
                <a:solidFill>
                  <a:schemeClr val="tx1"/>
                </a:solidFill>
              </a:rPr>
              <a:t>를 </a:t>
            </a:r>
            <a:endParaRPr lang="en-US" altLang="ko-KR" sz="1600" dirty="0" smtClean="0">
              <a:solidFill>
                <a:schemeClr val="tx1"/>
              </a:solidFill>
            </a:endParaRPr>
          </a:p>
          <a:p>
            <a:r>
              <a:rPr lang="en-US" altLang="ko-KR" sz="1600" dirty="0" smtClean="0">
                <a:solidFill>
                  <a:schemeClr val="tx1"/>
                </a:solidFill>
              </a:rPr>
              <a:t>       </a:t>
            </a:r>
            <a:r>
              <a:rPr lang="ko-KR" altLang="en-US" sz="1600" dirty="0" smtClean="0">
                <a:solidFill>
                  <a:schemeClr val="tx1"/>
                </a:solidFill>
              </a:rPr>
              <a:t>가산하도록 하는 규정 신설 </a:t>
            </a:r>
            <a:r>
              <a:rPr lang="en-US" altLang="ko-KR" sz="1600" dirty="0" smtClean="0">
                <a:solidFill>
                  <a:schemeClr val="tx1"/>
                </a:solidFill>
              </a:rPr>
              <a:t>(</a:t>
            </a:r>
            <a:r>
              <a:rPr lang="ko-KR" altLang="en-US" sz="1600" dirty="0" smtClean="0">
                <a:solidFill>
                  <a:schemeClr val="tx1"/>
                </a:solidFill>
              </a:rPr>
              <a:t>제</a:t>
            </a:r>
            <a:r>
              <a:rPr lang="en-US" altLang="ko-KR" sz="1600" dirty="0" smtClean="0">
                <a:solidFill>
                  <a:schemeClr val="tx1"/>
                </a:solidFill>
              </a:rPr>
              <a:t>1</a:t>
            </a:r>
            <a:r>
              <a:rPr lang="ko-KR" altLang="en-US" sz="1600" dirty="0" smtClean="0">
                <a:solidFill>
                  <a:schemeClr val="tx1"/>
                </a:solidFill>
              </a:rPr>
              <a:t>의 라목 신설</a:t>
            </a:r>
            <a:r>
              <a:rPr lang="en-US" altLang="ko-KR" sz="1600" dirty="0" smtClean="0">
                <a:solidFill>
                  <a:schemeClr val="tx1"/>
                </a:solidFill>
              </a:rPr>
              <a:t>) </a:t>
            </a:r>
          </a:p>
          <a:p>
            <a:r>
              <a:rPr lang="en-US" altLang="ko-KR" sz="1600" dirty="0" smtClean="0">
                <a:solidFill>
                  <a:schemeClr val="tx1"/>
                </a:solidFill>
              </a:rPr>
              <a:t>      </a:t>
            </a:r>
            <a:r>
              <a:rPr lang="ko-KR" altLang="en-US" sz="1200" dirty="0" smtClean="0">
                <a:solidFill>
                  <a:schemeClr val="tx1"/>
                </a:solidFill>
              </a:rPr>
              <a:t>* 경비직 등 감시</a:t>
            </a:r>
            <a:r>
              <a:rPr lang="en-US" altLang="ko-KR" sz="1200" dirty="0" smtClean="0">
                <a:solidFill>
                  <a:schemeClr val="tx1"/>
                </a:solidFill>
              </a:rPr>
              <a:t>․</a:t>
            </a:r>
            <a:r>
              <a:rPr lang="ko-KR" altLang="en-US" sz="1200" dirty="0" smtClean="0">
                <a:solidFill>
                  <a:schemeClr val="tx1"/>
                </a:solidFill>
              </a:rPr>
              <a:t>단속업무이거나 이와 유사한 업무인 경우는 제외</a:t>
            </a:r>
            <a:endParaRPr lang="en-US" altLang="ko-KR" sz="1600" spc="-150" dirty="0" smtClean="0">
              <a:ln>
                <a:solidFill>
                  <a:schemeClr val="tx1">
                    <a:lumMod val="75000"/>
                    <a:lumOff val="25000"/>
                    <a:alpha val="5000"/>
                  </a:schemeClr>
                </a:solidFill>
              </a:ln>
              <a:solidFill>
                <a:schemeClr val="tx1"/>
              </a:solidFill>
              <a:latin typeface="+mn-ea"/>
            </a:endParaRPr>
          </a:p>
        </p:txBody>
      </p:sp>
      <p:sp>
        <p:nvSpPr>
          <p:cNvPr id="14" name="양쪽 모서리가 둥근 사각형 13"/>
          <p:cNvSpPr/>
          <p:nvPr/>
        </p:nvSpPr>
        <p:spPr>
          <a:xfrm>
            <a:off x="714348" y="1000108"/>
            <a:ext cx="4714908" cy="302892"/>
          </a:xfrm>
          <a:prstGeom prst="round2SameRect">
            <a:avLst>
              <a:gd name="adj1" fmla="val 37475"/>
              <a:gd name="adj2" fmla="val 0"/>
            </a:avLst>
          </a:prstGeom>
          <a:solidFill>
            <a:srgbClr val="15519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ko-KR" altLang="en-US" b="1" spc="-150" dirty="0" smtClean="0">
                <a:ln>
                  <a:solidFill>
                    <a:schemeClr val="tx1">
                      <a:lumMod val="65000"/>
                      <a:lumOff val="35000"/>
                      <a:alpha val="5000"/>
                    </a:schemeClr>
                  </a:solidFill>
                </a:ln>
                <a:solidFill>
                  <a:schemeClr val="bg1"/>
                </a:solidFill>
                <a:latin typeface="+mj-ea"/>
                <a:ea typeface="+mj-ea"/>
              </a:rPr>
              <a:t>뇌 심혈관계질병 및 </a:t>
            </a:r>
            <a:r>
              <a:rPr lang="ko-KR" altLang="en-US" b="1" spc="-150" dirty="0" err="1" smtClean="0">
                <a:ln>
                  <a:solidFill>
                    <a:schemeClr val="tx1">
                      <a:lumMod val="65000"/>
                      <a:lumOff val="35000"/>
                      <a:alpha val="5000"/>
                    </a:schemeClr>
                  </a:solidFill>
                </a:ln>
                <a:solidFill>
                  <a:schemeClr val="bg1"/>
                </a:solidFill>
                <a:latin typeface="+mj-ea"/>
                <a:ea typeface="+mj-ea"/>
              </a:rPr>
              <a:t>업무상질병</a:t>
            </a:r>
            <a:r>
              <a:rPr lang="ko-KR" altLang="en-US" b="1" spc="-150" dirty="0" smtClean="0">
                <a:ln>
                  <a:solidFill>
                    <a:schemeClr val="tx1">
                      <a:lumMod val="65000"/>
                      <a:lumOff val="35000"/>
                      <a:alpha val="5000"/>
                    </a:schemeClr>
                  </a:solidFill>
                </a:ln>
                <a:solidFill>
                  <a:schemeClr val="bg1"/>
                </a:solidFill>
                <a:latin typeface="+mj-ea"/>
                <a:ea typeface="+mj-ea"/>
              </a:rPr>
              <a:t>  인정기준  변경</a:t>
            </a:r>
            <a:endParaRPr lang="ko-KR" altLang="en-US" b="1" dirty="0">
              <a:solidFill>
                <a:schemeClr val="bg1"/>
              </a:solidFill>
              <a:latin typeface="+mj-ea"/>
              <a:ea typeface="+mj-ea"/>
            </a:endParaRPr>
          </a:p>
        </p:txBody>
      </p:sp>
      <p:sp>
        <p:nvSpPr>
          <p:cNvPr id="8" name="모서리가 둥근 직사각형 7"/>
          <p:cNvSpPr/>
          <p:nvPr/>
        </p:nvSpPr>
        <p:spPr>
          <a:xfrm>
            <a:off x="142876" y="214290"/>
            <a:ext cx="900224"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9</a:t>
            </a:r>
            <a:endParaRPr lang="ko-KR" altLang="en-US" b="1" dirty="0">
              <a:latin typeface="+mn-ea"/>
            </a:endParaRPr>
          </a:p>
        </p:txBody>
      </p:sp>
    </p:spTree>
    <p:extLst>
      <p:ext uri="{BB962C8B-B14F-4D97-AF65-F5344CB8AC3E}">
        <p14:creationId xmlns:p14="http://schemas.microsoft.com/office/powerpoint/2010/main" xmlns="" val="2016954637"/>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직사각형 7"/>
          <p:cNvSpPr/>
          <p:nvPr/>
        </p:nvSpPr>
        <p:spPr>
          <a:xfrm>
            <a:off x="461963" y="1428736"/>
            <a:ext cx="8288337" cy="2308324"/>
          </a:xfrm>
          <a:prstGeom prst="rect">
            <a:avLst/>
          </a:prstGeom>
          <a:ln>
            <a:solidFill>
              <a:schemeClr val="tx2">
                <a:lumMod val="75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lgn="just">
              <a:lnSpc>
                <a:spcPct val="150000"/>
              </a:lnSpc>
              <a:buFont typeface="Wingdings" panose="05000000000000000000" pitchFamily="2" charset="2"/>
              <a:buChar char="ü"/>
              <a:defRPr/>
            </a:pPr>
            <a:r>
              <a:rPr lang="ko-KR" altLang="en-US" sz="1800" dirty="0">
                <a:latin typeface="HY헤드라인M" pitchFamily="18" charset="-127"/>
                <a:ea typeface="HY헤드라인M" pitchFamily="18" charset="-127"/>
              </a:rPr>
              <a:t>대      상 </a:t>
            </a:r>
            <a:r>
              <a:rPr lang="en-US" altLang="ko-KR" sz="1800" dirty="0">
                <a:latin typeface="HY헤드라인M" pitchFamily="18" charset="-127"/>
                <a:ea typeface="HY헤드라인M" pitchFamily="18" charset="-127"/>
              </a:rPr>
              <a:t>:  3</a:t>
            </a:r>
            <a:r>
              <a:rPr lang="ko-KR" altLang="en-US" sz="1800" dirty="0">
                <a:latin typeface="HY헤드라인M" pitchFamily="18" charset="-127"/>
                <a:ea typeface="HY헤드라인M" pitchFamily="18" charset="-127"/>
              </a:rPr>
              <a:t>일 이상 휴업을 필요로 하는 재해 </a:t>
            </a:r>
            <a:r>
              <a:rPr lang="en-US" altLang="ko-KR" sz="1800" dirty="0">
                <a:latin typeface="HY헤드라인M" pitchFamily="18" charset="-127"/>
                <a:ea typeface="HY헤드라인M" pitchFamily="18" charset="-127"/>
              </a:rPr>
              <a:t>(</a:t>
            </a:r>
            <a:r>
              <a:rPr lang="ko-KR" altLang="en-US" sz="1800" dirty="0">
                <a:latin typeface="HY헤드라인M" pitchFamily="18" charset="-127"/>
                <a:ea typeface="HY헤드라인M" pitchFamily="18" charset="-127"/>
              </a:rPr>
              <a:t>초진소견서 기준</a:t>
            </a:r>
            <a:r>
              <a:rPr lang="en-US" altLang="ko-KR" sz="1800" dirty="0">
                <a:latin typeface="HY헤드라인M" pitchFamily="18" charset="-127"/>
                <a:ea typeface="HY헤드라인M" pitchFamily="18" charset="-127"/>
              </a:rPr>
              <a:t>)</a:t>
            </a:r>
          </a:p>
          <a:p>
            <a:pPr marL="285750" indent="-285750" algn="just">
              <a:lnSpc>
                <a:spcPct val="150000"/>
              </a:lnSpc>
              <a:buFont typeface="Wingdings" panose="05000000000000000000" pitchFamily="2" charset="2"/>
              <a:buChar char="ü"/>
              <a:defRPr/>
            </a:pPr>
            <a:r>
              <a:rPr lang="ko-KR" altLang="en-US" sz="1800" dirty="0">
                <a:latin typeface="HY헤드라인M" pitchFamily="18" charset="-127"/>
                <a:ea typeface="HY헤드라인M" pitchFamily="18" charset="-127"/>
              </a:rPr>
              <a:t>보고시기 </a:t>
            </a:r>
            <a:r>
              <a:rPr lang="en-US" altLang="ko-KR" sz="1800" dirty="0">
                <a:latin typeface="HY헤드라인M" pitchFamily="18" charset="-127"/>
                <a:ea typeface="HY헤드라인M" pitchFamily="18" charset="-127"/>
              </a:rPr>
              <a:t>:  </a:t>
            </a:r>
            <a:r>
              <a:rPr lang="ko-KR" altLang="en-US" sz="1800" dirty="0">
                <a:latin typeface="HY헤드라인M" pitchFamily="18" charset="-127"/>
                <a:ea typeface="HY헤드라인M" pitchFamily="18" charset="-127"/>
              </a:rPr>
              <a:t>재해가 발생한 날로부터 </a:t>
            </a:r>
            <a:r>
              <a:rPr lang="en-US" altLang="ko-KR" sz="1800" dirty="0">
                <a:latin typeface="HY헤드라인M" pitchFamily="18" charset="-127"/>
                <a:ea typeface="HY헤드라인M" pitchFamily="18" charset="-127"/>
              </a:rPr>
              <a:t>1</a:t>
            </a:r>
            <a:r>
              <a:rPr lang="ko-KR" altLang="en-US" sz="1800" dirty="0">
                <a:latin typeface="HY헤드라인M" pitchFamily="18" charset="-127"/>
                <a:ea typeface="HY헤드라인M" pitchFamily="18" charset="-127"/>
              </a:rPr>
              <a:t>개월 이내</a:t>
            </a:r>
            <a:endParaRPr lang="en-US" altLang="ko-KR" sz="1800" dirty="0">
              <a:latin typeface="HY헤드라인M" pitchFamily="18" charset="-127"/>
              <a:ea typeface="HY헤드라인M" pitchFamily="18" charset="-127"/>
            </a:endParaRPr>
          </a:p>
          <a:p>
            <a:pPr marL="285750" indent="-285750" algn="just">
              <a:lnSpc>
                <a:spcPct val="150000"/>
              </a:lnSpc>
              <a:buFont typeface="Wingdings" panose="05000000000000000000" pitchFamily="2" charset="2"/>
              <a:buChar char="ü"/>
              <a:defRPr/>
            </a:pPr>
            <a:r>
              <a:rPr lang="ko-KR" altLang="en-US" sz="1800" dirty="0">
                <a:latin typeface="HY헤드라인M" pitchFamily="18" charset="-127"/>
                <a:ea typeface="HY헤드라인M" pitchFamily="18" charset="-127"/>
              </a:rPr>
              <a:t>보고방식 </a:t>
            </a:r>
            <a:r>
              <a:rPr lang="en-US" altLang="ko-KR" sz="1800" dirty="0">
                <a:latin typeface="HY헤드라인M" pitchFamily="18" charset="-127"/>
                <a:ea typeface="HY헤드라인M" pitchFamily="18" charset="-127"/>
              </a:rPr>
              <a:t>:  </a:t>
            </a:r>
            <a:r>
              <a:rPr lang="ko-KR" altLang="en-US" sz="1800" dirty="0">
                <a:latin typeface="HY헤드라인M" pitchFamily="18" charset="-127"/>
                <a:ea typeface="HY헤드라인M" pitchFamily="18" charset="-127"/>
              </a:rPr>
              <a:t>산업재해조사표 제출 </a:t>
            </a:r>
            <a:r>
              <a:rPr lang="en-US" altLang="ko-KR" sz="1800" dirty="0">
                <a:latin typeface="HY헤드라인M" pitchFamily="18" charset="-127"/>
                <a:ea typeface="HY헤드라인M" pitchFamily="18" charset="-127"/>
              </a:rPr>
              <a:t>(</a:t>
            </a:r>
            <a:r>
              <a:rPr lang="ko-KR" altLang="en-US" sz="1800" dirty="0">
                <a:latin typeface="HY헤드라인M" pitchFamily="18" charset="-127"/>
                <a:ea typeface="HY헤드라인M" pitchFamily="18" charset="-127"/>
              </a:rPr>
              <a:t>요양신청서 접수와는 무관</a:t>
            </a:r>
            <a:r>
              <a:rPr lang="en-US" altLang="ko-KR" sz="1800" dirty="0">
                <a:latin typeface="HY헤드라인M" pitchFamily="18" charset="-127"/>
                <a:ea typeface="HY헤드라인M" pitchFamily="18" charset="-127"/>
              </a:rPr>
              <a:t>)</a:t>
            </a:r>
          </a:p>
          <a:p>
            <a:pPr marL="285750" indent="-285750" algn="just">
              <a:lnSpc>
                <a:spcPct val="150000"/>
              </a:lnSpc>
              <a:buFont typeface="Wingdings" panose="05000000000000000000" pitchFamily="2" charset="2"/>
              <a:buChar char="ü"/>
              <a:defRPr/>
            </a:pPr>
            <a:r>
              <a:rPr lang="ko-KR" altLang="en-US" sz="1800" dirty="0">
                <a:latin typeface="HY헤드라인M" pitchFamily="18" charset="-127"/>
                <a:ea typeface="HY헤드라인M" pitchFamily="18" charset="-127"/>
              </a:rPr>
              <a:t>보고의무자 </a:t>
            </a:r>
            <a:r>
              <a:rPr lang="en-US" altLang="ko-KR" sz="1800" dirty="0">
                <a:latin typeface="HY헤드라인M" pitchFamily="18" charset="-127"/>
                <a:ea typeface="HY헤드라인M" pitchFamily="18" charset="-127"/>
              </a:rPr>
              <a:t>: </a:t>
            </a:r>
            <a:r>
              <a:rPr lang="ko-KR" altLang="en-US" sz="1800" dirty="0" smtClean="0">
                <a:latin typeface="HY헤드라인M" pitchFamily="18" charset="-127"/>
                <a:ea typeface="HY헤드라인M" pitchFamily="18" charset="-127"/>
              </a:rPr>
              <a:t>사업주</a:t>
            </a:r>
            <a:endParaRPr lang="en-US" altLang="ko-KR" sz="1800" dirty="0" smtClean="0">
              <a:latin typeface="HY헤드라인M" pitchFamily="18" charset="-127"/>
              <a:ea typeface="HY헤드라인M" pitchFamily="18" charset="-127"/>
            </a:endParaRPr>
          </a:p>
          <a:p>
            <a:pPr>
              <a:buFont typeface="Wingdings" pitchFamily="2" charset="2"/>
              <a:buChar char="v"/>
            </a:pPr>
            <a:r>
              <a:rPr lang="ko-KR" altLang="en-US" spc="-150" dirty="0" smtClean="0">
                <a:ln>
                  <a:solidFill>
                    <a:schemeClr val="tx1">
                      <a:lumMod val="75000"/>
                      <a:lumOff val="25000"/>
                      <a:alpha val="5000"/>
                    </a:schemeClr>
                  </a:solidFill>
                </a:ln>
                <a:solidFill>
                  <a:srgbClr val="404040"/>
                </a:solidFill>
                <a:latin typeface="+mn-ea"/>
              </a:rPr>
              <a:t> </a:t>
            </a:r>
            <a:r>
              <a:rPr lang="ko-KR" altLang="en-US" spc="-150" dirty="0" err="1" smtClean="0">
                <a:ln>
                  <a:solidFill>
                    <a:schemeClr val="tx1">
                      <a:lumMod val="75000"/>
                      <a:lumOff val="25000"/>
                      <a:alpha val="5000"/>
                    </a:schemeClr>
                  </a:solidFill>
                </a:ln>
                <a:solidFill>
                  <a:srgbClr val="404040"/>
                </a:solidFill>
                <a:latin typeface="+mn-ea"/>
              </a:rPr>
              <a:t>미보고시</a:t>
            </a:r>
            <a:r>
              <a:rPr lang="ko-KR" altLang="en-US" spc="-150" dirty="0" smtClean="0">
                <a:ln>
                  <a:solidFill>
                    <a:schemeClr val="tx1">
                      <a:lumMod val="75000"/>
                      <a:lumOff val="25000"/>
                      <a:alpha val="5000"/>
                    </a:schemeClr>
                  </a:solidFill>
                </a:ln>
                <a:solidFill>
                  <a:srgbClr val="404040"/>
                </a:solidFill>
                <a:latin typeface="+mn-ea"/>
              </a:rPr>
              <a:t> </a:t>
            </a:r>
            <a:r>
              <a:rPr lang="en-US" altLang="ko-KR" spc="-150" dirty="0" smtClean="0">
                <a:ln>
                  <a:solidFill>
                    <a:schemeClr val="tx1">
                      <a:lumMod val="75000"/>
                      <a:lumOff val="25000"/>
                      <a:alpha val="5000"/>
                    </a:schemeClr>
                  </a:solidFill>
                </a:ln>
                <a:solidFill>
                  <a:srgbClr val="404040"/>
                </a:solidFill>
                <a:latin typeface="+mn-ea"/>
              </a:rPr>
              <a:t>: </a:t>
            </a:r>
            <a:r>
              <a:rPr lang="ko-KR" altLang="en-US" spc="-150" dirty="0" smtClean="0">
                <a:ln>
                  <a:solidFill>
                    <a:schemeClr val="tx1">
                      <a:lumMod val="75000"/>
                      <a:lumOff val="25000"/>
                      <a:alpha val="5000"/>
                    </a:schemeClr>
                  </a:solidFill>
                </a:ln>
                <a:solidFill>
                  <a:srgbClr val="404040"/>
                </a:solidFill>
                <a:latin typeface="+mn-ea"/>
              </a:rPr>
              <a:t>기존의 과태료 규정인 </a:t>
            </a:r>
            <a:r>
              <a:rPr lang="en-US" altLang="ko-KR" b="1" spc="-150" dirty="0" smtClean="0">
                <a:ln>
                  <a:solidFill>
                    <a:schemeClr val="tx1">
                      <a:lumMod val="75000"/>
                      <a:lumOff val="25000"/>
                      <a:alpha val="5000"/>
                    </a:schemeClr>
                  </a:solidFill>
                </a:ln>
                <a:solidFill>
                  <a:srgbClr val="155190"/>
                </a:solidFill>
                <a:latin typeface="+mn-ea"/>
              </a:rPr>
              <a:t>1,000</a:t>
            </a:r>
            <a:r>
              <a:rPr lang="ko-KR" altLang="en-US" b="1" spc="-150" dirty="0" smtClean="0">
                <a:ln>
                  <a:solidFill>
                    <a:schemeClr val="tx1">
                      <a:lumMod val="75000"/>
                      <a:lumOff val="25000"/>
                      <a:alpha val="5000"/>
                    </a:schemeClr>
                  </a:solidFill>
                </a:ln>
                <a:solidFill>
                  <a:srgbClr val="155190"/>
                </a:solidFill>
                <a:latin typeface="+mn-ea"/>
              </a:rPr>
              <a:t>만원에서 </a:t>
            </a:r>
            <a:r>
              <a:rPr lang="en-US" altLang="ko-KR" b="1" spc="-150" dirty="0" smtClean="0">
                <a:ln>
                  <a:solidFill>
                    <a:schemeClr val="tx1">
                      <a:lumMod val="75000"/>
                      <a:lumOff val="25000"/>
                      <a:alpha val="5000"/>
                    </a:schemeClr>
                  </a:solidFill>
                </a:ln>
                <a:solidFill>
                  <a:srgbClr val="155190"/>
                </a:solidFill>
                <a:latin typeface="+mn-ea"/>
              </a:rPr>
              <a:t>1,500</a:t>
            </a:r>
            <a:r>
              <a:rPr lang="ko-KR" altLang="en-US" b="1" spc="-150" dirty="0" smtClean="0">
                <a:ln>
                  <a:solidFill>
                    <a:schemeClr val="tx1">
                      <a:lumMod val="75000"/>
                      <a:lumOff val="25000"/>
                      <a:alpha val="5000"/>
                    </a:schemeClr>
                  </a:solidFill>
                </a:ln>
                <a:solidFill>
                  <a:srgbClr val="155190"/>
                </a:solidFill>
                <a:latin typeface="+mn-ea"/>
              </a:rPr>
              <a:t>만원 이하로 상향</a:t>
            </a:r>
            <a:endParaRPr lang="en-US" altLang="ko-KR" b="1" spc="-150" dirty="0" smtClean="0">
              <a:ln>
                <a:solidFill>
                  <a:schemeClr val="tx1">
                    <a:lumMod val="75000"/>
                    <a:lumOff val="25000"/>
                    <a:alpha val="5000"/>
                  </a:schemeClr>
                </a:solidFill>
              </a:ln>
              <a:solidFill>
                <a:srgbClr val="155190"/>
              </a:solidFill>
              <a:latin typeface="+mn-ea"/>
            </a:endParaRPr>
          </a:p>
          <a:p>
            <a:pPr>
              <a:buFont typeface="Wingdings" pitchFamily="2" charset="2"/>
              <a:buChar char="v"/>
            </a:pPr>
            <a:r>
              <a:rPr lang="en-US" altLang="ko-KR" sz="1800" b="1" spc="-150" dirty="0" smtClean="0">
                <a:ln>
                  <a:solidFill>
                    <a:schemeClr val="tx1">
                      <a:lumMod val="75000"/>
                      <a:lumOff val="25000"/>
                      <a:alpha val="5000"/>
                    </a:schemeClr>
                  </a:solidFill>
                </a:ln>
                <a:solidFill>
                  <a:srgbClr val="155190"/>
                </a:solidFill>
                <a:latin typeface="+mn-ea"/>
                <a:ea typeface="HY헤드라인M" pitchFamily="18" charset="-127"/>
              </a:rPr>
              <a:t> </a:t>
            </a:r>
            <a:r>
              <a:rPr lang="en-US" altLang="ko-KR" sz="1800" b="1" spc="-150" dirty="0" smtClean="0">
                <a:ln>
                  <a:solidFill>
                    <a:schemeClr val="tx1">
                      <a:lumMod val="75000"/>
                      <a:lumOff val="25000"/>
                      <a:alpha val="5000"/>
                    </a:schemeClr>
                  </a:solidFill>
                </a:ln>
                <a:solidFill>
                  <a:srgbClr val="0000FF"/>
                </a:solidFill>
                <a:latin typeface="+mn-ea"/>
                <a:ea typeface="HY헤드라인M" pitchFamily="18" charset="-127"/>
              </a:rPr>
              <a:t>2018.1.1 </a:t>
            </a:r>
            <a:r>
              <a:rPr lang="ko-KR" altLang="en-US" sz="1800" b="1" spc="-150" dirty="0" smtClean="0">
                <a:ln>
                  <a:solidFill>
                    <a:schemeClr val="tx1">
                      <a:lumMod val="75000"/>
                      <a:lumOff val="25000"/>
                      <a:alpha val="5000"/>
                    </a:schemeClr>
                  </a:solidFill>
                </a:ln>
                <a:solidFill>
                  <a:srgbClr val="0000FF"/>
                </a:solidFill>
                <a:latin typeface="+mn-ea"/>
                <a:ea typeface="HY헤드라인M" pitchFamily="18" charset="-127"/>
              </a:rPr>
              <a:t>부터 </a:t>
            </a:r>
            <a:r>
              <a:rPr lang="ko-KR" altLang="en-US" b="1" spc="-150" dirty="0" smtClean="0">
                <a:ln>
                  <a:solidFill>
                    <a:schemeClr val="tx1">
                      <a:lumMod val="75000"/>
                      <a:lumOff val="25000"/>
                      <a:alpha val="5000"/>
                    </a:schemeClr>
                  </a:solidFill>
                </a:ln>
                <a:solidFill>
                  <a:srgbClr val="0000FF"/>
                </a:solidFill>
                <a:latin typeface="+mn-ea"/>
                <a:ea typeface="HY헤드라인M" pitchFamily="18" charset="-127"/>
              </a:rPr>
              <a:t>산재요양신청  사업주 날인 없이  접수 </a:t>
            </a:r>
            <a:r>
              <a:rPr lang="en-US" altLang="ko-KR" b="1" spc="-150" dirty="0" smtClean="0">
                <a:ln>
                  <a:solidFill>
                    <a:schemeClr val="tx1">
                      <a:lumMod val="75000"/>
                      <a:lumOff val="25000"/>
                      <a:alpha val="5000"/>
                    </a:schemeClr>
                  </a:solidFill>
                </a:ln>
                <a:solidFill>
                  <a:srgbClr val="155190"/>
                </a:solidFill>
                <a:latin typeface="+mn-ea"/>
                <a:ea typeface="HY헤드라인M" pitchFamily="18" charset="-127"/>
                <a:sym typeface="Wingdings" pitchFamily="2" charset="2"/>
              </a:rPr>
              <a:t> </a:t>
            </a:r>
            <a:r>
              <a:rPr lang="ko-KR" altLang="en-US" b="1" spc="-150" dirty="0" smtClean="0">
                <a:ln>
                  <a:solidFill>
                    <a:schemeClr val="tx1">
                      <a:lumMod val="75000"/>
                      <a:lumOff val="25000"/>
                      <a:alpha val="5000"/>
                    </a:schemeClr>
                  </a:solidFill>
                </a:ln>
                <a:solidFill>
                  <a:srgbClr val="155190"/>
                </a:solidFill>
                <a:latin typeface="+mn-ea"/>
                <a:ea typeface="HY헤드라인M" pitchFamily="18" charset="-127"/>
                <a:sym typeface="Wingdings" pitchFamily="2" charset="2"/>
              </a:rPr>
              <a:t>사업주는  의견서  제출</a:t>
            </a:r>
            <a:endParaRPr lang="ko-KR" altLang="en-US" sz="1800" dirty="0">
              <a:latin typeface="HY헤드라인M" pitchFamily="18" charset="-127"/>
              <a:ea typeface="HY헤드라인M" pitchFamily="18" charset="-127"/>
            </a:endParaRPr>
          </a:p>
        </p:txBody>
      </p:sp>
      <p:sp>
        <p:nvSpPr>
          <p:cNvPr id="13" name="직사각형 12"/>
          <p:cNvSpPr/>
          <p:nvPr/>
        </p:nvSpPr>
        <p:spPr>
          <a:xfrm>
            <a:off x="468314" y="4317880"/>
            <a:ext cx="8264525" cy="1754326"/>
          </a:xfrm>
          <a:prstGeom prst="rect">
            <a:avLst/>
          </a:prstGeom>
          <a:noFill/>
          <a:ln w="19050">
            <a:solidFill>
              <a:schemeClr val="tx2">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a:spAutoFit/>
          </a:bodyPr>
          <a:lstStyle/>
          <a:p>
            <a:pPr fontAlgn="base"/>
            <a:r>
              <a:rPr lang="ko-KR" altLang="en-US" dirty="0" err="1" smtClean="0">
                <a:latin typeface="HY헤드라인M" panose="02030600000101010101" pitchFamily="18" charset="-127"/>
                <a:ea typeface="HY헤드라인M" panose="02030600000101010101" pitchFamily="18" charset="-127"/>
              </a:rPr>
              <a:t>산안법</a:t>
            </a:r>
            <a:r>
              <a:rPr lang="ko-KR" altLang="en-US" dirty="0" smtClean="0">
                <a:latin typeface="HY헤드라인M" panose="02030600000101010101" pitchFamily="18" charset="-127"/>
                <a:ea typeface="HY헤드라인M" panose="02030600000101010101" pitchFamily="18" charset="-127"/>
              </a:rPr>
              <a:t> 제</a:t>
            </a:r>
            <a:r>
              <a:rPr lang="en-US" altLang="ko-KR" dirty="0">
                <a:latin typeface="HY헤드라인M" panose="02030600000101010101" pitchFamily="18" charset="-127"/>
                <a:ea typeface="HY헤드라인M" panose="02030600000101010101" pitchFamily="18" charset="-127"/>
              </a:rPr>
              <a:t>68</a:t>
            </a:r>
            <a:r>
              <a:rPr lang="ko-KR" altLang="en-US" dirty="0">
                <a:latin typeface="HY헤드라인M" panose="02030600000101010101" pitchFamily="18" charset="-127"/>
                <a:ea typeface="HY헤드라인M" panose="02030600000101010101" pitchFamily="18" charset="-127"/>
              </a:rPr>
              <a:t>조</a:t>
            </a:r>
            <a:r>
              <a:rPr lang="en-US" altLang="ko-KR" dirty="0">
                <a:latin typeface="HY헤드라인M" panose="02030600000101010101" pitchFamily="18" charset="-127"/>
                <a:ea typeface="HY헤드라인M" panose="02030600000101010101" pitchFamily="18" charset="-127"/>
              </a:rPr>
              <a:t>(</a:t>
            </a:r>
            <a:r>
              <a:rPr lang="ko-KR" altLang="en-US" dirty="0">
                <a:latin typeface="HY헤드라인M" panose="02030600000101010101" pitchFamily="18" charset="-127"/>
                <a:ea typeface="HY헤드라인M" panose="02030600000101010101" pitchFamily="18" charset="-127"/>
              </a:rPr>
              <a:t>벌칙</a:t>
            </a:r>
            <a:r>
              <a:rPr lang="en-US" altLang="ko-KR" dirty="0">
                <a:latin typeface="HY헤드라인M" panose="02030600000101010101" pitchFamily="18" charset="-127"/>
                <a:ea typeface="HY헤드라인M" panose="02030600000101010101" pitchFamily="18" charset="-127"/>
              </a:rPr>
              <a:t>) </a:t>
            </a:r>
            <a:r>
              <a:rPr lang="ko-KR" altLang="en-US" dirty="0">
                <a:latin typeface="HY헤드라인M" panose="02030600000101010101" pitchFamily="18" charset="-127"/>
                <a:ea typeface="HY헤드라인M" panose="02030600000101010101" pitchFamily="18" charset="-127"/>
              </a:rPr>
              <a:t>다음 각 호의 어느 하나에 해당하는 자는 </a:t>
            </a:r>
            <a:r>
              <a:rPr lang="en-US" altLang="ko-KR" dirty="0">
                <a:latin typeface="HY헤드라인M" panose="02030600000101010101" pitchFamily="18" charset="-127"/>
                <a:ea typeface="HY헤드라인M" panose="02030600000101010101" pitchFamily="18" charset="-127"/>
              </a:rPr>
              <a:t>1</a:t>
            </a:r>
            <a:r>
              <a:rPr lang="ko-KR" altLang="en-US" dirty="0">
                <a:latin typeface="HY헤드라인M" panose="02030600000101010101" pitchFamily="18" charset="-127"/>
                <a:ea typeface="HY헤드라인M" panose="02030600000101010101" pitchFamily="18" charset="-127"/>
              </a:rPr>
              <a:t>년 이하의 징역 또는 </a:t>
            </a:r>
            <a:r>
              <a:rPr lang="en-US" altLang="ko-KR" dirty="0">
                <a:latin typeface="HY헤드라인M" panose="02030600000101010101" pitchFamily="18" charset="-127"/>
                <a:ea typeface="HY헤드라인M" panose="02030600000101010101" pitchFamily="18" charset="-127"/>
              </a:rPr>
              <a:t>1</a:t>
            </a:r>
            <a:r>
              <a:rPr lang="ko-KR" altLang="en-US" dirty="0" err="1">
                <a:latin typeface="HY헤드라인M" panose="02030600000101010101" pitchFamily="18" charset="-127"/>
                <a:ea typeface="HY헤드라인M" panose="02030600000101010101" pitchFamily="18" charset="-127"/>
              </a:rPr>
              <a:t>천만원</a:t>
            </a:r>
            <a:r>
              <a:rPr lang="ko-KR" altLang="en-US" dirty="0">
                <a:latin typeface="HY헤드라인M" panose="02030600000101010101" pitchFamily="18" charset="-127"/>
                <a:ea typeface="HY헤드라인M" panose="02030600000101010101" pitchFamily="18" charset="-127"/>
              </a:rPr>
              <a:t> 이하의 벌금에 처한다</a:t>
            </a:r>
            <a:r>
              <a:rPr lang="en-US" altLang="ko-KR" dirty="0" smtClean="0">
                <a:latin typeface="HY헤드라인M" panose="02030600000101010101" pitchFamily="18" charset="-127"/>
                <a:ea typeface="HY헤드라인M" panose="02030600000101010101" pitchFamily="18" charset="-127"/>
              </a:rPr>
              <a:t>.</a:t>
            </a:r>
          </a:p>
          <a:p>
            <a:pPr fontAlgn="base"/>
            <a:endParaRPr lang="ko-KR" altLang="en-US" dirty="0">
              <a:latin typeface="HY헤드라인M" panose="02030600000101010101" pitchFamily="18" charset="-127"/>
              <a:ea typeface="HY헤드라인M" panose="02030600000101010101" pitchFamily="18" charset="-127"/>
            </a:endParaRPr>
          </a:p>
          <a:p>
            <a:pPr lvl="0" fontAlgn="base"/>
            <a:r>
              <a:rPr lang="en-US" altLang="ko-KR" u="sng" dirty="0" smtClean="0">
                <a:latin typeface="HY헤드라인M" panose="02030600000101010101" pitchFamily="18" charset="-127"/>
                <a:ea typeface="HY헤드라인M" panose="02030600000101010101" pitchFamily="18" charset="-127"/>
              </a:rPr>
              <a:t>1. </a:t>
            </a:r>
            <a:r>
              <a:rPr lang="ko-KR" altLang="en-US" u="sng" dirty="0" err="1" smtClean="0">
                <a:latin typeface="HY헤드라인M" panose="02030600000101010101" pitchFamily="18" charset="-127"/>
                <a:ea typeface="HY헤드라인M" panose="02030600000101010101" pitchFamily="18" charset="-127"/>
              </a:rPr>
              <a:t>산안법</a:t>
            </a:r>
            <a:r>
              <a:rPr lang="ko-KR" altLang="en-US" u="sng" dirty="0" smtClean="0">
                <a:latin typeface="HY헤드라인M" panose="02030600000101010101" pitchFamily="18" charset="-127"/>
                <a:ea typeface="HY헤드라인M" panose="02030600000101010101" pitchFamily="18" charset="-127"/>
              </a:rPr>
              <a:t> 제</a:t>
            </a:r>
            <a:r>
              <a:rPr lang="en-US" altLang="ko-KR" u="sng" dirty="0">
                <a:latin typeface="HY헤드라인M" panose="02030600000101010101" pitchFamily="18" charset="-127"/>
                <a:ea typeface="HY헤드라인M" panose="02030600000101010101" pitchFamily="18" charset="-127"/>
              </a:rPr>
              <a:t>10</a:t>
            </a:r>
            <a:r>
              <a:rPr lang="ko-KR" altLang="en-US" u="sng" dirty="0">
                <a:latin typeface="HY헤드라인M" panose="02030600000101010101" pitchFamily="18" charset="-127"/>
                <a:ea typeface="HY헤드라인M" panose="02030600000101010101" pitchFamily="18" charset="-127"/>
              </a:rPr>
              <a:t>조제</a:t>
            </a:r>
            <a:r>
              <a:rPr lang="en-US" altLang="ko-KR" u="sng" dirty="0">
                <a:latin typeface="HY헤드라인M" panose="02030600000101010101" pitchFamily="18" charset="-127"/>
                <a:ea typeface="HY헤드라인M" panose="02030600000101010101" pitchFamily="18" charset="-127"/>
              </a:rPr>
              <a:t>1</a:t>
            </a:r>
            <a:r>
              <a:rPr lang="ko-KR" altLang="en-US" u="sng" dirty="0">
                <a:latin typeface="HY헤드라인M" panose="02030600000101010101" pitchFamily="18" charset="-127"/>
                <a:ea typeface="HY헤드라인M" panose="02030600000101010101" pitchFamily="18" charset="-127"/>
              </a:rPr>
              <a:t>항을 위반하여 산업재해 발생 사실을 </a:t>
            </a:r>
            <a:r>
              <a:rPr lang="ko-KR" altLang="en-US" u="sng" dirty="0">
                <a:solidFill>
                  <a:srgbClr val="FF0000"/>
                </a:solidFill>
                <a:latin typeface="HY헤드라인M" panose="02030600000101010101" pitchFamily="18" charset="-127"/>
                <a:ea typeface="HY헤드라인M" panose="02030600000101010101" pitchFamily="18" charset="-127"/>
              </a:rPr>
              <a:t>은폐한 자</a:t>
            </a:r>
            <a:r>
              <a:rPr lang="ko-KR" altLang="en-US" u="sng" dirty="0">
                <a:latin typeface="HY헤드라인M" panose="02030600000101010101" pitchFamily="18" charset="-127"/>
                <a:ea typeface="HY헤드라인M" panose="02030600000101010101" pitchFamily="18" charset="-127"/>
              </a:rPr>
              <a:t> 또는 </a:t>
            </a:r>
            <a:r>
              <a:rPr lang="ko-KR" altLang="en-US" u="sng" dirty="0">
                <a:solidFill>
                  <a:srgbClr val="FF0000"/>
                </a:solidFill>
                <a:latin typeface="HY헤드라인M" panose="02030600000101010101" pitchFamily="18" charset="-127"/>
                <a:ea typeface="HY헤드라인M" panose="02030600000101010101" pitchFamily="18" charset="-127"/>
              </a:rPr>
              <a:t>발생 사실을 은폐한 자 또는 그 발생 사실을 은폐하도록 교사하거나 공모한 </a:t>
            </a:r>
            <a:r>
              <a:rPr lang="ko-KR" altLang="en-US" u="sng" dirty="0" smtClean="0">
                <a:solidFill>
                  <a:srgbClr val="FF0000"/>
                </a:solidFill>
                <a:latin typeface="HY헤드라인M" panose="02030600000101010101" pitchFamily="18" charset="-127"/>
                <a:ea typeface="HY헤드라인M" panose="02030600000101010101" pitchFamily="18" charset="-127"/>
              </a:rPr>
              <a:t>자</a:t>
            </a:r>
            <a:endParaRPr lang="en-US" altLang="ko-KR" u="sng" dirty="0" smtClean="0">
              <a:solidFill>
                <a:srgbClr val="FF0000"/>
              </a:solidFill>
              <a:latin typeface="HY헤드라인M" panose="02030600000101010101" pitchFamily="18" charset="-127"/>
              <a:ea typeface="HY헤드라인M" panose="02030600000101010101" pitchFamily="18" charset="-127"/>
            </a:endParaRPr>
          </a:p>
          <a:p>
            <a:pPr lvl="0" fontAlgn="base"/>
            <a:r>
              <a:rPr lang="en-US" altLang="ko-KR" u="sng" dirty="0" smtClean="0">
                <a:latin typeface="HY헤드라인M" panose="02030600000101010101" pitchFamily="18" charset="-127"/>
                <a:ea typeface="HY헤드라인M" panose="02030600000101010101" pitchFamily="18" charset="-127"/>
              </a:rPr>
              <a:t>(2017.10.19 </a:t>
            </a:r>
            <a:r>
              <a:rPr lang="ko-KR" altLang="en-US" u="sng" dirty="0" smtClean="0">
                <a:latin typeface="HY헤드라인M" panose="02030600000101010101" pitchFamily="18" charset="-127"/>
                <a:ea typeface="HY헤드라인M" panose="02030600000101010101" pitchFamily="18" charset="-127"/>
              </a:rPr>
              <a:t>시행</a:t>
            </a:r>
            <a:r>
              <a:rPr lang="en-US" altLang="ko-KR" u="sng" dirty="0" smtClean="0">
                <a:latin typeface="HY헤드라인M" panose="02030600000101010101" pitchFamily="18" charset="-127"/>
                <a:ea typeface="HY헤드라인M" panose="02030600000101010101" pitchFamily="18" charset="-127"/>
              </a:rPr>
              <a:t>)</a:t>
            </a:r>
            <a:endParaRPr lang="en-US" altLang="ko-KR" dirty="0">
              <a:latin typeface="HY헤드라인M" pitchFamily="18" charset="-127"/>
              <a:ea typeface="HY헤드라인M" pitchFamily="18" charset="-127"/>
            </a:endParaRPr>
          </a:p>
        </p:txBody>
      </p:sp>
      <p:sp>
        <p:nvSpPr>
          <p:cNvPr id="31759" name="슬라이드 번호 개체 틀 1"/>
          <p:cNvSpPr>
            <a:spLocks noGrp="1"/>
          </p:cNvSpPr>
          <p:nvPr>
            <p:ph type="sldNum" sz="quarter" idx="12"/>
          </p:nvPr>
        </p:nvSpPr>
        <p:spPr>
          <a:xfrm>
            <a:off x="2857488" y="6579350"/>
            <a:ext cx="2311400" cy="2786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fld id="{D9644D8D-CDC7-42C4-838E-D2C2D91F33D0}" type="slidenum">
              <a:rPr lang="en-US" altLang="ko-KR" sz="1400">
                <a:latin typeface="굴림" panose="020B0600000101010101" pitchFamily="50" charset="-127"/>
              </a:rPr>
              <a:pPr/>
              <a:t>35</a:t>
            </a:fld>
            <a:endParaRPr lang="en-US" altLang="ko-KR" sz="1400">
              <a:latin typeface="굴림" panose="020B0600000101010101" pitchFamily="50" charset="-127"/>
            </a:endParaRPr>
          </a:p>
        </p:txBody>
      </p:sp>
      <p:cxnSp>
        <p:nvCxnSpPr>
          <p:cNvPr id="10" name="직선 연결선 9"/>
          <p:cNvCxnSpPr/>
          <p:nvPr/>
        </p:nvCxnSpPr>
        <p:spPr>
          <a:xfrm>
            <a:off x="1" y="908720"/>
            <a:ext cx="8964488"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57224" y="214290"/>
            <a:ext cx="8100900" cy="461665"/>
          </a:xfrm>
          <a:prstGeom prst="rect">
            <a:avLst/>
          </a:prstGeom>
          <a:noFill/>
        </p:spPr>
        <p:txBody>
          <a:bodyPr wrap="square" rtlCol="0">
            <a:spAutoFit/>
          </a:bodyPr>
          <a:lstStyle/>
          <a:p>
            <a:r>
              <a:rPr lang="ko-KR" altLang="en-US" sz="2400" b="1" spc="-150" dirty="0" smtClean="0">
                <a:ln>
                  <a:solidFill>
                    <a:schemeClr val="tx1">
                      <a:lumMod val="65000"/>
                      <a:lumOff val="35000"/>
                      <a:alpha val="5000"/>
                    </a:schemeClr>
                  </a:solidFill>
                </a:ln>
                <a:solidFill>
                  <a:schemeClr val="tx1">
                    <a:lumMod val="75000"/>
                    <a:lumOff val="25000"/>
                  </a:schemeClr>
                </a:solidFill>
                <a:latin typeface="+mn-ea"/>
              </a:rPr>
              <a:t>산업재해 은폐 행위에 대한 형사처벌 신설 </a:t>
            </a:r>
            <a:r>
              <a:rPr lang="en-US" altLang="ko-KR" sz="2400" b="1" spc="-150" dirty="0" smtClean="0">
                <a:ln>
                  <a:solidFill>
                    <a:schemeClr val="tx1">
                      <a:lumMod val="65000"/>
                      <a:lumOff val="35000"/>
                      <a:alpha val="5000"/>
                    </a:schemeClr>
                  </a:solidFill>
                </a:ln>
                <a:solidFill>
                  <a:schemeClr val="tx1">
                    <a:lumMod val="75000"/>
                    <a:lumOff val="25000"/>
                  </a:schemeClr>
                </a:solidFill>
                <a:latin typeface="+mn-ea"/>
              </a:rPr>
              <a:t>(2017.10.19. </a:t>
            </a:r>
            <a:r>
              <a:rPr lang="ko-KR" altLang="en-US" sz="2400" b="1" spc="-150" dirty="0" smtClean="0">
                <a:ln>
                  <a:solidFill>
                    <a:schemeClr val="tx1">
                      <a:lumMod val="65000"/>
                      <a:lumOff val="35000"/>
                      <a:alpha val="5000"/>
                    </a:schemeClr>
                  </a:solidFill>
                </a:ln>
                <a:solidFill>
                  <a:schemeClr val="tx1">
                    <a:lumMod val="75000"/>
                    <a:lumOff val="25000"/>
                  </a:schemeClr>
                </a:solidFill>
                <a:latin typeface="+mn-ea"/>
              </a:rPr>
              <a:t>시행</a:t>
            </a:r>
            <a:r>
              <a:rPr lang="en-US" altLang="ko-KR" sz="2400" b="1" spc="-150" dirty="0" smtClean="0">
                <a:ln>
                  <a:solidFill>
                    <a:schemeClr val="tx1">
                      <a:lumMod val="65000"/>
                      <a:lumOff val="35000"/>
                      <a:alpha val="5000"/>
                    </a:schemeClr>
                  </a:solidFill>
                </a:ln>
                <a:solidFill>
                  <a:schemeClr val="tx1">
                    <a:lumMod val="75000"/>
                    <a:lumOff val="25000"/>
                  </a:schemeClr>
                </a:solidFill>
                <a:latin typeface="+mn-ea"/>
              </a:rPr>
              <a:t>)</a:t>
            </a:r>
            <a:endParaRPr lang="en-US" altLang="ko-KR" sz="2400" b="1" spc="-150" dirty="0">
              <a:ln>
                <a:solidFill>
                  <a:schemeClr val="tx1">
                    <a:lumMod val="65000"/>
                    <a:lumOff val="35000"/>
                    <a:alpha val="5000"/>
                  </a:schemeClr>
                </a:solidFill>
              </a:ln>
              <a:solidFill>
                <a:schemeClr val="tx1">
                  <a:lumMod val="75000"/>
                  <a:lumOff val="25000"/>
                </a:schemeClr>
              </a:solidFill>
              <a:latin typeface="+mn-ea"/>
            </a:endParaRPr>
          </a:p>
        </p:txBody>
      </p:sp>
      <p:sp>
        <p:nvSpPr>
          <p:cNvPr id="12" name="모서리가 둥근 직사각형 11"/>
          <p:cNvSpPr/>
          <p:nvPr/>
        </p:nvSpPr>
        <p:spPr>
          <a:xfrm>
            <a:off x="142876" y="214290"/>
            <a:ext cx="571472"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10</a:t>
            </a:r>
            <a:endParaRPr lang="ko-KR" altLang="en-US" b="1" dirty="0">
              <a:latin typeface="+mn-ea"/>
            </a:endParaRPr>
          </a:p>
        </p:txBody>
      </p:sp>
      <p:sp>
        <p:nvSpPr>
          <p:cNvPr id="14" name="양쪽 모서리가 둥근 사각형 13"/>
          <p:cNvSpPr/>
          <p:nvPr/>
        </p:nvSpPr>
        <p:spPr>
          <a:xfrm>
            <a:off x="428596" y="1071546"/>
            <a:ext cx="5429288" cy="357191"/>
          </a:xfrm>
          <a:prstGeom prst="round2SameRect">
            <a:avLst>
              <a:gd name="adj1" fmla="val 37475"/>
              <a:gd name="adj2" fmla="val 0"/>
            </a:avLst>
          </a:prstGeom>
          <a:solidFill>
            <a:srgbClr val="15519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ko-KR" altLang="en-US" sz="1600" dirty="0" smtClean="0">
                <a:solidFill>
                  <a:schemeClr val="bg1"/>
                </a:solidFill>
                <a:ea typeface="HY헤드라인M" panose="02030600000101010101" pitchFamily="18" charset="-127"/>
              </a:rPr>
              <a:t>산재발생보고 </a:t>
            </a:r>
            <a:r>
              <a:rPr lang="en-US" altLang="ko-KR" sz="1600" dirty="0" smtClean="0">
                <a:solidFill>
                  <a:schemeClr val="bg1"/>
                </a:solidFill>
                <a:ea typeface="HY헤드라인M" panose="02030600000101010101" pitchFamily="18" charset="-127"/>
              </a:rPr>
              <a:t>(</a:t>
            </a:r>
            <a:r>
              <a:rPr lang="ko-KR" altLang="en-US" sz="1600" dirty="0" err="1" smtClean="0">
                <a:solidFill>
                  <a:schemeClr val="bg1"/>
                </a:solidFill>
                <a:ea typeface="HY헤드라인M" panose="02030600000101010101" pitchFamily="18" charset="-127"/>
              </a:rPr>
              <a:t>산안법</a:t>
            </a:r>
            <a:r>
              <a:rPr lang="ko-KR" altLang="en-US" sz="1600" dirty="0" smtClean="0">
                <a:solidFill>
                  <a:schemeClr val="bg1"/>
                </a:solidFill>
                <a:ea typeface="HY헤드라인M" panose="02030600000101010101" pitchFamily="18" charset="-127"/>
              </a:rPr>
              <a:t> 제</a:t>
            </a:r>
            <a:r>
              <a:rPr lang="en-US" altLang="ko-KR" sz="1600" dirty="0" smtClean="0">
                <a:solidFill>
                  <a:schemeClr val="bg1"/>
                </a:solidFill>
                <a:ea typeface="HY헤드라인M" panose="02030600000101010101" pitchFamily="18" charset="-127"/>
              </a:rPr>
              <a:t>10</a:t>
            </a:r>
            <a:r>
              <a:rPr lang="ko-KR" altLang="en-US" sz="1600" dirty="0" smtClean="0">
                <a:solidFill>
                  <a:schemeClr val="bg1"/>
                </a:solidFill>
                <a:ea typeface="HY헤드라인M" panose="02030600000101010101" pitchFamily="18" charset="-127"/>
              </a:rPr>
              <a:t>조 및 </a:t>
            </a:r>
            <a:r>
              <a:rPr lang="ko-KR" altLang="en-US" sz="1600" dirty="0" err="1" smtClean="0">
                <a:solidFill>
                  <a:schemeClr val="bg1"/>
                </a:solidFill>
                <a:ea typeface="HY헤드라인M" panose="02030600000101010101" pitchFamily="18" charset="-127"/>
              </a:rPr>
              <a:t>산안법규칙</a:t>
            </a:r>
            <a:r>
              <a:rPr lang="ko-KR" altLang="en-US" sz="1600" dirty="0" smtClean="0">
                <a:solidFill>
                  <a:schemeClr val="bg1"/>
                </a:solidFill>
                <a:ea typeface="HY헤드라인M" panose="02030600000101010101" pitchFamily="18" charset="-127"/>
              </a:rPr>
              <a:t> 제</a:t>
            </a:r>
            <a:r>
              <a:rPr lang="en-US" altLang="ko-KR" sz="1600" dirty="0" smtClean="0">
                <a:solidFill>
                  <a:schemeClr val="bg1"/>
                </a:solidFill>
                <a:ea typeface="HY헤드라인M" panose="02030600000101010101" pitchFamily="18" charset="-127"/>
              </a:rPr>
              <a:t>4</a:t>
            </a:r>
            <a:r>
              <a:rPr lang="ko-KR" altLang="en-US" sz="1600" dirty="0" smtClean="0">
                <a:solidFill>
                  <a:schemeClr val="bg1"/>
                </a:solidFill>
                <a:ea typeface="HY헤드라인M" panose="02030600000101010101" pitchFamily="18" charset="-127"/>
              </a:rPr>
              <a:t>조 </a:t>
            </a:r>
            <a:r>
              <a:rPr lang="en-US" altLang="ko-KR" sz="1600" dirty="0" smtClean="0">
                <a:solidFill>
                  <a:schemeClr val="bg1"/>
                </a:solidFill>
                <a:ea typeface="HY헤드라인M" panose="02030600000101010101" pitchFamily="18" charset="-127"/>
              </a:rPr>
              <a:t>1</a:t>
            </a:r>
            <a:r>
              <a:rPr lang="ko-KR" altLang="en-US" sz="1600" dirty="0" smtClean="0">
                <a:solidFill>
                  <a:schemeClr val="bg1"/>
                </a:solidFill>
                <a:ea typeface="HY헤드라인M" panose="02030600000101010101" pitchFamily="18" charset="-127"/>
              </a:rPr>
              <a:t>항</a:t>
            </a:r>
            <a:r>
              <a:rPr lang="en-US" altLang="ko-KR" sz="1600" dirty="0" smtClean="0">
                <a:solidFill>
                  <a:schemeClr val="bg1"/>
                </a:solidFill>
                <a:ea typeface="HY헤드라인M" panose="02030600000101010101" pitchFamily="18" charset="-127"/>
              </a:rPr>
              <a:t>)</a:t>
            </a:r>
            <a:endParaRPr lang="ko-KR" altLang="en-US" sz="1600" b="1" dirty="0">
              <a:solidFill>
                <a:schemeClr val="bg1"/>
              </a:solidFill>
              <a:latin typeface="+mj-ea"/>
              <a:ea typeface="+mj-ea"/>
            </a:endParaRPr>
          </a:p>
        </p:txBody>
      </p:sp>
      <p:sp>
        <p:nvSpPr>
          <p:cNvPr id="15" name="양쪽 모서리가 둥근 사각형 14"/>
          <p:cNvSpPr/>
          <p:nvPr/>
        </p:nvSpPr>
        <p:spPr>
          <a:xfrm>
            <a:off x="428596" y="3960689"/>
            <a:ext cx="3786214" cy="357191"/>
          </a:xfrm>
          <a:prstGeom prst="round2SameRect">
            <a:avLst>
              <a:gd name="adj1" fmla="val 37475"/>
              <a:gd name="adj2" fmla="val 0"/>
            </a:avLst>
          </a:prstGeom>
          <a:solidFill>
            <a:srgbClr val="15519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ko-KR" altLang="en-US" sz="1600" dirty="0" smtClean="0">
                <a:solidFill>
                  <a:schemeClr val="bg1"/>
                </a:solidFill>
                <a:ea typeface="HY헤드라인M" panose="02030600000101010101" pitchFamily="18" charset="-127"/>
              </a:rPr>
              <a:t>산재 은폐</a:t>
            </a:r>
            <a:r>
              <a:rPr lang="en-US" altLang="ko-KR" sz="1600" dirty="0" smtClean="0">
                <a:solidFill>
                  <a:schemeClr val="bg1"/>
                </a:solidFill>
                <a:ea typeface="HY헤드라인M" panose="02030600000101010101" pitchFamily="18" charset="-127"/>
              </a:rPr>
              <a:t>, </a:t>
            </a:r>
            <a:r>
              <a:rPr lang="ko-KR" altLang="en-US" sz="1600" dirty="0" smtClean="0">
                <a:solidFill>
                  <a:schemeClr val="bg1"/>
                </a:solidFill>
                <a:ea typeface="HY헤드라인M" panose="02030600000101010101" pitchFamily="18" charset="-127"/>
              </a:rPr>
              <a:t>교사</a:t>
            </a:r>
            <a:r>
              <a:rPr lang="en-US" altLang="ko-KR" sz="1600" dirty="0" smtClean="0">
                <a:solidFill>
                  <a:schemeClr val="bg1"/>
                </a:solidFill>
                <a:ea typeface="HY헤드라인M" panose="02030600000101010101" pitchFamily="18" charset="-127"/>
              </a:rPr>
              <a:t>, </a:t>
            </a:r>
            <a:r>
              <a:rPr lang="ko-KR" altLang="en-US" sz="1600" dirty="0" smtClean="0">
                <a:solidFill>
                  <a:schemeClr val="bg1"/>
                </a:solidFill>
                <a:ea typeface="HY헤드라인M" panose="02030600000101010101" pitchFamily="18" charset="-127"/>
              </a:rPr>
              <a:t>공모한 자 처벌 기준</a:t>
            </a:r>
            <a:endParaRPr lang="ko-KR" altLang="en-US" sz="1600" b="1" dirty="0">
              <a:solidFill>
                <a:schemeClr val="bg1"/>
              </a:solidFill>
              <a:latin typeface="+mj-ea"/>
              <a:ea typeface="+mj-ea"/>
            </a:endParaRPr>
          </a:p>
        </p:txBody>
      </p:sp>
    </p:spTree>
    <p:extLst>
      <p:ext uri="{BB962C8B-B14F-4D97-AF65-F5344CB8AC3E}">
        <p14:creationId xmlns:p14="http://schemas.microsoft.com/office/powerpoint/2010/main" xmlns="" val="413205444"/>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p:cNvSpPr>
            <a:spLocks noGrp="1"/>
          </p:cNvSpPr>
          <p:nvPr>
            <p:ph type="sldNum" sz="quarter" idx="10"/>
          </p:nvPr>
        </p:nvSpPr>
        <p:spPr/>
        <p:txBody>
          <a:bodyPr/>
          <a:lstStyle/>
          <a:p>
            <a:fld id="{6B8B55BD-6904-40F7-A05B-C034AD41F4CD}" type="slidenum">
              <a:rPr lang="ko-KR" altLang="en-US" smtClean="0"/>
              <a:pPr/>
              <a:t>36</a:t>
            </a:fld>
            <a:endParaRPr lang="ko-KR" altLang="en-US"/>
          </a:p>
        </p:txBody>
      </p:sp>
      <p:pic>
        <p:nvPicPr>
          <p:cNvPr id="3" name="그림 2" descr="캡처.PNG"/>
          <p:cNvPicPr>
            <a:picLocks noChangeAspect="1"/>
          </p:cNvPicPr>
          <p:nvPr/>
        </p:nvPicPr>
        <p:blipFill>
          <a:blip r:embed="rId2"/>
          <a:stretch>
            <a:fillRect/>
          </a:stretch>
        </p:blipFill>
        <p:spPr>
          <a:xfrm>
            <a:off x="285720" y="785818"/>
            <a:ext cx="8572560" cy="6072182"/>
          </a:xfrm>
          <a:prstGeom prst="rect">
            <a:avLst/>
          </a:prstGeom>
        </p:spPr>
      </p:pic>
      <p:sp>
        <p:nvSpPr>
          <p:cNvPr id="5" name="TextBox 4"/>
          <p:cNvSpPr txBox="1"/>
          <p:nvPr/>
        </p:nvSpPr>
        <p:spPr>
          <a:xfrm>
            <a:off x="857224" y="142852"/>
            <a:ext cx="8100900" cy="461665"/>
          </a:xfrm>
          <a:prstGeom prst="rect">
            <a:avLst/>
          </a:prstGeom>
          <a:noFill/>
        </p:spPr>
        <p:txBody>
          <a:bodyPr wrap="square" rtlCol="0">
            <a:spAutoFit/>
          </a:bodyPr>
          <a:lstStyle/>
          <a:p>
            <a:r>
              <a:rPr lang="ko-KR" altLang="en-US" sz="2400" b="1" spc="-150" dirty="0" smtClean="0">
                <a:ln>
                  <a:solidFill>
                    <a:schemeClr val="tx1">
                      <a:lumMod val="65000"/>
                      <a:lumOff val="35000"/>
                      <a:alpha val="5000"/>
                    </a:schemeClr>
                  </a:solidFill>
                </a:ln>
                <a:solidFill>
                  <a:schemeClr val="tx1">
                    <a:lumMod val="75000"/>
                    <a:lumOff val="25000"/>
                  </a:schemeClr>
                </a:solidFill>
                <a:latin typeface="+mn-ea"/>
              </a:rPr>
              <a:t>건설기계 기존 차주산재적용 </a:t>
            </a:r>
            <a:r>
              <a:rPr lang="en-US" altLang="ko-KR" sz="2400" b="1" spc="-150" dirty="0" smtClean="0">
                <a:ln>
                  <a:solidFill>
                    <a:schemeClr val="tx1">
                      <a:lumMod val="65000"/>
                      <a:lumOff val="35000"/>
                      <a:alpha val="5000"/>
                    </a:schemeClr>
                  </a:solidFill>
                </a:ln>
                <a:solidFill>
                  <a:schemeClr val="tx1">
                    <a:lumMod val="75000"/>
                    <a:lumOff val="25000"/>
                  </a:schemeClr>
                </a:solidFill>
                <a:latin typeface="+mn-ea"/>
                <a:sym typeface="Wingdings" pitchFamily="2" charset="2"/>
              </a:rPr>
              <a:t> 2018.1.1 </a:t>
            </a:r>
            <a:r>
              <a:rPr lang="ko-KR" altLang="en-US" sz="2400" b="1" spc="-150" dirty="0" err="1" smtClean="0">
                <a:ln>
                  <a:solidFill>
                    <a:schemeClr val="tx1">
                      <a:lumMod val="65000"/>
                      <a:lumOff val="35000"/>
                      <a:alpha val="5000"/>
                    </a:schemeClr>
                  </a:solidFill>
                </a:ln>
                <a:solidFill>
                  <a:schemeClr val="tx1">
                    <a:lumMod val="75000"/>
                    <a:lumOff val="25000"/>
                  </a:schemeClr>
                </a:solidFill>
                <a:latin typeface="+mn-ea"/>
                <a:sym typeface="Wingdings" pitchFamily="2" charset="2"/>
              </a:rPr>
              <a:t>원수급인</a:t>
            </a:r>
            <a:r>
              <a:rPr lang="ko-KR" altLang="en-US" sz="2400" b="1" spc="-150" dirty="0" smtClean="0">
                <a:ln>
                  <a:solidFill>
                    <a:schemeClr val="tx1">
                      <a:lumMod val="65000"/>
                      <a:lumOff val="35000"/>
                      <a:alpha val="5000"/>
                    </a:schemeClr>
                  </a:solidFill>
                </a:ln>
                <a:solidFill>
                  <a:schemeClr val="tx1">
                    <a:lumMod val="75000"/>
                    <a:lumOff val="25000"/>
                  </a:schemeClr>
                </a:solidFill>
                <a:latin typeface="+mn-ea"/>
                <a:sym typeface="Wingdings" pitchFamily="2" charset="2"/>
              </a:rPr>
              <a:t> 적용</a:t>
            </a:r>
            <a:r>
              <a:rPr lang="ko-KR" altLang="en-US" sz="2400" b="1" spc="-150" dirty="0" smtClean="0">
                <a:ln>
                  <a:solidFill>
                    <a:schemeClr val="tx1">
                      <a:lumMod val="65000"/>
                      <a:lumOff val="35000"/>
                      <a:alpha val="5000"/>
                    </a:schemeClr>
                  </a:solidFill>
                </a:ln>
                <a:solidFill>
                  <a:schemeClr val="tx1">
                    <a:lumMod val="75000"/>
                    <a:lumOff val="25000"/>
                  </a:schemeClr>
                </a:solidFill>
                <a:latin typeface="+mn-ea"/>
              </a:rPr>
              <a:t> </a:t>
            </a:r>
            <a:endParaRPr lang="en-US" altLang="ko-KR" sz="2400" b="1" spc="-150" dirty="0">
              <a:ln>
                <a:solidFill>
                  <a:schemeClr val="tx1">
                    <a:lumMod val="65000"/>
                    <a:lumOff val="35000"/>
                    <a:alpha val="5000"/>
                  </a:schemeClr>
                </a:solidFill>
              </a:ln>
              <a:solidFill>
                <a:schemeClr val="tx1">
                  <a:lumMod val="75000"/>
                  <a:lumOff val="25000"/>
                </a:schemeClr>
              </a:solidFill>
              <a:latin typeface="+mn-ea"/>
            </a:endParaRPr>
          </a:p>
        </p:txBody>
      </p:sp>
      <p:sp>
        <p:nvSpPr>
          <p:cNvPr id="6" name="모서리가 둥근 직사각형 5"/>
          <p:cNvSpPr/>
          <p:nvPr/>
        </p:nvSpPr>
        <p:spPr>
          <a:xfrm>
            <a:off x="142876" y="214290"/>
            <a:ext cx="571472"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11</a:t>
            </a:r>
            <a:endParaRPr lang="ko-KR" altLang="en-US" b="1" dirty="0">
              <a:latin typeface="+mn-ea"/>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p:cNvSpPr txBox="1"/>
          <p:nvPr/>
        </p:nvSpPr>
        <p:spPr>
          <a:xfrm>
            <a:off x="642910" y="142852"/>
            <a:ext cx="7815148" cy="461665"/>
          </a:xfrm>
          <a:prstGeom prst="rect">
            <a:avLst/>
          </a:prstGeom>
          <a:noFill/>
        </p:spPr>
        <p:txBody>
          <a:bodyPr wrap="square" rtlCol="0">
            <a:spAutoFit/>
          </a:bodyPr>
          <a:lstStyle/>
          <a:p>
            <a:r>
              <a:rPr lang="en-US" altLang="ko-KR" sz="2400" b="1" spc="-150" dirty="0" smtClean="0">
                <a:ln>
                  <a:solidFill>
                    <a:schemeClr val="tx1">
                      <a:lumMod val="65000"/>
                      <a:lumOff val="35000"/>
                      <a:alpha val="5000"/>
                    </a:schemeClr>
                  </a:solidFill>
                </a:ln>
                <a:solidFill>
                  <a:schemeClr val="tx1">
                    <a:lumMod val="75000"/>
                    <a:lumOff val="25000"/>
                  </a:schemeClr>
                </a:solidFill>
                <a:latin typeface="+mn-ea"/>
              </a:rPr>
              <a:t> </a:t>
            </a:r>
            <a:r>
              <a:rPr lang="ko-KR" altLang="en-US" sz="2400" b="1" spc="-150" dirty="0" smtClean="0">
                <a:ln>
                  <a:solidFill>
                    <a:schemeClr val="tx1">
                      <a:lumMod val="65000"/>
                      <a:lumOff val="35000"/>
                      <a:alpha val="5000"/>
                    </a:schemeClr>
                  </a:solidFill>
                </a:ln>
                <a:solidFill>
                  <a:schemeClr val="tx1">
                    <a:lumMod val="75000"/>
                    <a:lumOff val="25000"/>
                  </a:schemeClr>
                </a:solidFill>
                <a:latin typeface="+mn-ea"/>
              </a:rPr>
              <a:t>구직급여 </a:t>
            </a:r>
            <a:r>
              <a:rPr lang="en-US" altLang="ko-KR" sz="2400" b="1" spc="-150" dirty="0">
                <a:ln>
                  <a:solidFill>
                    <a:schemeClr val="tx1">
                      <a:lumMod val="65000"/>
                      <a:lumOff val="35000"/>
                      <a:alpha val="5000"/>
                    </a:schemeClr>
                  </a:solidFill>
                </a:ln>
                <a:solidFill>
                  <a:schemeClr val="tx1">
                    <a:lumMod val="75000"/>
                    <a:lumOff val="25000"/>
                  </a:schemeClr>
                </a:solidFill>
                <a:latin typeface="+mn-ea"/>
              </a:rPr>
              <a:t>1</a:t>
            </a:r>
            <a:r>
              <a:rPr lang="ko-KR" altLang="en-US" sz="2400" b="1" spc="-150" dirty="0">
                <a:ln>
                  <a:solidFill>
                    <a:schemeClr val="tx1">
                      <a:lumMod val="65000"/>
                      <a:lumOff val="35000"/>
                      <a:alpha val="5000"/>
                    </a:schemeClr>
                  </a:solidFill>
                </a:ln>
                <a:solidFill>
                  <a:schemeClr val="tx1">
                    <a:lumMod val="75000"/>
                    <a:lumOff val="25000"/>
                  </a:schemeClr>
                </a:solidFill>
                <a:latin typeface="+mn-ea"/>
              </a:rPr>
              <a:t>일 </a:t>
            </a:r>
            <a:r>
              <a:rPr lang="ko-KR" altLang="en-US" sz="2400" b="1" spc="-150" dirty="0" smtClean="0">
                <a:ln>
                  <a:solidFill>
                    <a:schemeClr val="tx1">
                      <a:lumMod val="65000"/>
                      <a:lumOff val="35000"/>
                      <a:alpha val="5000"/>
                    </a:schemeClr>
                  </a:solidFill>
                </a:ln>
                <a:solidFill>
                  <a:schemeClr val="tx1">
                    <a:lumMod val="75000"/>
                    <a:lumOff val="25000"/>
                  </a:schemeClr>
                </a:solidFill>
                <a:latin typeface="+mn-ea"/>
              </a:rPr>
              <a:t>상한액 </a:t>
            </a:r>
            <a:r>
              <a:rPr lang="en-US" altLang="ko-KR" sz="2400" b="1" spc="-150" dirty="0" smtClean="0">
                <a:ln>
                  <a:solidFill>
                    <a:schemeClr val="tx1">
                      <a:lumMod val="65000"/>
                      <a:lumOff val="35000"/>
                      <a:alpha val="5000"/>
                    </a:schemeClr>
                  </a:solidFill>
                </a:ln>
                <a:solidFill>
                  <a:schemeClr val="tx1">
                    <a:lumMod val="75000"/>
                    <a:lumOff val="25000"/>
                  </a:schemeClr>
                </a:solidFill>
                <a:latin typeface="+mn-ea"/>
              </a:rPr>
              <a:t>6</a:t>
            </a:r>
            <a:r>
              <a:rPr lang="ko-KR" altLang="en-US" sz="2400" b="1" spc="-150" dirty="0" smtClean="0">
                <a:ln>
                  <a:solidFill>
                    <a:schemeClr val="tx1">
                      <a:lumMod val="65000"/>
                      <a:lumOff val="35000"/>
                      <a:alpha val="5000"/>
                    </a:schemeClr>
                  </a:solidFill>
                </a:ln>
                <a:solidFill>
                  <a:schemeClr val="tx1">
                    <a:lumMod val="75000"/>
                    <a:lumOff val="25000"/>
                  </a:schemeClr>
                </a:solidFill>
                <a:latin typeface="+mn-ea"/>
              </a:rPr>
              <a:t>만원으로 </a:t>
            </a:r>
            <a:r>
              <a:rPr lang="ko-KR" altLang="en-US" sz="2400" b="1" spc="-150" dirty="0">
                <a:ln>
                  <a:solidFill>
                    <a:schemeClr val="tx1">
                      <a:lumMod val="65000"/>
                      <a:lumOff val="35000"/>
                      <a:alpha val="5000"/>
                    </a:schemeClr>
                  </a:solidFill>
                </a:ln>
                <a:solidFill>
                  <a:schemeClr val="tx1">
                    <a:lumMod val="75000"/>
                    <a:lumOff val="25000"/>
                  </a:schemeClr>
                </a:solidFill>
                <a:latin typeface="+mn-ea"/>
              </a:rPr>
              <a:t>인상 </a:t>
            </a:r>
            <a:r>
              <a:rPr lang="en-US" altLang="ko-KR" sz="2000" b="1" spc="-150" dirty="0" smtClean="0">
                <a:ln>
                  <a:solidFill>
                    <a:schemeClr val="tx1">
                      <a:lumMod val="65000"/>
                      <a:lumOff val="35000"/>
                      <a:alpha val="5000"/>
                    </a:schemeClr>
                  </a:solidFill>
                </a:ln>
                <a:solidFill>
                  <a:schemeClr val="tx1">
                    <a:lumMod val="75000"/>
                    <a:lumOff val="25000"/>
                  </a:schemeClr>
                </a:solidFill>
                <a:latin typeface="+mn-ea"/>
              </a:rPr>
              <a:t>(2018.1.1</a:t>
            </a:r>
            <a:r>
              <a:rPr lang="en-US" altLang="ko-KR" sz="2000" b="1" spc="-150" dirty="0">
                <a:ln>
                  <a:solidFill>
                    <a:schemeClr val="tx1">
                      <a:lumMod val="65000"/>
                      <a:lumOff val="35000"/>
                      <a:alpha val="5000"/>
                    </a:schemeClr>
                  </a:solidFill>
                </a:ln>
                <a:solidFill>
                  <a:schemeClr val="tx1">
                    <a:lumMod val="75000"/>
                    <a:lumOff val="25000"/>
                  </a:schemeClr>
                </a:solidFill>
                <a:latin typeface="+mn-ea"/>
              </a:rPr>
              <a:t>. </a:t>
            </a:r>
            <a:r>
              <a:rPr lang="ko-KR" altLang="en-US" sz="2000" b="1" spc="-150" dirty="0">
                <a:ln>
                  <a:solidFill>
                    <a:schemeClr val="tx1">
                      <a:lumMod val="65000"/>
                      <a:lumOff val="35000"/>
                      <a:alpha val="5000"/>
                    </a:schemeClr>
                  </a:solidFill>
                </a:ln>
                <a:solidFill>
                  <a:schemeClr val="tx1">
                    <a:lumMod val="75000"/>
                    <a:lumOff val="25000"/>
                  </a:schemeClr>
                </a:solidFill>
                <a:latin typeface="+mn-ea"/>
              </a:rPr>
              <a:t>시행</a:t>
            </a:r>
            <a:r>
              <a:rPr lang="en-US" altLang="ko-KR" sz="2000" b="1" spc="-150" dirty="0">
                <a:ln>
                  <a:solidFill>
                    <a:schemeClr val="tx1">
                      <a:lumMod val="65000"/>
                      <a:lumOff val="35000"/>
                      <a:alpha val="5000"/>
                    </a:schemeClr>
                  </a:solidFill>
                </a:ln>
                <a:solidFill>
                  <a:schemeClr val="tx1">
                    <a:lumMod val="75000"/>
                    <a:lumOff val="25000"/>
                  </a:schemeClr>
                </a:solidFill>
                <a:latin typeface="+mn-ea"/>
              </a:rPr>
              <a:t>)</a:t>
            </a:r>
            <a:endParaRPr lang="en-US" altLang="ko-KR" sz="2400" b="1" spc="-150" dirty="0">
              <a:ln>
                <a:solidFill>
                  <a:schemeClr val="tx1">
                    <a:lumMod val="65000"/>
                    <a:lumOff val="35000"/>
                    <a:alpha val="5000"/>
                  </a:schemeClr>
                </a:solidFill>
              </a:ln>
              <a:solidFill>
                <a:schemeClr val="tx1">
                  <a:lumMod val="75000"/>
                  <a:lumOff val="25000"/>
                </a:schemeClr>
              </a:solidFill>
              <a:latin typeface="+mn-ea"/>
            </a:endParaRPr>
          </a:p>
        </p:txBody>
      </p:sp>
      <p:sp>
        <p:nvSpPr>
          <p:cNvPr id="13" name="모서리가 둥근 직사각형 12"/>
          <p:cNvSpPr/>
          <p:nvPr/>
        </p:nvSpPr>
        <p:spPr>
          <a:xfrm rot="5400000" flipH="1">
            <a:off x="5771638" y="-86270"/>
            <a:ext cx="1664733" cy="4079920"/>
          </a:xfrm>
          <a:prstGeom prst="roundRect">
            <a:avLst>
              <a:gd name="adj" fmla="val 3675"/>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altLang="ko-KR" sz="1600" b="1" spc="-150" dirty="0">
                <a:ln>
                  <a:solidFill>
                    <a:schemeClr val="tx1">
                      <a:lumMod val="75000"/>
                      <a:lumOff val="25000"/>
                      <a:alpha val="5000"/>
                    </a:schemeClr>
                  </a:solidFill>
                </a:ln>
                <a:solidFill>
                  <a:srgbClr val="404040"/>
                </a:solidFill>
                <a:latin typeface="+mn-ea"/>
              </a:rPr>
              <a:t>「</a:t>
            </a:r>
            <a:r>
              <a:rPr lang="ko-KR" altLang="en-US" sz="1600" b="1" spc="-150" dirty="0">
                <a:ln>
                  <a:solidFill>
                    <a:schemeClr val="tx1">
                      <a:lumMod val="75000"/>
                      <a:lumOff val="25000"/>
                      <a:alpha val="5000"/>
                    </a:schemeClr>
                  </a:solidFill>
                </a:ln>
                <a:solidFill>
                  <a:srgbClr val="404040"/>
                </a:solidFill>
                <a:latin typeface="+mn-ea"/>
              </a:rPr>
              <a:t>고용보험법 시행령</a:t>
            </a:r>
            <a:r>
              <a:rPr lang="ko-KR" altLang="en-US" sz="1600" b="1" spc="-150" dirty="0" smtClean="0">
                <a:ln>
                  <a:solidFill>
                    <a:schemeClr val="tx1">
                      <a:lumMod val="75000"/>
                      <a:lumOff val="25000"/>
                      <a:alpha val="5000"/>
                    </a:schemeClr>
                  </a:solidFill>
                </a:ln>
                <a:solidFill>
                  <a:srgbClr val="404040"/>
                </a:solidFill>
                <a:latin typeface="+mn-ea"/>
              </a:rPr>
              <a:t>」</a:t>
            </a:r>
            <a:endParaRPr lang="en-US" altLang="ko-KR" sz="1600" b="1" spc="-150" dirty="0" smtClean="0">
              <a:ln>
                <a:solidFill>
                  <a:schemeClr val="tx1">
                    <a:lumMod val="75000"/>
                    <a:lumOff val="25000"/>
                    <a:alpha val="5000"/>
                  </a:schemeClr>
                </a:solidFill>
              </a:ln>
              <a:solidFill>
                <a:srgbClr val="404040"/>
              </a:solidFill>
              <a:latin typeface="+mn-ea"/>
            </a:endParaRPr>
          </a:p>
          <a:p>
            <a:pPr algn="ctr"/>
            <a:r>
              <a:rPr lang="ko-KR" altLang="en-US" sz="1600" b="1" spc="-150" dirty="0" smtClean="0">
                <a:ln>
                  <a:solidFill>
                    <a:schemeClr val="tx1">
                      <a:lumMod val="75000"/>
                      <a:lumOff val="25000"/>
                      <a:alpha val="5000"/>
                    </a:schemeClr>
                  </a:solidFill>
                </a:ln>
                <a:solidFill>
                  <a:srgbClr val="404040"/>
                </a:solidFill>
                <a:latin typeface="+mn-ea"/>
              </a:rPr>
              <a:t>제</a:t>
            </a:r>
            <a:r>
              <a:rPr lang="en-US" altLang="ko-KR" sz="1600" b="1" spc="-150" dirty="0">
                <a:ln>
                  <a:solidFill>
                    <a:schemeClr val="tx1">
                      <a:lumMod val="75000"/>
                      <a:lumOff val="25000"/>
                      <a:alpha val="5000"/>
                    </a:schemeClr>
                  </a:solidFill>
                </a:ln>
                <a:solidFill>
                  <a:srgbClr val="404040"/>
                </a:solidFill>
                <a:latin typeface="+mn-ea"/>
              </a:rPr>
              <a:t>68</a:t>
            </a:r>
            <a:r>
              <a:rPr lang="ko-KR" altLang="en-US" sz="1600" b="1" spc="-150" dirty="0">
                <a:ln>
                  <a:solidFill>
                    <a:schemeClr val="tx1">
                      <a:lumMod val="75000"/>
                      <a:lumOff val="25000"/>
                      <a:alpha val="5000"/>
                    </a:schemeClr>
                  </a:solidFill>
                </a:ln>
                <a:solidFill>
                  <a:srgbClr val="404040"/>
                </a:solidFill>
                <a:latin typeface="+mn-ea"/>
              </a:rPr>
              <a:t>조</a:t>
            </a:r>
            <a:r>
              <a:rPr lang="en-US" altLang="ko-KR" sz="1600" b="1" spc="-150" dirty="0">
                <a:ln>
                  <a:solidFill>
                    <a:schemeClr val="tx1">
                      <a:lumMod val="75000"/>
                      <a:lumOff val="25000"/>
                      <a:alpha val="5000"/>
                    </a:schemeClr>
                  </a:solidFill>
                </a:ln>
                <a:solidFill>
                  <a:srgbClr val="404040"/>
                </a:solidFill>
                <a:latin typeface="+mn-ea"/>
              </a:rPr>
              <a:t>(</a:t>
            </a:r>
            <a:r>
              <a:rPr lang="ko-KR" altLang="en-US" sz="1600" b="1" spc="-150" dirty="0">
                <a:ln>
                  <a:solidFill>
                    <a:schemeClr val="tx1">
                      <a:lumMod val="75000"/>
                      <a:lumOff val="25000"/>
                      <a:alpha val="5000"/>
                    </a:schemeClr>
                  </a:solidFill>
                </a:ln>
                <a:solidFill>
                  <a:srgbClr val="404040"/>
                </a:solidFill>
                <a:latin typeface="+mn-ea"/>
              </a:rPr>
              <a:t>급여기초 </a:t>
            </a:r>
            <a:r>
              <a:rPr lang="ko-KR" altLang="en-US" sz="1600" b="1" spc="-150" dirty="0" err="1">
                <a:ln>
                  <a:solidFill>
                    <a:schemeClr val="tx1">
                      <a:lumMod val="75000"/>
                      <a:lumOff val="25000"/>
                      <a:alpha val="5000"/>
                    </a:schemeClr>
                  </a:solidFill>
                </a:ln>
                <a:solidFill>
                  <a:srgbClr val="404040"/>
                </a:solidFill>
                <a:latin typeface="+mn-ea"/>
              </a:rPr>
              <a:t>임금일액의</a:t>
            </a:r>
            <a:r>
              <a:rPr lang="ko-KR" altLang="en-US" sz="1600" b="1" spc="-150" dirty="0">
                <a:ln>
                  <a:solidFill>
                    <a:schemeClr val="tx1">
                      <a:lumMod val="75000"/>
                      <a:lumOff val="25000"/>
                      <a:alpha val="5000"/>
                    </a:schemeClr>
                  </a:solidFill>
                </a:ln>
                <a:solidFill>
                  <a:srgbClr val="404040"/>
                </a:solidFill>
                <a:latin typeface="+mn-ea"/>
              </a:rPr>
              <a:t> </a:t>
            </a:r>
            <a:r>
              <a:rPr lang="ko-KR" altLang="en-US" sz="1600" b="1" spc="-150" dirty="0" err="1">
                <a:ln>
                  <a:solidFill>
                    <a:schemeClr val="tx1">
                      <a:lumMod val="75000"/>
                      <a:lumOff val="25000"/>
                      <a:alpha val="5000"/>
                    </a:schemeClr>
                  </a:solidFill>
                </a:ln>
                <a:solidFill>
                  <a:srgbClr val="404040"/>
                </a:solidFill>
                <a:latin typeface="+mn-ea"/>
              </a:rPr>
              <a:t>상한액</a:t>
            </a:r>
            <a:r>
              <a:rPr lang="en-US" altLang="ko-KR" sz="1600" b="1" spc="-150" dirty="0">
                <a:ln>
                  <a:solidFill>
                    <a:schemeClr val="tx1">
                      <a:lumMod val="75000"/>
                      <a:lumOff val="25000"/>
                      <a:alpha val="5000"/>
                    </a:schemeClr>
                  </a:solidFill>
                </a:ln>
                <a:solidFill>
                  <a:srgbClr val="404040"/>
                </a:solidFill>
                <a:latin typeface="+mn-ea"/>
              </a:rPr>
              <a:t>) </a:t>
            </a:r>
            <a:endParaRPr lang="en-US" altLang="ko-KR" sz="1600" b="1" spc="-150" dirty="0" smtClean="0">
              <a:ln>
                <a:solidFill>
                  <a:schemeClr val="tx1">
                    <a:lumMod val="75000"/>
                    <a:lumOff val="25000"/>
                    <a:alpha val="5000"/>
                  </a:schemeClr>
                </a:solidFill>
              </a:ln>
              <a:solidFill>
                <a:srgbClr val="404040"/>
              </a:solidFill>
              <a:latin typeface="+mn-ea"/>
            </a:endParaRPr>
          </a:p>
          <a:p>
            <a:endParaRPr lang="en-US" altLang="ko-KR" sz="1600" spc="-150" dirty="0" smtClean="0">
              <a:ln>
                <a:solidFill>
                  <a:schemeClr val="tx1">
                    <a:lumMod val="75000"/>
                    <a:lumOff val="25000"/>
                    <a:alpha val="5000"/>
                  </a:schemeClr>
                </a:solidFill>
              </a:ln>
              <a:solidFill>
                <a:srgbClr val="404040"/>
              </a:solidFill>
              <a:latin typeface="+mn-ea"/>
            </a:endParaRPr>
          </a:p>
          <a:p>
            <a:pPr marL="342900" indent="-342900">
              <a:buFont typeface="+mj-ea"/>
              <a:buAutoNum type="circleNumDbPlain"/>
            </a:pPr>
            <a:r>
              <a:rPr lang="ko-KR" altLang="en-US" sz="1600" spc="-150" dirty="0" smtClean="0">
                <a:ln>
                  <a:solidFill>
                    <a:schemeClr val="tx1">
                      <a:lumMod val="75000"/>
                      <a:lumOff val="25000"/>
                      <a:alpha val="5000"/>
                    </a:schemeClr>
                  </a:solidFill>
                </a:ln>
                <a:solidFill>
                  <a:srgbClr val="404040"/>
                </a:solidFill>
                <a:latin typeface="+mn-ea"/>
              </a:rPr>
              <a:t>법 </a:t>
            </a:r>
            <a:r>
              <a:rPr lang="ko-KR" altLang="en-US" sz="1600" spc="-150" dirty="0">
                <a:ln>
                  <a:solidFill>
                    <a:schemeClr val="tx1">
                      <a:lumMod val="75000"/>
                      <a:lumOff val="25000"/>
                      <a:alpha val="5000"/>
                    </a:schemeClr>
                  </a:solidFill>
                </a:ln>
                <a:solidFill>
                  <a:srgbClr val="404040"/>
                </a:solidFill>
                <a:latin typeface="+mn-ea"/>
              </a:rPr>
              <a:t>제</a:t>
            </a:r>
            <a:r>
              <a:rPr lang="en-US" altLang="ko-KR" sz="1600" spc="-150" dirty="0">
                <a:ln>
                  <a:solidFill>
                    <a:schemeClr val="tx1">
                      <a:lumMod val="75000"/>
                      <a:lumOff val="25000"/>
                      <a:alpha val="5000"/>
                    </a:schemeClr>
                  </a:solidFill>
                </a:ln>
                <a:solidFill>
                  <a:srgbClr val="404040"/>
                </a:solidFill>
                <a:latin typeface="+mn-ea"/>
              </a:rPr>
              <a:t>45</a:t>
            </a:r>
            <a:r>
              <a:rPr lang="ko-KR" altLang="en-US" sz="1600" spc="-150" dirty="0" smtClean="0">
                <a:ln>
                  <a:solidFill>
                    <a:schemeClr val="tx1">
                      <a:lumMod val="75000"/>
                      <a:lumOff val="25000"/>
                      <a:alpha val="5000"/>
                    </a:schemeClr>
                  </a:solidFill>
                </a:ln>
                <a:solidFill>
                  <a:srgbClr val="404040"/>
                </a:solidFill>
                <a:latin typeface="+mn-ea"/>
              </a:rPr>
              <a:t>조 제</a:t>
            </a:r>
            <a:r>
              <a:rPr lang="en-US" altLang="ko-KR" sz="1600" spc="-150" dirty="0">
                <a:ln>
                  <a:solidFill>
                    <a:schemeClr val="tx1">
                      <a:lumMod val="75000"/>
                      <a:lumOff val="25000"/>
                      <a:alpha val="5000"/>
                    </a:schemeClr>
                  </a:solidFill>
                </a:ln>
                <a:solidFill>
                  <a:srgbClr val="404040"/>
                </a:solidFill>
                <a:latin typeface="+mn-ea"/>
              </a:rPr>
              <a:t>5</a:t>
            </a:r>
            <a:r>
              <a:rPr lang="ko-KR" altLang="en-US" sz="1600" spc="-150" dirty="0">
                <a:ln>
                  <a:solidFill>
                    <a:schemeClr val="tx1">
                      <a:lumMod val="75000"/>
                      <a:lumOff val="25000"/>
                      <a:alpha val="5000"/>
                    </a:schemeClr>
                  </a:solidFill>
                </a:ln>
                <a:solidFill>
                  <a:srgbClr val="404040"/>
                </a:solidFill>
                <a:latin typeface="+mn-ea"/>
              </a:rPr>
              <a:t>항에 따라 구직급여의 산정 기초가 되는 </a:t>
            </a:r>
            <a:r>
              <a:rPr lang="ko-KR" altLang="en-US" sz="1600" spc="-150" dirty="0" err="1">
                <a:ln>
                  <a:solidFill>
                    <a:schemeClr val="tx1">
                      <a:lumMod val="75000"/>
                      <a:lumOff val="25000"/>
                      <a:alpha val="5000"/>
                    </a:schemeClr>
                  </a:solidFill>
                </a:ln>
                <a:solidFill>
                  <a:srgbClr val="404040"/>
                </a:solidFill>
                <a:latin typeface="+mn-ea"/>
              </a:rPr>
              <a:t>임금일액이</a:t>
            </a:r>
            <a:r>
              <a:rPr lang="ko-KR" altLang="en-US" sz="1600" spc="-150" dirty="0">
                <a:ln>
                  <a:solidFill>
                    <a:schemeClr val="tx1">
                      <a:lumMod val="75000"/>
                      <a:lumOff val="25000"/>
                      <a:alpha val="5000"/>
                    </a:schemeClr>
                  </a:solidFill>
                </a:ln>
                <a:solidFill>
                  <a:srgbClr val="404040"/>
                </a:solidFill>
                <a:latin typeface="+mn-ea"/>
              </a:rPr>
              <a:t> </a:t>
            </a:r>
            <a:r>
              <a:rPr lang="en-US" altLang="ko-KR" sz="1600" b="1" u="sng" spc="-150" dirty="0">
                <a:ln>
                  <a:solidFill>
                    <a:schemeClr val="tx1">
                      <a:lumMod val="75000"/>
                      <a:lumOff val="25000"/>
                      <a:alpha val="5000"/>
                    </a:schemeClr>
                  </a:solidFill>
                </a:ln>
                <a:solidFill>
                  <a:srgbClr val="404040"/>
                </a:solidFill>
                <a:latin typeface="+mn-ea"/>
              </a:rPr>
              <a:t>12</a:t>
            </a:r>
            <a:r>
              <a:rPr lang="ko-KR" altLang="en-US" sz="1600" b="1" u="sng" spc="-150" dirty="0">
                <a:ln>
                  <a:solidFill>
                    <a:schemeClr val="tx1">
                      <a:lumMod val="75000"/>
                      <a:lumOff val="25000"/>
                      <a:alpha val="5000"/>
                    </a:schemeClr>
                  </a:solidFill>
                </a:ln>
                <a:solidFill>
                  <a:srgbClr val="404040"/>
                </a:solidFill>
                <a:latin typeface="+mn-ea"/>
              </a:rPr>
              <a:t>만원</a:t>
            </a:r>
            <a:r>
              <a:rPr lang="ko-KR" altLang="en-US" sz="1600" spc="-150" dirty="0">
                <a:ln>
                  <a:solidFill>
                    <a:schemeClr val="tx1">
                      <a:lumMod val="75000"/>
                      <a:lumOff val="25000"/>
                      <a:alpha val="5000"/>
                    </a:schemeClr>
                  </a:solidFill>
                </a:ln>
                <a:solidFill>
                  <a:srgbClr val="404040"/>
                </a:solidFill>
                <a:latin typeface="+mn-ea"/>
              </a:rPr>
              <a:t>을 초과하는 경우에는 </a:t>
            </a:r>
            <a:r>
              <a:rPr lang="en-US" altLang="ko-KR" sz="1600" b="1" u="sng" spc="-150" dirty="0">
                <a:ln>
                  <a:solidFill>
                    <a:schemeClr val="tx1">
                      <a:lumMod val="75000"/>
                      <a:lumOff val="25000"/>
                      <a:alpha val="5000"/>
                    </a:schemeClr>
                  </a:solidFill>
                </a:ln>
                <a:solidFill>
                  <a:srgbClr val="404040"/>
                </a:solidFill>
                <a:latin typeface="+mn-ea"/>
              </a:rPr>
              <a:t>12</a:t>
            </a:r>
            <a:r>
              <a:rPr lang="ko-KR" altLang="en-US" sz="1600" b="1" u="sng" spc="-150" dirty="0">
                <a:ln>
                  <a:solidFill>
                    <a:schemeClr val="tx1">
                      <a:lumMod val="75000"/>
                      <a:lumOff val="25000"/>
                      <a:alpha val="5000"/>
                    </a:schemeClr>
                  </a:solidFill>
                </a:ln>
                <a:solidFill>
                  <a:srgbClr val="404040"/>
                </a:solidFill>
                <a:latin typeface="+mn-ea"/>
              </a:rPr>
              <a:t>만원</a:t>
            </a:r>
            <a:r>
              <a:rPr lang="ko-KR" altLang="en-US" sz="1600" spc="-150" dirty="0">
                <a:ln>
                  <a:solidFill>
                    <a:schemeClr val="tx1">
                      <a:lumMod val="75000"/>
                      <a:lumOff val="25000"/>
                      <a:alpha val="5000"/>
                    </a:schemeClr>
                  </a:solidFill>
                </a:ln>
                <a:solidFill>
                  <a:srgbClr val="404040"/>
                </a:solidFill>
                <a:latin typeface="+mn-ea"/>
              </a:rPr>
              <a:t>을 해당 </a:t>
            </a:r>
            <a:r>
              <a:rPr lang="ko-KR" altLang="en-US" sz="1600" spc="-150" dirty="0" err="1">
                <a:ln>
                  <a:solidFill>
                    <a:schemeClr val="tx1">
                      <a:lumMod val="75000"/>
                      <a:lumOff val="25000"/>
                      <a:alpha val="5000"/>
                    </a:schemeClr>
                  </a:solidFill>
                </a:ln>
                <a:solidFill>
                  <a:srgbClr val="404040"/>
                </a:solidFill>
                <a:latin typeface="+mn-ea"/>
              </a:rPr>
              <a:t>임금일액으로</a:t>
            </a:r>
            <a:r>
              <a:rPr lang="ko-KR" altLang="en-US" sz="1600" spc="-150" dirty="0">
                <a:ln>
                  <a:solidFill>
                    <a:schemeClr val="tx1">
                      <a:lumMod val="75000"/>
                      <a:lumOff val="25000"/>
                      <a:alpha val="5000"/>
                    </a:schemeClr>
                  </a:solidFill>
                </a:ln>
                <a:solidFill>
                  <a:srgbClr val="404040"/>
                </a:solidFill>
                <a:latin typeface="+mn-ea"/>
              </a:rPr>
              <a:t> 한다</a:t>
            </a:r>
            <a:r>
              <a:rPr lang="en-US" altLang="ko-KR" sz="1600" spc="-150" dirty="0">
                <a:ln>
                  <a:solidFill>
                    <a:schemeClr val="tx1">
                      <a:lumMod val="75000"/>
                      <a:lumOff val="25000"/>
                      <a:alpha val="5000"/>
                    </a:schemeClr>
                  </a:solidFill>
                </a:ln>
                <a:solidFill>
                  <a:srgbClr val="404040"/>
                </a:solidFill>
                <a:latin typeface="+mn-ea"/>
              </a:rPr>
              <a:t>.</a:t>
            </a:r>
            <a:endParaRPr lang="en-US" altLang="ko-KR" sz="1600" spc="-150" dirty="0" smtClean="0">
              <a:ln>
                <a:solidFill>
                  <a:schemeClr val="tx1">
                    <a:lumMod val="75000"/>
                    <a:lumOff val="25000"/>
                    <a:alpha val="5000"/>
                  </a:schemeClr>
                </a:solidFill>
              </a:ln>
              <a:solidFill>
                <a:srgbClr val="404040"/>
              </a:solidFill>
              <a:latin typeface="+mn-ea"/>
            </a:endParaRPr>
          </a:p>
        </p:txBody>
      </p:sp>
      <p:sp>
        <p:nvSpPr>
          <p:cNvPr id="14" name="모서리가 둥근 직사각형 13"/>
          <p:cNvSpPr/>
          <p:nvPr/>
        </p:nvSpPr>
        <p:spPr>
          <a:xfrm rot="16200000">
            <a:off x="1747746" y="46677"/>
            <a:ext cx="1664733" cy="3814029"/>
          </a:xfrm>
          <a:prstGeom prst="roundRect">
            <a:avLst>
              <a:gd name="adj" fmla="val 4068"/>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ko-KR" sz="1600" b="1" spc="-150" dirty="0" smtClean="0">
                <a:ln>
                  <a:solidFill>
                    <a:schemeClr val="tx1">
                      <a:lumMod val="75000"/>
                      <a:lumOff val="25000"/>
                      <a:alpha val="5000"/>
                    </a:schemeClr>
                  </a:solidFill>
                </a:ln>
                <a:solidFill>
                  <a:srgbClr val="404040"/>
                </a:solidFill>
                <a:latin typeface="+mn-ea"/>
              </a:rPr>
              <a:t>「</a:t>
            </a:r>
            <a:r>
              <a:rPr lang="ko-KR" altLang="en-US" sz="1600" b="1" spc="-150" dirty="0" smtClean="0">
                <a:ln>
                  <a:solidFill>
                    <a:schemeClr val="tx1">
                      <a:lumMod val="75000"/>
                      <a:lumOff val="25000"/>
                      <a:alpha val="5000"/>
                    </a:schemeClr>
                  </a:solidFill>
                </a:ln>
                <a:solidFill>
                  <a:srgbClr val="404040"/>
                </a:solidFill>
                <a:latin typeface="+mn-ea"/>
              </a:rPr>
              <a:t>고용보험법 시행령」</a:t>
            </a:r>
            <a:endParaRPr lang="en-US" altLang="ko-KR" sz="1600" b="1" spc="-150" dirty="0" smtClean="0">
              <a:ln>
                <a:solidFill>
                  <a:schemeClr val="tx1">
                    <a:lumMod val="75000"/>
                    <a:lumOff val="25000"/>
                    <a:alpha val="5000"/>
                  </a:schemeClr>
                </a:solidFill>
              </a:ln>
              <a:solidFill>
                <a:srgbClr val="404040"/>
              </a:solidFill>
              <a:latin typeface="+mn-ea"/>
            </a:endParaRPr>
          </a:p>
          <a:p>
            <a:pPr algn="ctr"/>
            <a:r>
              <a:rPr lang="ko-KR" altLang="en-US" sz="1600" b="1" spc="-150" dirty="0" smtClean="0">
                <a:ln>
                  <a:solidFill>
                    <a:schemeClr val="tx1">
                      <a:lumMod val="75000"/>
                      <a:lumOff val="25000"/>
                      <a:alpha val="5000"/>
                    </a:schemeClr>
                  </a:solidFill>
                </a:ln>
                <a:solidFill>
                  <a:srgbClr val="404040"/>
                </a:solidFill>
                <a:latin typeface="+mn-ea"/>
              </a:rPr>
              <a:t>제</a:t>
            </a:r>
            <a:r>
              <a:rPr lang="en-US" altLang="ko-KR" sz="1600" b="1" spc="-150" dirty="0">
                <a:ln>
                  <a:solidFill>
                    <a:schemeClr val="tx1">
                      <a:lumMod val="75000"/>
                      <a:lumOff val="25000"/>
                      <a:alpha val="5000"/>
                    </a:schemeClr>
                  </a:solidFill>
                </a:ln>
                <a:solidFill>
                  <a:srgbClr val="404040"/>
                </a:solidFill>
                <a:latin typeface="+mn-ea"/>
              </a:rPr>
              <a:t>68</a:t>
            </a:r>
            <a:r>
              <a:rPr lang="ko-KR" altLang="en-US" sz="1600" b="1" spc="-150" dirty="0">
                <a:ln>
                  <a:solidFill>
                    <a:schemeClr val="tx1">
                      <a:lumMod val="75000"/>
                      <a:lumOff val="25000"/>
                      <a:alpha val="5000"/>
                    </a:schemeClr>
                  </a:solidFill>
                </a:ln>
                <a:solidFill>
                  <a:srgbClr val="404040"/>
                </a:solidFill>
                <a:latin typeface="+mn-ea"/>
              </a:rPr>
              <a:t>조</a:t>
            </a:r>
            <a:r>
              <a:rPr lang="en-US" altLang="ko-KR" sz="1600" b="1" spc="-150" dirty="0">
                <a:ln>
                  <a:solidFill>
                    <a:schemeClr val="tx1">
                      <a:lumMod val="75000"/>
                      <a:lumOff val="25000"/>
                      <a:alpha val="5000"/>
                    </a:schemeClr>
                  </a:solidFill>
                </a:ln>
                <a:solidFill>
                  <a:srgbClr val="404040"/>
                </a:solidFill>
                <a:latin typeface="+mn-ea"/>
              </a:rPr>
              <a:t>(</a:t>
            </a:r>
            <a:r>
              <a:rPr lang="ko-KR" altLang="en-US" sz="1600" b="1" spc="-150" dirty="0">
                <a:ln>
                  <a:solidFill>
                    <a:schemeClr val="tx1">
                      <a:lumMod val="75000"/>
                      <a:lumOff val="25000"/>
                      <a:alpha val="5000"/>
                    </a:schemeClr>
                  </a:solidFill>
                </a:ln>
                <a:solidFill>
                  <a:srgbClr val="404040"/>
                </a:solidFill>
                <a:latin typeface="+mn-ea"/>
              </a:rPr>
              <a:t>급여기초 </a:t>
            </a:r>
            <a:r>
              <a:rPr lang="ko-KR" altLang="en-US" sz="1600" b="1" spc="-150" dirty="0" err="1">
                <a:ln>
                  <a:solidFill>
                    <a:schemeClr val="tx1">
                      <a:lumMod val="75000"/>
                      <a:lumOff val="25000"/>
                      <a:alpha val="5000"/>
                    </a:schemeClr>
                  </a:solidFill>
                </a:ln>
                <a:solidFill>
                  <a:srgbClr val="404040"/>
                </a:solidFill>
                <a:latin typeface="+mn-ea"/>
              </a:rPr>
              <a:t>임금일액의</a:t>
            </a:r>
            <a:r>
              <a:rPr lang="ko-KR" altLang="en-US" sz="1600" b="1" spc="-150" dirty="0">
                <a:ln>
                  <a:solidFill>
                    <a:schemeClr val="tx1">
                      <a:lumMod val="75000"/>
                      <a:lumOff val="25000"/>
                      <a:alpha val="5000"/>
                    </a:schemeClr>
                  </a:solidFill>
                </a:ln>
                <a:solidFill>
                  <a:srgbClr val="404040"/>
                </a:solidFill>
                <a:latin typeface="+mn-ea"/>
              </a:rPr>
              <a:t> </a:t>
            </a:r>
            <a:r>
              <a:rPr lang="ko-KR" altLang="en-US" sz="1600" b="1" spc="-150" dirty="0" err="1">
                <a:ln>
                  <a:solidFill>
                    <a:schemeClr val="tx1">
                      <a:lumMod val="75000"/>
                      <a:lumOff val="25000"/>
                      <a:alpha val="5000"/>
                    </a:schemeClr>
                  </a:solidFill>
                </a:ln>
                <a:solidFill>
                  <a:srgbClr val="404040"/>
                </a:solidFill>
                <a:latin typeface="+mn-ea"/>
              </a:rPr>
              <a:t>상한액</a:t>
            </a:r>
            <a:r>
              <a:rPr lang="en-US" altLang="ko-KR" sz="1600" b="1" spc="-150" dirty="0">
                <a:ln>
                  <a:solidFill>
                    <a:schemeClr val="tx1">
                      <a:lumMod val="75000"/>
                      <a:lumOff val="25000"/>
                      <a:alpha val="5000"/>
                    </a:schemeClr>
                  </a:solidFill>
                </a:ln>
                <a:solidFill>
                  <a:srgbClr val="404040"/>
                </a:solidFill>
                <a:latin typeface="+mn-ea"/>
              </a:rPr>
              <a:t>) </a:t>
            </a:r>
          </a:p>
          <a:p>
            <a:endParaRPr lang="en-US" altLang="ko-KR" sz="1600" spc="-150" dirty="0" smtClean="0">
              <a:ln>
                <a:solidFill>
                  <a:schemeClr val="tx1">
                    <a:lumMod val="75000"/>
                    <a:lumOff val="25000"/>
                    <a:alpha val="5000"/>
                  </a:schemeClr>
                </a:solidFill>
              </a:ln>
              <a:solidFill>
                <a:srgbClr val="404040"/>
              </a:solidFill>
              <a:latin typeface="+mn-ea"/>
            </a:endParaRPr>
          </a:p>
          <a:p>
            <a:pPr marL="342900" indent="-342900">
              <a:buFont typeface="+mj-ea"/>
              <a:buAutoNum type="circleNumDbPlain"/>
            </a:pPr>
            <a:r>
              <a:rPr lang="ko-KR" altLang="en-US" sz="1600" spc="-150" dirty="0" smtClean="0">
                <a:ln>
                  <a:solidFill>
                    <a:schemeClr val="tx1">
                      <a:lumMod val="75000"/>
                      <a:lumOff val="25000"/>
                      <a:alpha val="5000"/>
                    </a:schemeClr>
                  </a:solidFill>
                </a:ln>
                <a:solidFill>
                  <a:srgbClr val="404040"/>
                </a:solidFill>
                <a:latin typeface="+mn-ea"/>
              </a:rPr>
              <a:t>법 </a:t>
            </a:r>
            <a:r>
              <a:rPr lang="ko-KR" altLang="en-US" sz="1600" spc="-150" dirty="0">
                <a:ln>
                  <a:solidFill>
                    <a:schemeClr val="tx1">
                      <a:lumMod val="75000"/>
                      <a:lumOff val="25000"/>
                      <a:alpha val="5000"/>
                    </a:schemeClr>
                  </a:solidFill>
                </a:ln>
                <a:solidFill>
                  <a:srgbClr val="404040"/>
                </a:solidFill>
                <a:latin typeface="+mn-ea"/>
              </a:rPr>
              <a:t>제</a:t>
            </a:r>
            <a:r>
              <a:rPr lang="en-US" altLang="ko-KR" sz="1600" spc="-150" dirty="0">
                <a:ln>
                  <a:solidFill>
                    <a:schemeClr val="tx1">
                      <a:lumMod val="75000"/>
                      <a:lumOff val="25000"/>
                      <a:alpha val="5000"/>
                    </a:schemeClr>
                  </a:solidFill>
                </a:ln>
                <a:solidFill>
                  <a:srgbClr val="404040"/>
                </a:solidFill>
                <a:latin typeface="+mn-ea"/>
              </a:rPr>
              <a:t>45</a:t>
            </a:r>
            <a:r>
              <a:rPr lang="ko-KR" altLang="en-US" sz="1600" spc="-150" dirty="0" smtClean="0">
                <a:ln>
                  <a:solidFill>
                    <a:schemeClr val="tx1">
                      <a:lumMod val="75000"/>
                      <a:lumOff val="25000"/>
                      <a:alpha val="5000"/>
                    </a:schemeClr>
                  </a:solidFill>
                </a:ln>
                <a:solidFill>
                  <a:srgbClr val="404040"/>
                </a:solidFill>
                <a:latin typeface="+mn-ea"/>
              </a:rPr>
              <a:t>조 제</a:t>
            </a:r>
            <a:r>
              <a:rPr lang="en-US" altLang="ko-KR" sz="1600" spc="-150" dirty="0">
                <a:ln>
                  <a:solidFill>
                    <a:schemeClr val="tx1">
                      <a:lumMod val="75000"/>
                      <a:lumOff val="25000"/>
                      <a:alpha val="5000"/>
                    </a:schemeClr>
                  </a:solidFill>
                </a:ln>
                <a:solidFill>
                  <a:srgbClr val="404040"/>
                </a:solidFill>
                <a:latin typeface="+mn-ea"/>
              </a:rPr>
              <a:t>5</a:t>
            </a:r>
            <a:r>
              <a:rPr lang="ko-KR" altLang="en-US" sz="1600" spc="-150" dirty="0">
                <a:ln>
                  <a:solidFill>
                    <a:schemeClr val="tx1">
                      <a:lumMod val="75000"/>
                      <a:lumOff val="25000"/>
                      <a:alpha val="5000"/>
                    </a:schemeClr>
                  </a:solidFill>
                </a:ln>
                <a:solidFill>
                  <a:srgbClr val="404040"/>
                </a:solidFill>
                <a:latin typeface="+mn-ea"/>
              </a:rPr>
              <a:t>항에 따라 구직급여의 산정 기초가 되는 </a:t>
            </a:r>
            <a:r>
              <a:rPr lang="ko-KR" altLang="en-US" sz="1600" spc="-150" dirty="0" err="1">
                <a:ln>
                  <a:solidFill>
                    <a:schemeClr val="tx1">
                      <a:lumMod val="75000"/>
                      <a:lumOff val="25000"/>
                      <a:alpha val="5000"/>
                    </a:schemeClr>
                  </a:solidFill>
                </a:ln>
                <a:solidFill>
                  <a:srgbClr val="404040"/>
                </a:solidFill>
                <a:latin typeface="+mn-ea"/>
              </a:rPr>
              <a:t>임금일액이</a:t>
            </a:r>
            <a:r>
              <a:rPr lang="ko-KR" altLang="en-US" sz="1600" spc="-150" dirty="0">
                <a:ln>
                  <a:solidFill>
                    <a:schemeClr val="tx1">
                      <a:lumMod val="75000"/>
                      <a:lumOff val="25000"/>
                      <a:alpha val="5000"/>
                    </a:schemeClr>
                  </a:solidFill>
                </a:ln>
                <a:solidFill>
                  <a:srgbClr val="404040"/>
                </a:solidFill>
                <a:latin typeface="+mn-ea"/>
              </a:rPr>
              <a:t> </a:t>
            </a:r>
            <a:r>
              <a:rPr lang="en-US" altLang="ko-KR" sz="1600" b="1" u="sng" spc="-150" dirty="0" smtClean="0">
                <a:ln>
                  <a:solidFill>
                    <a:schemeClr val="tx1">
                      <a:lumMod val="75000"/>
                      <a:lumOff val="25000"/>
                      <a:alpha val="5000"/>
                    </a:schemeClr>
                  </a:solidFill>
                </a:ln>
                <a:solidFill>
                  <a:srgbClr val="404040"/>
                </a:solidFill>
                <a:latin typeface="+mn-ea"/>
              </a:rPr>
              <a:t>10</a:t>
            </a:r>
            <a:r>
              <a:rPr lang="ko-KR" altLang="en-US" sz="1600" b="1" u="sng" spc="-150" dirty="0" smtClean="0">
                <a:ln>
                  <a:solidFill>
                    <a:schemeClr val="tx1">
                      <a:lumMod val="75000"/>
                      <a:lumOff val="25000"/>
                      <a:alpha val="5000"/>
                    </a:schemeClr>
                  </a:solidFill>
                </a:ln>
                <a:solidFill>
                  <a:srgbClr val="404040"/>
                </a:solidFill>
                <a:latin typeface="+mn-ea"/>
              </a:rPr>
              <a:t>만원</a:t>
            </a:r>
            <a:r>
              <a:rPr lang="ko-KR" altLang="en-US" sz="1600" spc="-150" dirty="0" smtClean="0">
                <a:ln>
                  <a:solidFill>
                    <a:schemeClr val="tx1">
                      <a:lumMod val="75000"/>
                      <a:lumOff val="25000"/>
                      <a:alpha val="5000"/>
                    </a:schemeClr>
                  </a:solidFill>
                </a:ln>
                <a:solidFill>
                  <a:srgbClr val="404040"/>
                </a:solidFill>
                <a:latin typeface="+mn-ea"/>
              </a:rPr>
              <a:t>을 </a:t>
            </a:r>
            <a:r>
              <a:rPr lang="ko-KR" altLang="en-US" sz="1600" spc="-150" dirty="0">
                <a:ln>
                  <a:solidFill>
                    <a:schemeClr val="tx1">
                      <a:lumMod val="75000"/>
                      <a:lumOff val="25000"/>
                      <a:alpha val="5000"/>
                    </a:schemeClr>
                  </a:solidFill>
                </a:ln>
                <a:solidFill>
                  <a:srgbClr val="404040"/>
                </a:solidFill>
                <a:latin typeface="+mn-ea"/>
              </a:rPr>
              <a:t>초과하는 경우에는 </a:t>
            </a:r>
            <a:r>
              <a:rPr lang="en-US" altLang="ko-KR" sz="1600" b="1" u="sng" spc="-150" dirty="0" smtClean="0">
                <a:ln>
                  <a:solidFill>
                    <a:schemeClr val="tx1">
                      <a:lumMod val="75000"/>
                      <a:lumOff val="25000"/>
                      <a:alpha val="5000"/>
                    </a:schemeClr>
                  </a:solidFill>
                </a:ln>
                <a:solidFill>
                  <a:srgbClr val="404040"/>
                </a:solidFill>
                <a:latin typeface="+mn-ea"/>
              </a:rPr>
              <a:t>10</a:t>
            </a:r>
            <a:r>
              <a:rPr lang="ko-KR" altLang="en-US" sz="1600" b="1" u="sng" spc="-150" dirty="0" smtClean="0">
                <a:ln>
                  <a:solidFill>
                    <a:schemeClr val="tx1">
                      <a:lumMod val="75000"/>
                      <a:lumOff val="25000"/>
                      <a:alpha val="5000"/>
                    </a:schemeClr>
                  </a:solidFill>
                </a:ln>
                <a:solidFill>
                  <a:srgbClr val="404040"/>
                </a:solidFill>
                <a:latin typeface="+mn-ea"/>
              </a:rPr>
              <a:t>만원</a:t>
            </a:r>
            <a:r>
              <a:rPr lang="ko-KR" altLang="en-US" sz="1600" spc="-150" dirty="0" smtClean="0">
                <a:ln>
                  <a:solidFill>
                    <a:schemeClr val="tx1">
                      <a:lumMod val="75000"/>
                      <a:lumOff val="25000"/>
                      <a:alpha val="5000"/>
                    </a:schemeClr>
                  </a:solidFill>
                </a:ln>
                <a:solidFill>
                  <a:srgbClr val="404040"/>
                </a:solidFill>
                <a:latin typeface="+mn-ea"/>
              </a:rPr>
              <a:t>을 </a:t>
            </a:r>
            <a:r>
              <a:rPr lang="ko-KR" altLang="en-US" sz="1600" spc="-150" dirty="0">
                <a:ln>
                  <a:solidFill>
                    <a:schemeClr val="tx1">
                      <a:lumMod val="75000"/>
                      <a:lumOff val="25000"/>
                      <a:alpha val="5000"/>
                    </a:schemeClr>
                  </a:solidFill>
                </a:ln>
                <a:solidFill>
                  <a:srgbClr val="404040"/>
                </a:solidFill>
                <a:latin typeface="+mn-ea"/>
              </a:rPr>
              <a:t>해당 </a:t>
            </a:r>
            <a:r>
              <a:rPr lang="ko-KR" altLang="en-US" sz="1600" spc="-150" dirty="0" err="1">
                <a:ln>
                  <a:solidFill>
                    <a:schemeClr val="tx1">
                      <a:lumMod val="75000"/>
                      <a:lumOff val="25000"/>
                      <a:alpha val="5000"/>
                    </a:schemeClr>
                  </a:solidFill>
                </a:ln>
                <a:solidFill>
                  <a:srgbClr val="404040"/>
                </a:solidFill>
                <a:latin typeface="+mn-ea"/>
              </a:rPr>
              <a:t>임금일액으로</a:t>
            </a:r>
            <a:r>
              <a:rPr lang="ko-KR" altLang="en-US" sz="1600" spc="-150" dirty="0">
                <a:ln>
                  <a:solidFill>
                    <a:schemeClr val="tx1">
                      <a:lumMod val="75000"/>
                      <a:lumOff val="25000"/>
                      <a:alpha val="5000"/>
                    </a:schemeClr>
                  </a:solidFill>
                </a:ln>
                <a:solidFill>
                  <a:srgbClr val="404040"/>
                </a:solidFill>
                <a:latin typeface="+mn-ea"/>
              </a:rPr>
              <a:t> 한다</a:t>
            </a:r>
            <a:r>
              <a:rPr lang="en-US" altLang="ko-KR" sz="1600" spc="-150" dirty="0" smtClean="0">
                <a:ln>
                  <a:solidFill>
                    <a:schemeClr val="tx1">
                      <a:lumMod val="75000"/>
                      <a:lumOff val="25000"/>
                      <a:alpha val="5000"/>
                    </a:schemeClr>
                  </a:solidFill>
                </a:ln>
                <a:solidFill>
                  <a:srgbClr val="404040"/>
                </a:solidFill>
                <a:latin typeface="+mn-ea"/>
              </a:rPr>
              <a:t>.</a:t>
            </a:r>
            <a:endParaRPr lang="en-US" altLang="ko-KR" sz="1600" spc="-150" dirty="0">
              <a:ln>
                <a:solidFill>
                  <a:schemeClr val="tx1">
                    <a:lumMod val="75000"/>
                    <a:lumOff val="25000"/>
                    <a:alpha val="5000"/>
                  </a:schemeClr>
                </a:solidFill>
              </a:ln>
              <a:solidFill>
                <a:srgbClr val="404040"/>
              </a:solidFill>
              <a:latin typeface="+mn-ea"/>
            </a:endParaRPr>
          </a:p>
        </p:txBody>
      </p:sp>
      <p:grpSp>
        <p:nvGrpSpPr>
          <p:cNvPr id="2" name="그룹 22"/>
          <p:cNvGrpSpPr/>
          <p:nvPr/>
        </p:nvGrpSpPr>
        <p:grpSpPr>
          <a:xfrm>
            <a:off x="4425166" y="2376046"/>
            <a:ext cx="200841" cy="227378"/>
            <a:chOff x="4344585" y="4626512"/>
            <a:chExt cx="454817" cy="336554"/>
          </a:xfrm>
          <a:noFill/>
        </p:grpSpPr>
        <p:sp>
          <p:nvSpPr>
            <p:cNvPr id="24" name="타원 23"/>
            <p:cNvSpPr/>
            <p:nvPr/>
          </p:nvSpPr>
          <p:spPr>
            <a:xfrm>
              <a:off x="4344592" y="4743186"/>
              <a:ext cx="107159" cy="107159"/>
            </a:xfrm>
            <a:prstGeom prst="ellipse">
              <a:avLst/>
            </a:prstGeom>
            <a:grp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타원 24"/>
            <p:cNvSpPr/>
            <p:nvPr/>
          </p:nvSpPr>
          <p:spPr>
            <a:xfrm>
              <a:off x="4692250" y="4743186"/>
              <a:ext cx="107159" cy="107159"/>
            </a:xfrm>
            <a:prstGeom prst="ellipse">
              <a:avLst/>
            </a:prstGeom>
            <a:grp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원호 26"/>
            <p:cNvSpPr/>
            <p:nvPr/>
          </p:nvSpPr>
          <p:spPr>
            <a:xfrm>
              <a:off x="4403723" y="4626512"/>
              <a:ext cx="336554" cy="336554"/>
            </a:xfrm>
            <a:prstGeom prst="arc">
              <a:avLst>
                <a:gd name="adj1" fmla="val 10800026"/>
                <a:gd name="adj2" fmla="val 0"/>
              </a:avLst>
            </a:prstGeom>
            <a:grpFill/>
            <a:ln w="3175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grpSp>
      <p:grpSp>
        <p:nvGrpSpPr>
          <p:cNvPr id="3" name="그룹 27"/>
          <p:cNvGrpSpPr/>
          <p:nvPr/>
        </p:nvGrpSpPr>
        <p:grpSpPr>
          <a:xfrm>
            <a:off x="4425166" y="1357298"/>
            <a:ext cx="200841" cy="227378"/>
            <a:chOff x="4344585" y="3929066"/>
            <a:chExt cx="454817" cy="336554"/>
          </a:xfrm>
          <a:noFill/>
        </p:grpSpPr>
        <p:sp>
          <p:nvSpPr>
            <p:cNvPr id="29" name="타원 28"/>
            <p:cNvSpPr/>
            <p:nvPr/>
          </p:nvSpPr>
          <p:spPr>
            <a:xfrm>
              <a:off x="4344592" y="4045740"/>
              <a:ext cx="107159" cy="107159"/>
            </a:xfrm>
            <a:prstGeom prst="ellipse">
              <a:avLst/>
            </a:prstGeom>
            <a:grp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타원 29"/>
            <p:cNvSpPr/>
            <p:nvPr/>
          </p:nvSpPr>
          <p:spPr>
            <a:xfrm>
              <a:off x="4692250" y="4045740"/>
              <a:ext cx="107159" cy="107159"/>
            </a:xfrm>
            <a:prstGeom prst="ellipse">
              <a:avLst/>
            </a:prstGeom>
            <a:grp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원호 30"/>
            <p:cNvSpPr/>
            <p:nvPr/>
          </p:nvSpPr>
          <p:spPr>
            <a:xfrm>
              <a:off x="4403723" y="3929066"/>
              <a:ext cx="336554" cy="336554"/>
            </a:xfrm>
            <a:prstGeom prst="arc">
              <a:avLst>
                <a:gd name="adj1" fmla="val 10800026"/>
                <a:gd name="adj2" fmla="val 0"/>
              </a:avLst>
            </a:prstGeom>
            <a:grpFill/>
            <a:ln w="3175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grpSp>
      <p:grpSp>
        <p:nvGrpSpPr>
          <p:cNvPr id="4" name="그룹 31"/>
          <p:cNvGrpSpPr/>
          <p:nvPr/>
        </p:nvGrpSpPr>
        <p:grpSpPr>
          <a:xfrm>
            <a:off x="4425166" y="1866672"/>
            <a:ext cx="200841" cy="227378"/>
            <a:chOff x="4344585" y="3929066"/>
            <a:chExt cx="454817" cy="336554"/>
          </a:xfrm>
          <a:noFill/>
        </p:grpSpPr>
        <p:sp>
          <p:nvSpPr>
            <p:cNvPr id="33" name="타원 32"/>
            <p:cNvSpPr/>
            <p:nvPr/>
          </p:nvSpPr>
          <p:spPr>
            <a:xfrm>
              <a:off x="4344592" y="4045740"/>
              <a:ext cx="107159" cy="107159"/>
            </a:xfrm>
            <a:prstGeom prst="ellipse">
              <a:avLst/>
            </a:prstGeom>
            <a:grp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타원 33"/>
            <p:cNvSpPr/>
            <p:nvPr/>
          </p:nvSpPr>
          <p:spPr>
            <a:xfrm>
              <a:off x="4692250" y="4045740"/>
              <a:ext cx="107159" cy="107159"/>
            </a:xfrm>
            <a:prstGeom prst="ellipse">
              <a:avLst/>
            </a:prstGeom>
            <a:grp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원호 34"/>
            <p:cNvSpPr/>
            <p:nvPr/>
          </p:nvSpPr>
          <p:spPr>
            <a:xfrm>
              <a:off x="4403723" y="3929066"/>
              <a:ext cx="336554" cy="336554"/>
            </a:xfrm>
            <a:prstGeom prst="arc">
              <a:avLst>
                <a:gd name="adj1" fmla="val 10800026"/>
                <a:gd name="adj2" fmla="val 0"/>
              </a:avLst>
            </a:prstGeom>
            <a:grpFill/>
            <a:ln w="3175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grpSp>
      <p:sp>
        <p:nvSpPr>
          <p:cNvPr id="36" name="양쪽 모서리가 둥근 사각형 35"/>
          <p:cNvSpPr/>
          <p:nvPr/>
        </p:nvSpPr>
        <p:spPr>
          <a:xfrm>
            <a:off x="2162012" y="818432"/>
            <a:ext cx="836196" cy="215907"/>
          </a:xfrm>
          <a:prstGeom prst="round2SameRect">
            <a:avLst>
              <a:gd name="adj1" fmla="val 37475"/>
              <a:gd name="adj2" fmla="val 0"/>
            </a:avLst>
          </a:prstGeom>
          <a:solidFill>
            <a:srgbClr val="15519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ko-KR" altLang="en-US" sz="1600" b="1" spc="-150" dirty="0" smtClean="0">
                <a:ln>
                  <a:solidFill>
                    <a:schemeClr val="tx1">
                      <a:lumMod val="65000"/>
                      <a:lumOff val="35000"/>
                      <a:alpha val="5000"/>
                    </a:schemeClr>
                  </a:solidFill>
                </a:ln>
                <a:solidFill>
                  <a:schemeClr val="bg1"/>
                </a:solidFill>
                <a:latin typeface="+mj-ea"/>
                <a:ea typeface="+mj-ea"/>
              </a:rPr>
              <a:t>변경 전</a:t>
            </a:r>
            <a:endParaRPr lang="ko-KR" altLang="en-US" sz="1600" b="1" dirty="0">
              <a:solidFill>
                <a:schemeClr val="bg1"/>
              </a:solidFill>
              <a:latin typeface="+mj-ea"/>
              <a:ea typeface="+mj-ea"/>
            </a:endParaRPr>
          </a:p>
        </p:txBody>
      </p:sp>
      <p:sp>
        <p:nvSpPr>
          <p:cNvPr id="37" name="양쪽 모서리가 둥근 사각형 36"/>
          <p:cNvSpPr/>
          <p:nvPr/>
        </p:nvSpPr>
        <p:spPr>
          <a:xfrm>
            <a:off x="6056302" y="818432"/>
            <a:ext cx="836196" cy="215907"/>
          </a:xfrm>
          <a:prstGeom prst="round2SameRect">
            <a:avLst>
              <a:gd name="adj1" fmla="val 37475"/>
              <a:gd name="adj2" fmla="val 0"/>
            </a:avLst>
          </a:prstGeom>
          <a:solidFill>
            <a:srgbClr val="15519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ko-KR" altLang="en-US" sz="1600" b="1" spc="-150" dirty="0" smtClean="0">
                <a:ln>
                  <a:solidFill>
                    <a:schemeClr val="tx1">
                      <a:lumMod val="65000"/>
                      <a:lumOff val="35000"/>
                      <a:alpha val="5000"/>
                    </a:schemeClr>
                  </a:solidFill>
                </a:ln>
                <a:solidFill>
                  <a:schemeClr val="bg1"/>
                </a:solidFill>
                <a:latin typeface="+mj-ea"/>
                <a:ea typeface="+mj-ea"/>
              </a:rPr>
              <a:t>변경 후</a:t>
            </a:r>
            <a:endParaRPr lang="ko-KR" altLang="en-US" sz="1600" b="1" dirty="0">
              <a:solidFill>
                <a:schemeClr val="bg1"/>
              </a:solidFill>
              <a:latin typeface="+mj-ea"/>
              <a:ea typeface="+mj-ea"/>
            </a:endParaRPr>
          </a:p>
        </p:txBody>
      </p:sp>
      <p:sp>
        <p:nvSpPr>
          <p:cNvPr id="32" name="모서리가 둥근 직사각형 31"/>
          <p:cNvSpPr/>
          <p:nvPr/>
        </p:nvSpPr>
        <p:spPr>
          <a:xfrm>
            <a:off x="142876" y="142852"/>
            <a:ext cx="500034"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12</a:t>
            </a:r>
            <a:endParaRPr lang="ko-KR" altLang="en-US" b="1" dirty="0">
              <a:latin typeface="+mn-ea"/>
            </a:endParaRPr>
          </a:p>
        </p:txBody>
      </p:sp>
      <p:sp>
        <p:nvSpPr>
          <p:cNvPr id="38" name="모서리가 둥근 직사각형 37"/>
          <p:cNvSpPr/>
          <p:nvPr/>
        </p:nvSpPr>
        <p:spPr>
          <a:xfrm rot="16200000">
            <a:off x="2893207" y="750077"/>
            <a:ext cx="3500463" cy="8001055"/>
          </a:xfrm>
          <a:prstGeom prst="roundRect">
            <a:avLst>
              <a:gd name="adj" fmla="val 4068"/>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marL="285750" indent="-285750">
              <a:buFont typeface="Wingdings" panose="05000000000000000000" pitchFamily="2" charset="2"/>
              <a:buChar char="v"/>
            </a:pPr>
            <a:r>
              <a:rPr lang="ko-KR" altLang="en-US" sz="1400" b="1" dirty="0" smtClean="0">
                <a:solidFill>
                  <a:schemeClr val="tx1"/>
                </a:solidFill>
              </a:rPr>
              <a:t>실업급여 수급요건 </a:t>
            </a:r>
            <a:r>
              <a:rPr lang="en-US" altLang="ko-KR" sz="1400" dirty="0" smtClean="0">
                <a:solidFill>
                  <a:schemeClr val="tx1"/>
                </a:solidFill>
              </a:rPr>
              <a:t>: </a:t>
            </a:r>
            <a:r>
              <a:rPr lang="ko-KR" altLang="en-US" sz="1400" dirty="0" err="1" smtClean="0">
                <a:solidFill>
                  <a:schemeClr val="tx1"/>
                </a:solidFill>
              </a:rPr>
              <a:t>피보험단위기간</a:t>
            </a:r>
            <a:r>
              <a:rPr lang="en-US" altLang="ko-KR" sz="1400" dirty="0" smtClean="0">
                <a:solidFill>
                  <a:schemeClr val="tx1"/>
                </a:solidFill>
              </a:rPr>
              <a:t>(</a:t>
            </a:r>
            <a:r>
              <a:rPr lang="ko-KR" altLang="en-US" sz="1400" dirty="0" err="1" smtClean="0">
                <a:solidFill>
                  <a:schemeClr val="tx1"/>
                </a:solidFill>
              </a:rPr>
              <a:t>유급처리된</a:t>
            </a:r>
            <a:r>
              <a:rPr lang="ko-KR" altLang="en-US" sz="1400" dirty="0" smtClean="0">
                <a:solidFill>
                  <a:schemeClr val="tx1"/>
                </a:solidFill>
              </a:rPr>
              <a:t> 날</a:t>
            </a:r>
            <a:r>
              <a:rPr lang="en-US" altLang="ko-KR" sz="1400" dirty="0" smtClean="0">
                <a:solidFill>
                  <a:schemeClr val="tx1"/>
                </a:solidFill>
              </a:rPr>
              <a:t>)</a:t>
            </a:r>
            <a:r>
              <a:rPr lang="ko-KR" altLang="en-US" sz="1400" dirty="0" smtClean="0">
                <a:solidFill>
                  <a:schemeClr val="tx1"/>
                </a:solidFill>
              </a:rPr>
              <a:t> </a:t>
            </a:r>
            <a:r>
              <a:rPr lang="en-US" altLang="ko-KR" sz="1400" dirty="0" smtClean="0">
                <a:solidFill>
                  <a:schemeClr val="tx1"/>
                </a:solidFill>
              </a:rPr>
              <a:t>180</a:t>
            </a:r>
            <a:r>
              <a:rPr lang="ko-KR" altLang="en-US" sz="1400" dirty="0" err="1" smtClean="0">
                <a:solidFill>
                  <a:schemeClr val="tx1"/>
                </a:solidFill>
              </a:rPr>
              <a:t>일이상</a:t>
            </a:r>
            <a:r>
              <a:rPr lang="en-US" altLang="ko-KR" sz="1400" dirty="0" smtClean="0">
                <a:solidFill>
                  <a:schemeClr val="tx1"/>
                </a:solidFill>
              </a:rPr>
              <a:t>, </a:t>
            </a:r>
            <a:r>
              <a:rPr lang="ko-KR" altLang="en-US" sz="1400" dirty="0" smtClean="0">
                <a:solidFill>
                  <a:schemeClr val="tx1"/>
                </a:solidFill>
              </a:rPr>
              <a:t>비자발적 이직</a:t>
            </a:r>
            <a:r>
              <a:rPr lang="en-US" altLang="ko-KR" sz="1400" dirty="0" smtClean="0">
                <a:solidFill>
                  <a:schemeClr val="tx1"/>
                </a:solidFill>
              </a:rPr>
              <a:t>(</a:t>
            </a:r>
            <a:r>
              <a:rPr lang="ko-KR" altLang="en-US" sz="1400" dirty="0" smtClean="0">
                <a:solidFill>
                  <a:schemeClr val="tx1"/>
                </a:solidFill>
              </a:rPr>
              <a:t>계약기간만료</a:t>
            </a:r>
            <a:r>
              <a:rPr lang="en-US" altLang="ko-KR" sz="1400" dirty="0" smtClean="0">
                <a:solidFill>
                  <a:schemeClr val="tx1"/>
                </a:solidFill>
              </a:rPr>
              <a:t>, </a:t>
            </a:r>
            <a:r>
              <a:rPr lang="ko-KR" altLang="en-US" sz="1400" dirty="0" err="1" smtClean="0">
                <a:solidFill>
                  <a:schemeClr val="tx1"/>
                </a:solidFill>
              </a:rPr>
              <a:t>경영상이유에</a:t>
            </a:r>
            <a:r>
              <a:rPr lang="ko-KR" altLang="en-US" sz="1400" dirty="0" smtClean="0">
                <a:solidFill>
                  <a:schemeClr val="tx1"/>
                </a:solidFill>
              </a:rPr>
              <a:t> 의한 </a:t>
            </a:r>
            <a:r>
              <a:rPr lang="ko-KR" altLang="en-US" sz="1400" dirty="0" err="1" smtClean="0">
                <a:solidFill>
                  <a:schemeClr val="tx1"/>
                </a:solidFill>
              </a:rPr>
              <a:t>권고사직등</a:t>
            </a:r>
            <a:r>
              <a:rPr lang="en-US" altLang="ko-KR" sz="1400" dirty="0" smtClean="0">
                <a:solidFill>
                  <a:schemeClr val="tx1"/>
                </a:solidFill>
              </a:rPr>
              <a:t>),</a:t>
            </a:r>
            <a:r>
              <a:rPr lang="ko-KR" altLang="en-US" sz="1400" dirty="0" smtClean="0">
                <a:solidFill>
                  <a:schemeClr val="tx1"/>
                </a:solidFill>
              </a:rPr>
              <a:t> </a:t>
            </a:r>
            <a:r>
              <a:rPr lang="ko-KR" altLang="en-US" sz="1400" dirty="0" err="1" smtClean="0">
                <a:solidFill>
                  <a:schemeClr val="tx1"/>
                </a:solidFill>
              </a:rPr>
              <a:t>피보험단위기간과</a:t>
            </a:r>
            <a:r>
              <a:rPr lang="ko-KR" altLang="en-US" sz="1400" dirty="0" smtClean="0">
                <a:solidFill>
                  <a:schemeClr val="tx1"/>
                </a:solidFill>
              </a:rPr>
              <a:t> 이직일 현재 연령에 따라 </a:t>
            </a:r>
            <a:r>
              <a:rPr lang="en-US" altLang="ko-KR" sz="1400" dirty="0" smtClean="0">
                <a:solidFill>
                  <a:schemeClr val="tx1"/>
                </a:solidFill>
              </a:rPr>
              <a:t>3</a:t>
            </a:r>
            <a:r>
              <a:rPr lang="ko-KR" altLang="en-US" sz="1400" dirty="0" smtClean="0">
                <a:solidFill>
                  <a:schemeClr val="tx1"/>
                </a:solidFill>
              </a:rPr>
              <a:t>개월 </a:t>
            </a:r>
            <a:r>
              <a:rPr lang="en-US" altLang="ko-KR" sz="1400" dirty="0" smtClean="0">
                <a:solidFill>
                  <a:schemeClr val="tx1"/>
                </a:solidFill>
              </a:rPr>
              <a:t>~8</a:t>
            </a:r>
            <a:r>
              <a:rPr lang="ko-KR" altLang="en-US" sz="1400" dirty="0" smtClean="0">
                <a:solidFill>
                  <a:schemeClr val="tx1"/>
                </a:solidFill>
              </a:rPr>
              <a:t>개월</a:t>
            </a:r>
            <a:r>
              <a:rPr lang="en-US" altLang="ko-KR" sz="1400" dirty="0" smtClean="0">
                <a:solidFill>
                  <a:schemeClr val="tx1"/>
                </a:solidFill>
              </a:rPr>
              <a:t>,  1</a:t>
            </a:r>
            <a:r>
              <a:rPr lang="ko-KR" altLang="en-US" sz="1400" dirty="0" smtClean="0">
                <a:solidFill>
                  <a:schemeClr val="tx1"/>
                </a:solidFill>
              </a:rPr>
              <a:t>일 수급액은 최소 </a:t>
            </a:r>
            <a:r>
              <a:rPr lang="en-US" altLang="ko-KR" sz="1400" dirty="0" smtClean="0">
                <a:solidFill>
                  <a:schemeClr val="tx1"/>
                </a:solidFill>
              </a:rPr>
              <a:t>54,210</a:t>
            </a:r>
            <a:r>
              <a:rPr lang="ko-KR" altLang="en-US" sz="1400" dirty="0" smtClean="0">
                <a:solidFill>
                  <a:schemeClr val="tx1"/>
                </a:solidFill>
              </a:rPr>
              <a:t>원</a:t>
            </a:r>
            <a:r>
              <a:rPr lang="en-US" altLang="ko-KR" sz="1400" dirty="0" smtClean="0">
                <a:solidFill>
                  <a:schemeClr val="tx1"/>
                </a:solidFill>
              </a:rPr>
              <a:t>(</a:t>
            </a:r>
            <a:r>
              <a:rPr lang="ko-KR" altLang="en-US" sz="1400" dirty="0" smtClean="0">
                <a:solidFill>
                  <a:schemeClr val="tx1"/>
                </a:solidFill>
              </a:rPr>
              <a:t>최저임금의 </a:t>
            </a:r>
            <a:r>
              <a:rPr lang="en-US" altLang="ko-KR" sz="1400" dirty="0" smtClean="0">
                <a:solidFill>
                  <a:schemeClr val="tx1"/>
                </a:solidFill>
              </a:rPr>
              <a:t>90%) ~ </a:t>
            </a:r>
            <a:r>
              <a:rPr lang="ko-KR" altLang="en-US" sz="1400" dirty="0" smtClean="0">
                <a:solidFill>
                  <a:schemeClr val="tx1"/>
                </a:solidFill>
              </a:rPr>
              <a:t>최고 </a:t>
            </a:r>
            <a:r>
              <a:rPr lang="en-US" altLang="ko-KR" sz="1400" dirty="0" smtClean="0">
                <a:solidFill>
                  <a:schemeClr val="tx1"/>
                </a:solidFill>
              </a:rPr>
              <a:t>60,000</a:t>
            </a:r>
            <a:r>
              <a:rPr lang="ko-KR" altLang="en-US" sz="1400" dirty="0" smtClean="0">
                <a:solidFill>
                  <a:schemeClr val="tx1"/>
                </a:solidFill>
              </a:rPr>
              <a:t>원</a:t>
            </a:r>
            <a:endParaRPr lang="en-US" altLang="ko-KR" sz="1400" dirty="0" smtClean="0">
              <a:solidFill>
                <a:schemeClr val="tx1"/>
              </a:solidFill>
            </a:endParaRPr>
          </a:p>
          <a:p>
            <a:pPr marL="285750" indent="-285750">
              <a:buFont typeface="Wingdings" panose="05000000000000000000" pitchFamily="2" charset="2"/>
              <a:buChar char="v"/>
            </a:pPr>
            <a:endParaRPr lang="en-US" altLang="ko-KR" sz="1400" dirty="0" smtClean="0">
              <a:solidFill>
                <a:schemeClr val="tx1"/>
              </a:solidFill>
            </a:endParaRPr>
          </a:p>
          <a:p>
            <a:pPr marL="285750" indent="-285750">
              <a:buFont typeface="Wingdings" panose="05000000000000000000" pitchFamily="2" charset="2"/>
              <a:buChar char="v"/>
            </a:pPr>
            <a:r>
              <a:rPr lang="ko-KR" altLang="en-US" sz="1400" b="1" dirty="0" smtClean="0">
                <a:solidFill>
                  <a:schemeClr val="tx1"/>
                </a:solidFill>
              </a:rPr>
              <a:t>부정수급</a:t>
            </a:r>
            <a:r>
              <a:rPr lang="ko-KR" altLang="en-US" sz="1400" dirty="0" smtClean="0">
                <a:solidFill>
                  <a:schemeClr val="tx1"/>
                </a:solidFill>
              </a:rPr>
              <a:t> 이직확인서 허위</a:t>
            </a:r>
            <a:r>
              <a:rPr lang="en-US" altLang="ko-KR" sz="1400" dirty="0" smtClean="0">
                <a:solidFill>
                  <a:schemeClr val="tx1"/>
                </a:solidFill>
              </a:rPr>
              <a:t>.</a:t>
            </a:r>
            <a:r>
              <a:rPr lang="ko-KR" altLang="en-US" sz="1400" dirty="0" smtClean="0">
                <a:solidFill>
                  <a:schemeClr val="tx1"/>
                </a:solidFill>
              </a:rPr>
              <a:t>거짓 제출시 </a:t>
            </a:r>
            <a:r>
              <a:rPr lang="en-US" altLang="ko-KR" sz="1400" dirty="0" smtClean="0">
                <a:solidFill>
                  <a:schemeClr val="tx1"/>
                </a:solidFill>
              </a:rPr>
              <a:t> 1</a:t>
            </a:r>
            <a:r>
              <a:rPr lang="ko-KR" altLang="en-US" sz="1400" dirty="0" smtClean="0">
                <a:solidFill>
                  <a:schemeClr val="tx1"/>
                </a:solidFill>
              </a:rPr>
              <a:t>인당 </a:t>
            </a:r>
            <a:r>
              <a:rPr lang="en-US" altLang="ko-KR" sz="1400" dirty="0" smtClean="0">
                <a:solidFill>
                  <a:schemeClr val="tx1"/>
                </a:solidFill>
              </a:rPr>
              <a:t>300</a:t>
            </a:r>
            <a:r>
              <a:rPr lang="ko-KR" altLang="en-US" sz="1400" dirty="0" err="1" smtClean="0">
                <a:solidFill>
                  <a:schemeClr val="tx1"/>
                </a:solidFill>
              </a:rPr>
              <a:t>만원이하</a:t>
            </a:r>
            <a:r>
              <a:rPr lang="ko-KR" altLang="en-US" sz="1400" dirty="0" smtClean="0">
                <a:solidFill>
                  <a:schemeClr val="tx1"/>
                </a:solidFill>
              </a:rPr>
              <a:t> 과태료</a:t>
            </a:r>
            <a:r>
              <a:rPr lang="en-US" altLang="ko-KR" sz="1400" dirty="0" smtClean="0">
                <a:solidFill>
                  <a:schemeClr val="tx1"/>
                </a:solidFill>
              </a:rPr>
              <a:t>/</a:t>
            </a:r>
            <a:r>
              <a:rPr lang="ko-KR" altLang="en-US" sz="1400" dirty="0" err="1" smtClean="0">
                <a:solidFill>
                  <a:schemeClr val="tx1"/>
                </a:solidFill>
              </a:rPr>
              <a:t>부정수급액의</a:t>
            </a:r>
            <a:r>
              <a:rPr lang="ko-KR" altLang="en-US" sz="1400" dirty="0" smtClean="0">
                <a:solidFill>
                  <a:schemeClr val="tx1"/>
                </a:solidFill>
              </a:rPr>
              <a:t> </a:t>
            </a:r>
            <a:r>
              <a:rPr lang="en-US" altLang="ko-KR" sz="1400" dirty="0" smtClean="0">
                <a:solidFill>
                  <a:schemeClr val="tx1"/>
                </a:solidFill>
              </a:rPr>
              <a:t>2</a:t>
            </a:r>
            <a:r>
              <a:rPr lang="ko-KR" altLang="en-US" sz="1400" dirty="0" smtClean="0">
                <a:solidFill>
                  <a:schemeClr val="tx1"/>
                </a:solidFill>
              </a:rPr>
              <a:t>배 반환</a:t>
            </a:r>
            <a:r>
              <a:rPr lang="en-US" altLang="ko-KR" sz="1400" dirty="0" smtClean="0">
                <a:solidFill>
                  <a:schemeClr val="tx1"/>
                </a:solidFill>
              </a:rPr>
              <a:t>(</a:t>
            </a:r>
            <a:r>
              <a:rPr lang="ko-KR" altLang="en-US" sz="1400" dirty="0" smtClean="0">
                <a:solidFill>
                  <a:schemeClr val="tx1"/>
                </a:solidFill>
              </a:rPr>
              <a:t>사업주 연대책임</a:t>
            </a:r>
            <a:r>
              <a:rPr lang="en-US" altLang="ko-KR" sz="1400" dirty="0" smtClean="0">
                <a:solidFill>
                  <a:schemeClr val="tx1"/>
                </a:solidFill>
              </a:rPr>
              <a:t>), </a:t>
            </a:r>
            <a:r>
              <a:rPr lang="ko-KR" altLang="en-US" sz="1400" dirty="0" smtClean="0">
                <a:solidFill>
                  <a:schemeClr val="tx1"/>
                </a:solidFill>
              </a:rPr>
              <a:t>이직확인 </a:t>
            </a:r>
            <a:r>
              <a:rPr lang="ko-KR" altLang="en-US" sz="1400" dirty="0" err="1" smtClean="0">
                <a:solidFill>
                  <a:schemeClr val="tx1"/>
                </a:solidFill>
              </a:rPr>
              <a:t>수정시</a:t>
            </a:r>
            <a:r>
              <a:rPr lang="ko-KR" altLang="en-US" sz="1400" dirty="0" smtClean="0">
                <a:solidFill>
                  <a:schemeClr val="tx1"/>
                </a:solidFill>
              </a:rPr>
              <a:t>  </a:t>
            </a:r>
            <a:r>
              <a:rPr lang="en-US" altLang="ko-KR" sz="1400" dirty="0" smtClean="0">
                <a:solidFill>
                  <a:schemeClr val="tx1"/>
                </a:solidFill>
              </a:rPr>
              <a:t>200</a:t>
            </a:r>
            <a:r>
              <a:rPr lang="ko-KR" altLang="en-US" sz="1400" dirty="0" err="1" smtClean="0">
                <a:solidFill>
                  <a:schemeClr val="tx1"/>
                </a:solidFill>
              </a:rPr>
              <a:t>만원이하</a:t>
            </a:r>
            <a:r>
              <a:rPr lang="ko-KR" altLang="en-US" sz="1400" dirty="0" smtClean="0">
                <a:solidFill>
                  <a:schemeClr val="tx1"/>
                </a:solidFill>
              </a:rPr>
              <a:t> 과태료</a:t>
            </a:r>
            <a:r>
              <a:rPr lang="en-US" altLang="ko-KR" sz="1400" dirty="0" smtClean="0">
                <a:solidFill>
                  <a:schemeClr val="tx1"/>
                </a:solidFill>
              </a:rPr>
              <a:t>. </a:t>
            </a:r>
            <a:r>
              <a:rPr lang="ko-KR" altLang="en-US" sz="1400" dirty="0" err="1" smtClean="0">
                <a:solidFill>
                  <a:schemeClr val="tx1"/>
                </a:solidFill>
              </a:rPr>
              <a:t>부정수급시</a:t>
            </a:r>
            <a:r>
              <a:rPr lang="ko-KR" altLang="en-US" sz="1400" dirty="0" smtClean="0">
                <a:solidFill>
                  <a:schemeClr val="tx1"/>
                </a:solidFill>
              </a:rPr>
              <a:t> </a:t>
            </a:r>
            <a:r>
              <a:rPr lang="en-US" altLang="ko-KR" sz="1400" dirty="0" smtClean="0">
                <a:solidFill>
                  <a:schemeClr val="tx1"/>
                </a:solidFill>
              </a:rPr>
              <a:t>1</a:t>
            </a:r>
            <a:r>
              <a:rPr lang="ko-KR" altLang="en-US" sz="1400" dirty="0" err="1" smtClean="0">
                <a:solidFill>
                  <a:schemeClr val="tx1"/>
                </a:solidFill>
              </a:rPr>
              <a:t>년이하</a:t>
            </a:r>
            <a:r>
              <a:rPr lang="ko-KR" altLang="en-US" sz="1400" dirty="0" smtClean="0">
                <a:solidFill>
                  <a:schemeClr val="tx1"/>
                </a:solidFill>
              </a:rPr>
              <a:t> </a:t>
            </a:r>
            <a:r>
              <a:rPr lang="en-US" altLang="ko-KR" sz="1400" dirty="0" smtClean="0">
                <a:solidFill>
                  <a:schemeClr val="tx1"/>
                </a:solidFill>
              </a:rPr>
              <a:t>1</a:t>
            </a:r>
            <a:r>
              <a:rPr lang="ko-KR" altLang="en-US" sz="1400" dirty="0" err="1" smtClean="0">
                <a:solidFill>
                  <a:schemeClr val="tx1"/>
                </a:solidFill>
              </a:rPr>
              <a:t>천만원이하</a:t>
            </a:r>
            <a:r>
              <a:rPr lang="ko-KR" altLang="en-US" sz="1400" dirty="0" smtClean="0">
                <a:solidFill>
                  <a:schemeClr val="tx1"/>
                </a:solidFill>
              </a:rPr>
              <a:t> 벌금</a:t>
            </a:r>
            <a:endParaRPr lang="en-US" altLang="ko-KR" sz="1400" dirty="0" smtClean="0">
              <a:solidFill>
                <a:schemeClr val="tx1"/>
              </a:solidFill>
            </a:endParaRPr>
          </a:p>
          <a:p>
            <a:pPr marL="285750" indent="-285750">
              <a:buFont typeface="Wingdings" panose="05000000000000000000" pitchFamily="2" charset="2"/>
              <a:buChar char="v"/>
            </a:pPr>
            <a:endParaRPr lang="en-US" altLang="ko-KR" sz="1400" dirty="0" smtClean="0">
              <a:solidFill>
                <a:schemeClr val="tx1"/>
              </a:solidFill>
            </a:endParaRPr>
          </a:p>
          <a:p>
            <a:pPr algn="just" fontAlgn="base">
              <a:buFont typeface="Wingdings" pitchFamily="2" charset="2"/>
              <a:buChar char="ü"/>
            </a:pPr>
            <a:r>
              <a:rPr lang="ko-KR" altLang="en-US" sz="1400" b="1" kern="0" dirty="0" smtClean="0">
                <a:solidFill>
                  <a:schemeClr val="tx1"/>
                </a:solidFill>
                <a:latin typeface="맑은 고딕" panose="020B0503020000020004" pitchFamily="50" charset="-127"/>
                <a:ea typeface="맑은 고딕" panose="020B0503020000020004" pitchFamily="50" charset="-127"/>
              </a:rPr>
              <a:t> 실업급여 부정수급 </a:t>
            </a:r>
            <a:r>
              <a:rPr lang="en-US" altLang="ko-KR" sz="1400" b="1" kern="0" dirty="0" smtClean="0">
                <a:solidFill>
                  <a:schemeClr val="tx1"/>
                </a:solidFill>
                <a:latin typeface="맑은 고딕" panose="020B0503020000020004" pitchFamily="50" charset="-127"/>
                <a:ea typeface="맑은 고딕" panose="020B0503020000020004" pitchFamily="50" charset="-127"/>
              </a:rPr>
              <a:t>193</a:t>
            </a:r>
            <a:r>
              <a:rPr lang="ko-KR" altLang="en-US" sz="1400" b="1" kern="0" dirty="0" smtClean="0">
                <a:solidFill>
                  <a:schemeClr val="tx1"/>
                </a:solidFill>
                <a:latin typeface="맑은 고딕" panose="020B0503020000020004" pitchFamily="50" charset="-127"/>
                <a:ea typeface="맑은 고딕" panose="020B0503020000020004" pitchFamily="50" charset="-127"/>
              </a:rPr>
              <a:t>명 </a:t>
            </a:r>
            <a:r>
              <a:rPr lang="en-US" altLang="ko-KR" sz="1400" b="1" kern="0" dirty="0" smtClean="0">
                <a:solidFill>
                  <a:schemeClr val="tx1"/>
                </a:solidFill>
                <a:latin typeface="함초롬바탕" panose="02030604000101010101" pitchFamily="18" charset="-127"/>
                <a:ea typeface="함초롬바탕" panose="02030604000101010101" pitchFamily="18" charset="-127"/>
              </a:rPr>
              <a:t>(2017.7.17. </a:t>
            </a:r>
            <a:r>
              <a:rPr lang="ko-KR" altLang="en-US" sz="1400" b="1" kern="0" dirty="0" smtClean="0">
                <a:solidFill>
                  <a:schemeClr val="tx1"/>
                </a:solidFill>
                <a:latin typeface="함초롬바탕" panose="02030604000101010101" pitchFamily="18" charset="-127"/>
                <a:ea typeface="함초롬바탕" panose="02030604000101010101" pitchFamily="18" charset="-127"/>
              </a:rPr>
              <a:t>한국일보</a:t>
            </a:r>
            <a:r>
              <a:rPr lang="en-US" altLang="ko-KR" sz="1400" b="1" kern="0" dirty="0" smtClean="0">
                <a:solidFill>
                  <a:schemeClr val="tx1"/>
                </a:solidFill>
                <a:latin typeface="함초롬바탕" panose="02030604000101010101" pitchFamily="18" charset="-127"/>
                <a:ea typeface="함초롬바탕" panose="02030604000101010101" pitchFamily="18" charset="-127"/>
              </a:rPr>
              <a:t>) </a:t>
            </a:r>
            <a:r>
              <a:rPr lang="ko-KR" altLang="en-US" sz="1400" b="1" kern="0" dirty="0" smtClean="0">
                <a:solidFill>
                  <a:schemeClr val="tx1"/>
                </a:solidFill>
                <a:latin typeface="함초롬바탕" panose="02030604000101010101" pitchFamily="18" charset="-127"/>
                <a:ea typeface="함초롬바탕" panose="02030604000101010101" pitchFamily="18" charset="-127"/>
              </a:rPr>
              <a:t>모</a:t>
            </a:r>
            <a:r>
              <a:rPr lang="ko-KR" altLang="en-US" sz="1400" b="1" kern="0" dirty="0" smtClean="0">
                <a:solidFill>
                  <a:schemeClr val="tx1"/>
                </a:solidFill>
                <a:latin typeface="맑은 고딕" panose="020B0503020000020004" pitchFamily="50" charset="-127"/>
                <a:ea typeface="맑은 고딕" panose="020B0503020000020004" pitchFamily="50" charset="-127"/>
              </a:rPr>
              <a:t> 건설회사 작업반장 이모씨</a:t>
            </a:r>
            <a:r>
              <a:rPr lang="en-US" altLang="ko-KR" sz="1400" b="1" kern="0" dirty="0" smtClean="0">
                <a:solidFill>
                  <a:schemeClr val="tx1"/>
                </a:solidFill>
                <a:latin typeface="맑은 고딕" panose="020B0503020000020004" pitchFamily="50" charset="-127"/>
                <a:ea typeface="맑은 고딕" panose="020B0503020000020004" pitchFamily="50" charset="-127"/>
              </a:rPr>
              <a:t>(40)</a:t>
            </a:r>
            <a:r>
              <a:rPr lang="ko-KR" altLang="en-US" sz="1400" b="1" kern="0" dirty="0" smtClean="0">
                <a:solidFill>
                  <a:schemeClr val="tx1"/>
                </a:solidFill>
                <a:latin typeface="맑은 고딕" panose="020B0503020000020004" pitchFamily="50" charset="-127"/>
                <a:ea typeface="맑은 고딕" panose="020B0503020000020004" pitchFamily="50" charset="-127"/>
              </a:rPr>
              <a:t>는 현장에</a:t>
            </a:r>
            <a:endParaRPr lang="en-US" altLang="ko-KR" sz="1400" b="1" kern="0" dirty="0" smtClean="0">
              <a:solidFill>
                <a:schemeClr val="tx1"/>
              </a:solidFill>
              <a:latin typeface="맑은 고딕" panose="020B0503020000020004" pitchFamily="50" charset="-127"/>
              <a:ea typeface="맑은 고딕" panose="020B0503020000020004" pitchFamily="50" charset="-127"/>
            </a:endParaRPr>
          </a:p>
          <a:p>
            <a:pPr algn="just" fontAlgn="base"/>
            <a:r>
              <a:rPr lang="en-US" altLang="ko-KR" sz="1400" b="1" kern="0" dirty="0" smtClean="0">
                <a:solidFill>
                  <a:schemeClr val="tx1"/>
                </a:solidFill>
                <a:latin typeface="맑은 고딕" panose="020B0503020000020004" pitchFamily="50" charset="-127"/>
                <a:ea typeface="맑은 고딕" panose="020B0503020000020004" pitchFamily="50" charset="-127"/>
              </a:rPr>
              <a:t>   </a:t>
            </a:r>
            <a:r>
              <a:rPr lang="ko-KR" altLang="en-US" sz="1400" b="1" kern="0" dirty="0" smtClean="0">
                <a:solidFill>
                  <a:schemeClr val="tx1"/>
                </a:solidFill>
                <a:latin typeface="맑은 고딕" panose="020B0503020000020004" pitchFamily="50" charset="-127"/>
                <a:ea typeface="맑은 고딕" panose="020B0503020000020004" pitchFamily="50" charset="-127"/>
              </a:rPr>
              <a:t>서 근로한 사실이 없는 처갓집 식구 </a:t>
            </a:r>
            <a:r>
              <a:rPr lang="en-US" altLang="ko-KR" sz="1400" b="1" kern="0" dirty="0" smtClean="0">
                <a:solidFill>
                  <a:schemeClr val="tx1"/>
                </a:solidFill>
                <a:latin typeface="맑은 고딕" panose="020B0503020000020004" pitchFamily="50" charset="-127"/>
                <a:ea typeface="맑은 고딕" panose="020B0503020000020004" pitchFamily="50" charset="-127"/>
              </a:rPr>
              <a:t>A</a:t>
            </a:r>
            <a:r>
              <a:rPr lang="ko-KR" altLang="en-US" sz="1400" b="1" kern="0" dirty="0" smtClean="0">
                <a:solidFill>
                  <a:schemeClr val="tx1"/>
                </a:solidFill>
                <a:latin typeface="맑은 고딕" panose="020B0503020000020004" pitchFamily="50" charset="-127"/>
                <a:ea typeface="맑은 고딕" panose="020B0503020000020004" pitchFamily="50" charset="-127"/>
              </a:rPr>
              <a:t>씨</a:t>
            </a:r>
            <a:r>
              <a:rPr lang="en-US" altLang="ko-KR" sz="1400" b="1" kern="0" dirty="0" smtClean="0">
                <a:solidFill>
                  <a:schemeClr val="tx1"/>
                </a:solidFill>
                <a:latin typeface="맑은 고딕" panose="020B0503020000020004" pitchFamily="50" charset="-127"/>
                <a:ea typeface="맑은 고딕" panose="020B0503020000020004" pitchFamily="50" charset="-127"/>
              </a:rPr>
              <a:t>(</a:t>
            </a:r>
            <a:r>
              <a:rPr lang="ko-KR" altLang="en-US" sz="1400" b="1" kern="0" dirty="0" smtClean="0">
                <a:solidFill>
                  <a:schemeClr val="tx1"/>
                </a:solidFill>
                <a:latin typeface="맑은 고딕" panose="020B0503020000020004" pitchFamily="50" charset="-127"/>
                <a:ea typeface="맑은 고딕" panose="020B0503020000020004" pitchFamily="50" charset="-127"/>
              </a:rPr>
              <a:t>여</a:t>
            </a:r>
            <a:r>
              <a:rPr lang="en-US" altLang="ko-KR" sz="1400" b="1" kern="0" dirty="0" smtClean="0">
                <a:solidFill>
                  <a:schemeClr val="tx1"/>
                </a:solidFill>
                <a:latin typeface="맑은 고딕" panose="020B0503020000020004" pitchFamily="50" charset="-127"/>
                <a:ea typeface="맑은 고딕" panose="020B0503020000020004" pitchFamily="50" charset="-127"/>
              </a:rPr>
              <a:t>)</a:t>
            </a:r>
            <a:r>
              <a:rPr lang="ko-KR" altLang="en-US" sz="1400" b="1" kern="0" dirty="0" smtClean="0">
                <a:solidFill>
                  <a:schemeClr val="tx1"/>
                </a:solidFill>
                <a:latin typeface="맑은 고딕" panose="020B0503020000020004" pitchFamily="50" charset="-127"/>
                <a:ea typeface="맑은 고딕" panose="020B0503020000020004" pitchFamily="50" charset="-127"/>
              </a:rPr>
              <a:t>등 </a:t>
            </a:r>
            <a:r>
              <a:rPr lang="en-US" altLang="ko-KR" sz="1400" b="1" kern="0" dirty="0" smtClean="0">
                <a:solidFill>
                  <a:schemeClr val="tx1"/>
                </a:solidFill>
                <a:latin typeface="맑은 고딕" panose="020B0503020000020004" pitchFamily="50" charset="-127"/>
                <a:ea typeface="맑은 고딕" panose="020B0503020000020004" pitchFamily="50" charset="-127"/>
              </a:rPr>
              <a:t>3</a:t>
            </a:r>
            <a:r>
              <a:rPr lang="ko-KR" altLang="en-US" sz="1400" b="1" kern="0" dirty="0" smtClean="0">
                <a:solidFill>
                  <a:schemeClr val="tx1"/>
                </a:solidFill>
                <a:latin typeface="맑은 고딕" panose="020B0503020000020004" pitchFamily="50" charset="-127"/>
                <a:ea typeface="맑은 고딕" panose="020B0503020000020004" pitchFamily="50" charset="-127"/>
              </a:rPr>
              <a:t>명과 친척</a:t>
            </a:r>
            <a:r>
              <a:rPr lang="en-US" altLang="ko-KR" sz="1400" b="1" kern="0" dirty="0" smtClean="0">
                <a:solidFill>
                  <a:schemeClr val="tx1"/>
                </a:solidFill>
                <a:latin typeface="맑은 고딕" panose="020B0503020000020004" pitchFamily="50" charset="-127"/>
                <a:ea typeface="맑은 고딕" panose="020B0503020000020004" pitchFamily="50" charset="-127"/>
              </a:rPr>
              <a:t> </a:t>
            </a:r>
            <a:r>
              <a:rPr lang="ko-KR" altLang="en-US" sz="1400" b="1" kern="0" dirty="0" smtClean="0">
                <a:solidFill>
                  <a:schemeClr val="tx1"/>
                </a:solidFill>
                <a:latin typeface="맑은 고딕" panose="020B0503020000020004" pitchFamily="50" charset="-127"/>
                <a:ea typeface="맑은 고딕" panose="020B0503020000020004" pitchFamily="50" charset="-127"/>
              </a:rPr>
              <a:t>동생 </a:t>
            </a:r>
            <a:r>
              <a:rPr lang="en-US" altLang="ko-KR" sz="1400" b="1" kern="0" dirty="0" smtClean="0">
                <a:solidFill>
                  <a:schemeClr val="tx1"/>
                </a:solidFill>
                <a:latin typeface="맑은 고딕" panose="020B0503020000020004" pitchFamily="50" charset="-127"/>
                <a:ea typeface="맑은 고딕" panose="020B0503020000020004" pitchFamily="50" charset="-127"/>
              </a:rPr>
              <a:t>2</a:t>
            </a:r>
            <a:r>
              <a:rPr lang="ko-KR" altLang="en-US" sz="1400" b="1" kern="0" dirty="0" smtClean="0">
                <a:solidFill>
                  <a:schemeClr val="tx1"/>
                </a:solidFill>
                <a:latin typeface="맑은 고딕" panose="020B0503020000020004" pitchFamily="50" charset="-127"/>
                <a:ea typeface="맑은 고딕" panose="020B0503020000020004" pitchFamily="50" charset="-127"/>
              </a:rPr>
              <a:t>명</a:t>
            </a:r>
            <a:r>
              <a:rPr lang="en-US" altLang="ko-KR" sz="1400" b="1" kern="0" dirty="0" smtClean="0">
                <a:solidFill>
                  <a:schemeClr val="tx1"/>
                </a:solidFill>
                <a:latin typeface="맑은 고딕" panose="020B0503020000020004" pitchFamily="50" charset="-127"/>
                <a:ea typeface="맑은 고딕" panose="020B0503020000020004" pitchFamily="50" charset="-127"/>
              </a:rPr>
              <a:t>, </a:t>
            </a:r>
            <a:r>
              <a:rPr lang="ko-KR" altLang="en-US" sz="1400" b="1" kern="0" dirty="0" smtClean="0">
                <a:solidFill>
                  <a:schemeClr val="tx1"/>
                </a:solidFill>
                <a:latin typeface="맑은 고딕" panose="020B0503020000020004" pitchFamily="50" charset="-127"/>
                <a:ea typeface="맑은 고딕" panose="020B0503020000020004" pitchFamily="50" charset="-127"/>
              </a:rPr>
              <a:t>지인 </a:t>
            </a:r>
            <a:r>
              <a:rPr lang="en-US" altLang="ko-KR" sz="1400" b="1" kern="0" dirty="0" smtClean="0">
                <a:solidFill>
                  <a:schemeClr val="tx1"/>
                </a:solidFill>
                <a:latin typeface="맑은 고딕" panose="020B0503020000020004" pitchFamily="50" charset="-127"/>
                <a:ea typeface="맑은 고딕" panose="020B0503020000020004" pitchFamily="50" charset="-127"/>
              </a:rPr>
              <a:t>2</a:t>
            </a:r>
            <a:r>
              <a:rPr lang="ko-KR" altLang="en-US" sz="1400" b="1" kern="0" dirty="0" smtClean="0">
                <a:solidFill>
                  <a:schemeClr val="tx1"/>
                </a:solidFill>
                <a:latin typeface="맑은 고딕" panose="020B0503020000020004" pitchFamily="50" charset="-127"/>
                <a:ea typeface="맑은 고딕" panose="020B0503020000020004" pitchFamily="50" charset="-127"/>
              </a:rPr>
              <a:t>명 등 총 </a:t>
            </a:r>
            <a:r>
              <a:rPr lang="en-US" altLang="ko-KR" sz="1400" b="1" kern="0" dirty="0" smtClean="0">
                <a:solidFill>
                  <a:schemeClr val="tx1"/>
                </a:solidFill>
                <a:latin typeface="맑은 고딕" panose="020B0503020000020004" pitchFamily="50" charset="-127"/>
                <a:ea typeface="맑은 고딕" panose="020B0503020000020004" pitchFamily="50" charset="-127"/>
              </a:rPr>
              <a:t>7</a:t>
            </a:r>
            <a:r>
              <a:rPr lang="ko-KR" altLang="en-US" sz="1400" b="1" kern="0" dirty="0" smtClean="0">
                <a:solidFill>
                  <a:schemeClr val="tx1"/>
                </a:solidFill>
                <a:latin typeface="맑은 고딕" panose="020B0503020000020004" pitchFamily="50" charset="-127"/>
                <a:ea typeface="맑은 고딕" panose="020B0503020000020004" pitchFamily="50" charset="-127"/>
              </a:rPr>
              <a:t>명 명의</a:t>
            </a:r>
            <a:endParaRPr lang="en-US" altLang="ko-KR" sz="1400" b="1" kern="0" dirty="0" smtClean="0">
              <a:solidFill>
                <a:schemeClr val="tx1"/>
              </a:solidFill>
              <a:latin typeface="맑은 고딕" panose="020B0503020000020004" pitchFamily="50" charset="-127"/>
              <a:ea typeface="맑은 고딕" panose="020B0503020000020004" pitchFamily="50" charset="-127"/>
            </a:endParaRPr>
          </a:p>
          <a:p>
            <a:pPr algn="just" fontAlgn="base"/>
            <a:r>
              <a:rPr lang="en-US" altLang="ko-KR" sz="1400" b="1" kern="0" dirty="0" smtClean="0">
                <a:solidFill>
                  <a:schemeClr val="tx1"/>
                </a:solidFill>
                <a:latin typeface="맑은 고딕" panose="020B0503020000020004" pitchFamily="50" charset="-127"/>
                <a:ea typeface="맑은 고딕" panose="020B0503020000020004" pitchFamily="50" charset="-127"/>
              </a:rPr>
              <a:t>   </a:t>
            </a:r>
            <a:r>
              <a:rPr lang="ko-KR" altLang="en-US" sz="1400" b="1" kern="0" dirty="0" smtClean="0">
                <a:solidFill>
                  <a:schemeClr val="tx1"/>
                </a:solidFill>
                <a:latin typeface="맑은 고딕" panose="020B0503020000020004" pitchFamily="50" charset="-127"/>
                <a:ea typeface="맑은 고딕" panose="020B0503020000020004" pitchFamily="50" charset="-127"/>
              </a:rPr>
              <a:t>와 통장을 대여받아 실업급여 </a:t>
            </a:r>
            <a:r>
              <a:rPr lang="en-US" altLang="ko-KR" sz="1400" b="1" kern="0" dirty="0" smtClean="0">
                <a:solidFill>
                  <a:schemeClr val="tx1"/>
                </a:solidFill>
                <a:latin typeface="맑은 고딕" panose="020B0503020000020004" pitchFamily="50" charset="-127"/>
                <a:ea typeface="맑은 고딕" panose="020B0503020000020004" pitchFamily="50" charset="-127"/>
              </a:rPr>
              <a:t>3400</a:t>
            </a:r>
            <a:r>
              <a:rPr lang="ko-KR" altLang="en-US" sz="1400" b="1" kern="0" dirty="0" smtClean="0">
                <a:solidFill>
                  <a:schemeClr val="tx1"/>
                </a:solidFill>
                <a:latin typeface="맑은 고딕" panose="020B0503020000020004" pitchFamily="50" charset="-127"/>
                <a:ea typeface="맑은 고딕" panose="020B0503020000020004" pitchFamily="50" charset="-127"/>
              </a:rPr>
              <a:t>만원을 부정수급</a:t>
            </a:r>
            <a:r>
              <a:rPr lang="en-US" altLang="ko-KR" sz="1400" b="1" kern="0" dirty="0" smtClean="0">
                <a:solidFill>
                  <a:schemeClr val="tx1"/>
                </a:solidFill>
                <a:latin typeface="맑은 고딕" panose="020B0503020000020004" pitchFamily="50" charset="-127"/>
                <a:ea typeface="맑은 고딕" panose="020B0503020000020004" pitchFamily="50" charset="-127"/>
              </a:rPr>
              <a:t>. </a:t>
            </a:r>
            <a:r>
              <a:rPr lang="ko-KR" altLang="en-US" sz="1400" b="1" dirty="0" smtClean="0">
                <a:solidFill>
                  <a:schemeClr val="tx1"/>
                </a:solidFill>
              </a:rPr>
              <a:t>부정수급 유형은 주로 현장 소장</a:t>
            </a:r>
            <a:r>
              <a:rPr lang="en-US" altLang="ko-KR" sz="1400" b="1" dirty="0" smtClean="0">
                <a:solidFill>
                  <a:schemeClr val="tx1"/>
                </a:solidFill>
              </a:rPr>
              <a:t>·</a:t>
            </a:r>
            <a:r>
              <a:rPr lang="ko-KR" altLang="en-US" sz="1400" b="1" dirty="0" smtClean="0">
                <a:solidFill>
                  <a:schemeClr val="tx1"/>
                </a:solidFill>
              </a:rPr>
              <a:t>반장들</a:t>
            </a:r>
            <a:endParaRPr lang="en-US" altLang="ko-KR" sz="1400" b="1" dirty="0" smtClean="0">
              <a:solidFill>
                <a:schemeClr val="tx1"/>
              </a:solidFill>
            </a:endParaRPr>
          </a:p>
          <a:p>
            <a:pPr algn="just" fontAlgn="base"/>
            <a:r>
              <a:rPr lang="en-US" altLang="ko-KR" sz="1400" b="1" dirty="0" smtClean="0">
                <a:solidFill>
                  <a:schemeClr val="tx1"/>
                </a:solidFill>
              </a:rPr>
              <a:t>   </a:t>
            </a:r>
            <a:r>
              <a:rPr lang="ko-KR" altLang="en-US" sz="1400" b="1" dirty="0" smtClean="0">
                <a:solidFill>
                  <a:schemeClr val="tx1"/>
                </a:solidFill>
              </a:rPr>
              <a:t>이 임금을 챙길 목적으로 실업 상태인 전업주부 등의 지인 명의와 통장을 받아 관리하면서 일</a:t>
            </a:r>
            <a:endParaRPr lang="en-US" altLang="ko-KR" sz="1400" b="1" dirty="0" smtClean="0">
              <a:solidFill>
                <a:schemeClr val="tx1"/>
              </a:solidFill>
            </a:endParaRPr>
          </a:p>
          <a:p>
            <a:pPr algn="just" fontAlgn="base"/>
            <a:r>
              <a:rPr lang="en-US" altLang="ko-KR" sz="1400" b="1" dirty="0" smtClean="0">
                <a:solidFill>
                  <a:schemeClr val="tx1"/>
                </a:solidFill>
              </a:rPr>
              <a:t>   </a:t>
            </a:r>
            <a:r>
              <a:rPr lang="ko-KR" altLang="en-US" sz="1400" b="1" dirty="0" smtClean="0">
                <a:solidFill>
                  <a:schemeClr val="tx1"/>
                </a:solidFill>
              </a:rPr>
              <a:t>한 것처럼 허위서류 보고</a:t>
            </a:r>
            <a:r>
              <a:rPr lang="en-US" altLang="ko-KR" sz="1400" b="1" dirty="0" smtClean="0">
                <a:solidFill>
                  <a:schemeClr val="tx1"/>
                </a:solidFill>
              </a:rPr>
              <a:t>. </a:t>
            </a:r>
            <a:r>
              <a:rPr lang="ko-KR" altLang="en-US" sz="1400" b="1" dirty="0" smtClean="0">
                <a:solidFill>
                  <a:schemeClr val="tx1"/>
                </a:solidFill>
              </a:rPr>
              <a:t>본사에서 고용보험 신고</a:t>
            </a:r>
            <a:r>
              <a:rPr lang="en-US" altLang="ko-KR" sz="1400" b="1" dirty="0" smtClean="0">
                <a:solidFill>
                  <a:schemeClr val="tx1"/>
                </a:solidFill>
              </a:rPr>
              <a:t>/</a:t>
            </a:r>
            <a:r>
              <a:rPr lang="ko-KR" altLang="en-US" sz="1400" b="1" dirty="0" smtClean="0">
                <a:solidFill>
                  <a:schemeClr val="tx1"/>
                </a:solidFill>
              </a:rPr>
              <a:t>실업급여 부정수급 공모</a:t>
            </a:r>
            <a:r>
              <a:rPr lang="en-US" altLang="ko-KR" sz="1400" b="1" dirty="0" smtClean="0">
                <a:solidFill>
                  <a:schemeClr val="tx1"/>
                </a:solidFill>
              </a:rPr>
              <a:t>, </a:t>
            </a:r>
            <a:r>
              <a:rPr lang="ko-KR" altLang="en-US" sz="1400" b="1" dirty="0" smtClean="0">
                <a:solidFill>
                  <a:schemeClr val="tx1"/>
                </a:solidFill>
              </a:rPr>
              <a:t>건설업체 대표 </a:t>
            </a:r>
            <a:endParaRPr lang="en-US" altLang="ko-KR" sz="1400" b="1" dirty="0" smtClean="0">
              <a:solidFill>
                <a:schemeClr val="tx1"/>
              </a:solidFill>
            </a:endParaRPr>
          </a:p>
          <a:p>
            <a:pPr algn="just" fontAlgn="base"/>
            <a:r>
              <a:rPr lang="en-US" altLang="ko-KR" sz="1400" b="1" dirty="0" smtClean="0">
                <a:solidFill>
                  <a:schemeClr val="tx1"/>
                </a:solidFill>
              </a:rPr>
              <a:t>   </a:t>
            </a:r>
            <a:r>
              <a:rPr lang="ko-KR" altLang="en-US" sz="1400" b="1" dirty="0" smtClean="0">
                <a:solidFill>
                  <a:schemeClr val="tx1"/>
                </a:solidFill>
              </a:rPr>
              <a:t>구속</a:t>
            </a:r>
            <a:r>
              <a:rPr lang="en-US" altLang="ko-KR" sz="1400" b="1" dirty="0" smtClean="0">
                <a:solidFill>
                  <a:schemeClr val="tx1"/>
                </a:solidFill>
              </a:rPr>
              <a:t>(2016.11.15,</a:t>
            </a:r>
            <a:r>
              <a:rPr lang="ko-KR" altLang="en-US" sz="1400" b="1" dirty="0" smtClean="0">
                <a:solidFill>
                  <a:schemeClr val="tx1"/>
                </a:solidFill>
              </a:rPr>
              <a:t>경기일보</a:t>
            </a:r>
            <a:r>
              <a:rPr lang="en-US" altLang="ko-KR" sz="1400" b="1" dirty="0" smtClean="0">
                <a:solidFill>
                  <a:schemeClr val="tx1"/>
                </a:solidFill>
              </a:rPr>
              <a:t>)</a:t>
            </a:r>
            <a:r>
              <a:rPr lang="ko-KR" altLang="en-US" sz="1400" dirty="0" smtClean="0">
                <a:solidFill>
                  <a:schemeClr val="tx1"/>
                </a:solidFill>
              </a:rPr>
              <a:t> 교회 </a:t>
            </a:r>
            <a:r>
              <a:rPr lang="ko-KR" altLang="en-US" sz="1400" dirty="0" err="1" smtClean="0">
                <a:solidFill>
                  <a:schemeClr val="tx1"/>
                </a:solidFill>
              </a:rPr>
              <a:t>지인등</a:t>
            </a:r>
            <a:r>
              <a:rPr lang="ko-KR" altLang="en-US" sz="1400" dirty="0" smtClean="0">
                <a:solidFill>
                  <a:schemeClr val="tx1"/>
                </a:solidFill>
              </a:rPr>
              <a:t> </a:t>
            </a:r>
            <a:r>
              <a:rPr lang="en-US" altLang="ko-KR" sz="1400" dirty="0" smtClean="0">
                <a:solidFill>
                  <a:schemeClr val="tx1"/>
                </a:solidFill>
              </a:rPr>
              <a:t>27</a:t>
            </a:r>
            <a:r>
              <a:rPr lang="ko-KR" altLang="en-US" sz="1400" dirty="0" smtClean="0">
                <a:solidFill>
                  <a:schemeClr val="tx1"/>
                </a:solidFill>
              </a:rPr>
              <a:t>명에게 억</a:t>
            </a:r>
            <a:r>
              <a:rPr lang="en-US" altLang="ko-KR" sz="1400" dirty="0" smtClean="0">
                <a:solidFill>
                  <a:schemeClr val="tx1"/>
                </a:solidFill>
              </a:rPr>
              <a:t>2</a:t>
            </a:r>
            <a:r>
              <a:rPr lang="ko-KR" altLang="en-US" sz="1400" dirty="0" smtClean="0">
                <a:solidFill>
                  <a:schemeClr val="tx1"/>
                </a:solidFill>
              </a:rPr>
              <a:t>천</a:t>
            </a:r>
            <a:r>
              <a:rPr lang="en-US" altLang="ko-KR" sz="1400" dirty="0" smtClean="0">
                <a:solidFill>
                  <a:schemeClr val="tx1"/>
                </a:solidFill>
              </a:rPr>
              <a:t>579</a:t>
            </a:r>
            <a:r>
              <a:rPr lang="ko-KR" altLang="en-US" sz="1400" dirty="0" smtClean="0">
                <a:solidFill>
                  <a:schemeClr val="tx1"/>
                </a:solidFill>
              </a:rPr>
              <a:t>만</a:t>
            </a:r>
            <a:r>
              <a:rPr lang="en-US" altLang="ko-KR" sz="1400" dirty="0" smtClean="0">
                <a:solidFill>
                  <a:schemeClr val="tx1"/>
                </a:solidFill>
              </a:rPr>
              <a:t>1</a:t>
            </a:r>
            <a:r>
              <a:rPr lang="ko-KR" altLang="en-US" sz="1400" dirty="0" smtClean="0">
                <a:solidFill>
                  <a:schemeClr val="tx1"/>
                </a:solidFill>
              </a:rPr>
              <a:t>천</a:t>
            </a:r>
            <a:r>
              <a:rPr lang="en-US" altLang="ko-KR" sz="1400" dirty="0" smtClean="0">
                <a:solidFill>
                  <a:schemeClr val="tx1"/>
                </a:solidFill>
              </a:rPr>
              <a:t>760</a:t>
            </a:r>
            <a:r>
              <a:rPr lang="ko-KR" altLang="en-US" sz="1400" dirty="0" smtClean="0">
                <a:solidFill>
                  <a:schemeClr val="tx1"/>
                </a:solidFill>
              </a:rPr>
              <a:t>원의 실업급여를 수령</a:t>
            </a:r>
          </a:p>
          <a:p>
            <a:pPr algn="ctr"/>
            <a:endParaRPr lang="en-US" altLang="ko-KR" sz="1400" spc="-150" dirty="0">
              <a:ln>
                <a:solidFill>
                  <a:schemeClr val="tx1">
                    <a:lumMod val="75000"/>
                    <a:lumOff val="25000"/>
                    <a:alpha val="5000"/>
                  </a:schemeClr>
                </a:solidFill>
              </a:ln>
              <a:solidFill>
                <a:srgbClr val="404040"/>
              </a:solidFill>
              <a:latin typeface="+mn-ea"/>
            </a:endParaRPr>
          </a:p>
        </p:txBody>
      </p:sp>
    </p:spTree>
    <p:extLst>
      <p:ext uri="{BB962C8B-B14F-4D97-AF65-F5344CB8AC3E}">
        <p14:creationId xmlns:p14="http://schemas.microsoft.com/office/powerpoint/2010/main" xmlns="" val="238253263"/>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8" name="직사각형 1"/>
          <p:cNvSpPr>
            <a:spLocks noChangeArrowheads="1"/>
          </p:cNvSpPr>
          <p:nvPr/>
        </p:nvSpPr>
        <p:spPr bwMode="auto">
          <a:xfrm>
            <a:off x="714348" y="180219"/>
            <a:ext cx="7688323"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r>
              <a:rPr lang="ko-KR" altLang="en-US" sz="2400" b="1" dirty="0" smtClean="0">
                <a:latin typeface="맑은 고딕" panose="020B0503020000020004" pitchFamily="50" charset="-127"/>
                <a:ea typeface="맑은 고딕" panose="020B0503020000020004" pitchFamily="50" charset="-127"/>
              </a:rPr>
              <a:t> 중대재해 현장 </a:t>
            </a:r>
            <a:r>
              <a:rPr lang="ko-KR" altLang="en-US" sz="2400" b="1" dirty="0" err="1" smtClean="0">
                <a:latin typeface="맑은 고딕" panose="020B0503020000020004" pitchFamily="50" charset="-127"/>
                <a:ea typeface="맑은 고딕" panose="020B0503020000020004" pitchFamily="50" charset="-127"/>
              </a:rPr>
              <a:t>안전점검시</a:t>
            </a:r>
            <a:r>
              <a:rPr lang="ko-KR" altLang="en-US" sz="2400" b="1" dirty="0" smtClean="0">
                <a:latin typeface="맑은 고딕" panose="020B0503020000020004" pitchFamily="50" charset="-127"/>
                <a:ea typeface="맑은 고딕" panose="020B0503020000020004" pitchFamily="50" charset="-127"/>
              </a:rPr>
              <a:t> 하청</a:t>
            </a:r>
            <a:r>
              <a:rPr lang="en-US" altLang="ko-KR" sz="2400" b="1" dirty="0" smtClean="0">
                <a:latin typeface="맑은 고딕" panose="020B0503020000020004" pitchFamily="50" charset="-127"/>
                <a:ea typeface="맑은 고딕" panose="020B0503020000020004" pitchFamily="50" charset="-127"/>
              </a:rPr>
              <a:t>(</a:t>
            </a:r>
            <a:r>
              <a:rPr lang="ko-KR" altLang="en-US" sz="2400" b="1" dirty="0" smtClean="0">
                <a:latin typeface="맑은 고딕" panose="020B0503020000020004" pitchFamily="50" charset="-127"/>
                <a:ea typeface="맑은 고딕" panose="020B0503020000020004" pitchFamily="50" charset="-127"/>
              </a:rPr>
              <a:t>사업주</a:t>
            </a:r>
            <a:r>
              <a:rPr lang="en-US" altLang="ko-KR" sz="2400" b="1" dirty="0" smtClean="0">
                <a:latin typeface="맑은 고딕" panose="020B0503020000020004" pitchFamily="50" charset="-127"/>
                <a:ea typeface="맑은 고딕" panose="020B0503020000020004" pitchFamily="50" charset="-127"/>
              </a:rPr>
              <a:t>)</a:t>
            </a:r>
            <a:r>
              <a:rPr lang="ko-KR" altLang="en-US" sz="2400" b="1" dirty="0" smtClean="0">
                <a:latin typeface="맑은 고딕" panose="020B0503020000020004" pitchFamily="50" charset="-127"/>
                <a:ea typeface="맑은 고딕" panose="020B0503020000020004" pitchFamily="50" charset="-127"/>
              </a:rPr>
              <a:t>과태료 급증</a:t>
            </a:r>
            <a:endParaRPr lang="ko-KR" altLang="en-US" sz="1100" b="1" dirty="0">
              <a:latin typeface="맑은 고딕" panose="020B0503020000020004" pitchFamily="50" charset="-127"/>
              <a:ea typeface="맑은 고딕" panose="020B0503020000020004" pitchFamily="50" charset="-127"/>
            </a:endParaRPr>
          </a:p>
        </p:txBody>
      </p:sp>
      <p:sp>
        <p:nvSpPr>
          <p:cNvPr id="31759" name="슬라이드 번호 개체 틀 1"/>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fld id="{D9644D8D-CDC7-42C4-838E-D2C2D91F33D0}" type="slidenum">
              <a:rPr lang="en-US" altLang="ko-KR" sz="1400">
                <a:latin typeface="굴림" panose="020B0600000101010101" pitchFamily="50" charset="-127"/>
              </a:rPr>
              <a:pPr/>
              <a:t>38</a:t>
            </a:fld>
            <a:endParaRPr lang="en-US" altLang="ko-KR" sz="1400">
              <a:latin typeface="굴림" panose="020B0600000101010101" pitchFamily="50" charset="-127"/>
            </a:endParaRPr>
          </a:p>
        </p:txBody>
      </p:sp>
      <p:cxnSp>
        <p:nvCxnSpPr>
          <p:cNvPr id="10" name="직선 연결선 9"/>
          <p:cNvCxnSpPr/>
          <p:nvPr/>
        </p:nvCxnSpPr>
        <p:spPr>
          <a:xfrm>
            <a:off x="0" y="908720"/>
            <a:ext cx="8964488"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sp>
        <p:nvSpPr>
          <p:cNvPr id="3" name="직사각형 2"/>
          <p:cNvSpPr/>
          <p:nvPr/>
        </p:nvSpPr>
        <p:spPr>
          <a:xfrm>
            <a:off x="1115616" y="2132856"/>
            <a:ext cx="1296144"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p:cNvSpPr/>
          <p:nvPr/>
        </p:nvSpPr>
        <p:spPr>
          <a:xfrm>
            <a:off x="1115616" y="2348880"/>
            <a:ext cx="3528392"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4" name="그림 1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66836" y="931142"/>
            <a:ext cx="5491309" cy="3400900"/>
          </a:xfrm>
          <a:prstGeom prst="rect">
            <a:avLst/>
          </a:prstGeom>
        </p:spPr>
      </p:pic>
      <p:pic>
        <p:nvPicPr>
          <p:cNvPr id="5" name="그림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167274" y="2236952"/>
            <a:ext cx="4879301" cy="4297782"/>
          </a:xfrm>
          <a:prstGeom prst="rect">
            <a:avLst/>
          </a:prstGeom>
        </p:spPr>
      </p:pic>
      <p:sp>
        <p:nvSpPr>
          <p:cNvPr id="6" name="직사각형 5"/>
          <p:cNvSpPr/>
          <p:nvPr/>
        </p:nvSpPr>
        <p:spPr>
          <a:xfrm>
            <a:off x="971600" y="1556792"/>
            <a:ext cx="1296144"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직사각형 15"/>
          <p:cNvSpPr/>
          <p:nvPr/>
        </p:nvSpPr>
        <p:spPr>
          <a:xfrm>
            <a:off x="1043608" y="1723229"/>
            <a:ext cx="3168352" cy="1215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p:cNvSpPr/>
          <p:nvPr/>
        </p:nvSpPr>
        <p:spPr>
          <a:xfrm>
            <a:off x="4276590" y="2495777"/>
            <a:ext cx="360040"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직사각형 17"/>
          <p:cNvSpPr/>
          <p:nvPr/>
        </p:nvSpPr>
        <p:spPr>
          <a:xfrm>
            <a:off x="4276590" y="2825307"/>
            <a:ext cx="360040"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직사각형 14"/>
          <p:cNvSpPr/>
          <p:nvPr/>
        </p:nvSpPr>
        <p:spPr>
          <a:xfrm>
            <a:off x="6300192" y="3212976"/>
            <a:ext cx="360040"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직사각형 16"/>
          <p:cNvSpPr/>
          <p:nvPr/>
        </p:nvSpPr>
        <p:spPr>
          <a:xfrm>
            <a:off x="4355976" y="4005064"/>
            <a:ext cx="360040"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직사각형 20"/>
          <p:cNvSpPr/>
          <p:nvPr/>
        </p:nvSpPr>
        <p:spPr>
          <a:xfrm>
            <a:off x="7380312" y="3667446"/>
            <a:ext cx="360040" cy="1215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직사각형 21"/>
          <p:cNvSpPr/>
          <p:nvPr/>
        </p:nvSpPr>
        <p:spPr>
          <a:xfrm>
            <a:off x="6480212" y="3501008"/>
            <a:ext cx="468052"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직사각형 22"/>
          <p:cNvSpPr/>
          <p:nvPr/>
        </p:nvSpPr>
        <p:spPr>
          <a:xfrm>
            <a:off x="7058263" y="4160429"/>
            <a:ext cx="394057" cy="204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직사각형 23"/>
          <p:cNvSpPr/>
          <p:nvPr/>
        </p:nvSpPr>
        <p:spPr>
          <a:xfrm>
            <a:off x="8100392" y="4725144"/>
            <a:ext cx="432048"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직사각형 24"/>
          <p:cNvSpPr/>
          <p:nvPr/>
        </p:nvSpPr>
        <p:spPr>
          <a:xfrm>
            <a:off x="5855537" y="5373216"/>
            <a:ext cx="300639"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6" name="직사각형 25"/>
          <p:cNvSpPr/>
          <p:nvPr/>
        </p:nvSpPr>
        <p:spPr>
          <a:xfrm>
            <a:off x="6336196" y="5733256"/>
            <a:ext cx="324036"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직사각형 26"/>
          <p:cNvSpPr/>
          <p:nvPr/>
        </p:nvSpPr>
        <p:spPr>
          <a:xfrm>
            <a:off x="7596336" y="6237312"/>
            <a:ext cx="288032"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모서리가 둥근 직사각형 27"/>
          <p:cNvSpPr/>
          <p:nvPr/>
        </p:nvSpPr>
        <p:spPr>
          <a:xfrm>
            <a:off x="142876" y="214290"/>
            <a:ext cx="571472"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13</a:t>
            </a:r>
            <a:endParaRPr lang="ko-KR" altLang="en-US" b="1" dirty="0">
              <a:latin typeface="+mn-ea"/>
            </a:endParaRPr>
          </a:p>
        </p:txBody>
      </p:sp>
    </p:spTree>
    <p:extLst>
      <p:ext uri="{BB962C8B-B14F-4D97-AF65-F5344CB8AC3E}">
        <p14:creationId xmlns:p14="http://schemas.microsoft.com/office/powerpoint/2010/main" xmlns="" val="854757645"/>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title"/>
          </p:nvPr>
        </p:nvSpPr>
        <p:spPr>
          <a:xfrm>
            <a:off x="642910" y="142852"/>
            <a:ext cx="8229600" cy="439718"/>
          </a:xfrm>
        </p:spPr>
        <p:txBody>
          <a:bodyPr/>
          <a:lstStyle/>
          <a:p>
            <a:r>
              <a:rPr lang="ko-KR" altLang="en-US" dirty="0" smtClean="0">
                <a:latin typeface="HY헤드라인M" pitchFamily="18" charset="-127"/>
                <a:ea typeface="HY헤드라인M" pitchFamily="18" charset="-127"/>
              </a:rPr>
              <a:t>재해율 </a:t>
            </a:r>
            <a:r>
              <a:rPr lang="ko-KR" altLang="en-US" smtClean="0">
                <a:latin typeface="HY헤드라인M" pitchFamily="18" charset="-127"/>
                <a:ea typeface="HY헤드라인M" pitchFamily="18" charset="-127"/>
              </a:rPr>
              <a:t>산정방법의 개선 </a:t>
            </a:r>
            <a:r>
              <a:rPr lang="en-US" altLang="ko-KR" smtClean="0">
                <a:latin typeface="HY헤드라인M" pitchFamily="18" charset="-127"/>
                <a:ea typeface="HY헤드라인M" pitchFamily="18" charset="-127"/>
              </a:rPr>
              <a:t>(</a:t>
            </a:r>
            <a:r>
              <a:rPr lang="ko-KR" altLang="en-US" dirty="0" err="1" smtClean="0">
                <a:latin typeface="HY헤드라인M" pitchFamily="18" charset="-127"/>
                <a:ea typeface="HY헤드라인M" pitchFamily="18" charset="-127"/>
              </a:rPr>
              <a:t>산안법</a:t>
            </a:r>
            <a:r>
              <a:rPr lang="ko-KR" altLang="en-US" dirty="0" smtClean="0">
                <a:latin typeface="HY헤드라인M" pitchFamily="18" charset="-127"/>
                <a:ea typeface="HY헤드라인M" pitchFamily="18" charset="-127"/>
              </a:rPr>
              <a:t> 개정 예고</a:t>
            </a:r>
            <a:r>
              <a:rPr lang="en-US" altLang="ko-KR" dirty="0" smtClean="0">
                <a:latin typeface="HY헤드라인M" pitchFamily="18" charset="-127"/>
                <a:ea typeface="HY헤드라인M" pitchFamily="18" charset="-127"/>
              </a:rPr>
              <a:t>)</a:t>
            </a:r>
            <a:endParaRPr lang="ko-KR" altLang="en-US" dirty="0">
              <a:latin typeface="HY헤드라인M" pitchFamily="18" charset="-127"/>
              <a:ea typeface="HY헤드라인M" pitchFamily="18" charset="-127"/>
            </a:endParaRPr>
          </a:p>
        </p:txBody>
      </p:sp>
      <p:sp>
        <p:nvSpPr>
          <p:cNvPr id="2" name="슬라이드 번호 개체 틀 1"/>
          <p:cNvSpPr>
            <a:spLocks noGrp="1"/>
          </p:cNvSpPr>
          <p:nvPr>
            <p:ph type="sldNum" sz="quarter" idx="12"/>
          </p:nvPr>
        </p:nvSpPr>
        <p:spPr/>
        <p:txBody>
          <a:bodyPr/>
          <a:lstStyle/>
          <a:p>
            <a:fld id="{6B8B55BD-6904-40F7-A05B-C034AD41F4CD}" type="slidenum">
              <a:rPr lang="ko-KR" altLang="en-US" smtClean="0"/>
              <a:pPr/>
              <a:t>39</a:t>
            </a:fld>
            <a:endParaRPr lang="ko-KR" altLang="en-US"/>
          </a:p>
        </p:txBody>
      </p:sp>
      <p:sp>
        <p:nvSpPr>
          <p:cNvPr id="3" name="직사각형 2"/>
          <p:cNvSpPr/>
          <p:nvPr/>
        </p:nvSpPr>
        <p:spPr>
          <a:xfrm>
            <a:off x="357158" y="7358090"/>
            <a:ext cx="8215370" cy="2215991"/>
          </a:xfrm>
          <a:prstGeom prst="rect">
            <a:avLst/>
          </a:prstGeom>
        </p:spPr>
        <p:txBody>
          <a:bodyPr wrap="square">
            <a:spAutoFit/>
          </a:bodyPr>
          <a:lstStyle/>
          <a:p>
            <a:endParaRPr lang="ko-KR" altLang="en-US" dirty="0" smtClean="0"/>
          </a:p>
          <a:p>
            <a:endParaRPr lang="en-US" altLang="ko-KR" sz="1600" b="1" dirty="0" smtClean="0"/>
          </a:p>
          <a:p>
            <a:endParaRPr lang="en-US" altLang="ko-KR" sz="1600" b="1" dirty="0" smtClean="0"/>
          </a:p>
          <a:p>
            <a:endParaRPr lang="ko-KR" altLang="en-US" sz="1600" b="1" dirty="0" smtClean="0"/>
          </a:p>
          <a:p>
            <a:endParaRPr lang="en-US" altLang="ko-KR" b="1" dirty="0" smtClean="0">
              <a:solidFill>
                <a:srgbClr val="0000FF"/>
              </a:solidFill>
            </a:endParaRPr>
          </a:p>
          <a:p>
            <a:endParaRPr lang="en-US" altLang="ko-KR" b="1" dirty="0" smtClean="0">
              <a:solidFill>
                <a:srgbClr val="0000FF"/>
              </a:solidFill>
            </a:endParaRPr>
          </a:p>
          <a:p>
            <a:endParaRPr lang="en-US" altLang="ko-KR" b="1" dirty="0" smtClean="0">
              <a:solidFill>
                <a:srgbClr val="0000FF"/>
              </a:solidFill>
            </a:endParaRPr>
          </a:p>
          <a:p>
            <a:endParaRPr lang="ko-KR" altLang="en-US" dirty="0"/>
          </a:p>
        </p:txBody>
      </p:sp>
      <p:sp>
        <p:nvSpPr>
          <p:cNvPr id="5" name="모서리가 둥근 직사각형 4"/>
          <p:cNvSpPr/>
          <p:nvPr/>
        </p:nvSpPr>
        <p:spPr>
          <a:xfrm>
            <a:off x="142876" y="214290"/>
            <a:ext cx="571472"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14</a:t>
            </a:r>
            <a:endParaRPr lang="ko-KR" altLang="en-US" b="1" dirty="0">
              <a:latin typeface="+mn-ea"/>
            </a:endParaRPr>
          </a:p>
        </p:txBody>
      </p:sp>
      <p:graphicFrame>
        <p:nvGraphicFramePr>
          <p:cNvPr id="7" name="표 6"/>
          <p:cNvGraphicFramePr>
            <a:graphicFrameLocks noGrp="1"/>
          </p:cNvGraphicFramePr>
          <p:nvPr/>
        </p:nvGraphicFramePr>
        <p:xfrm>
          <a:off x="1000100" y="3153970"/>
          <a:ext cx="6096000" cy="1160224"/>
        </p:xfrm>
        <a:graphic>
          <a:graphicData uri="http://schemas.openxmlformats.org/drawingml/2006/table">
            <a:tbl>
              <a:tblPr/>
              <a:tblGrid>
                <a:gridCol w="2261792"/>
                <a:gridCol w="2261792"/>
                <a:gridCol w="1572416"/>
              </a:tblGrid>
              <a:tr h="328187">
                <a:tc rowSpan="2">
                  <a:txBody>
                    <a:bodyPr/>
                    <a:lstStyle/>
                    <a:p>
                      <a:pPr marL="0" marR="0" algn="ctr">
                        <a:lnSpc>
                          <a:spcPct val="230000"/>
                        </a:lnSpc>
                        <a:spcBef>
                          <a:spcPts val="0"/>
                        </a:spcBef>
                        <a:spcAft>
                          <a:spcPts val="0"/>
                        </a:spcAft>
                      </a:pPr>
                      <a:r>
                        <a:rPr lang="ko-KR" altLang="en-US" sz="1400" b="1" dirty="0" smtClean="0">
                          <a:solidFill>
                            <a:srgbClr val="000000"/>
                          </a:solidFill>
                          <a:latin typeface="HY신명조"/>
                        </a:rPr>
                        <a:t>사고사망 </a:t>
                      </a:r>
                      <a:r>
                        <a:rPr lang="ko-KR" altLang="en-US" sz="1400" b="1" dirty="0" err="1" smtClean="0">
                          <a:solidFill>
                            <a:srgbClr val="000000"/>
                          </a:solidFill>
                          <a:latin typeface="HY신명조"/>
                        </a:rPr>
                        <a:t>만인율</a:t>
                      </a:r>
                      <a:r>
                        <a:rPr lang="en-US" altLang="ko-KR" sz="1400" b="1" dirty="0" smtClean="0">
                          <a:solidFill>
                            <a:srgbClr val="000000"/>
                          </a:solidFill>
                          <a:latin typeface="HY신명조"/>
                        </a:rPr>
                        <a:t>(%)=</a:t>
                      </a:r>
                      <a:endParaRPr lang="ko-KR" altLang="en-US" sz="1050" b="1" dirty="0">
                        <a:solidFill>
                          <a:srgbClr val="000000"/>
                        </a:solidFill>
                        <a:latin typeface="한양신명조"/>
                      </a:endParaRPr>
                    </a:p>
                  </a:txBody>
                  <a:tcPr marL="89384" marR="89384" marT="44692" marB="44692" anchor="ctr">
                    <a:lnL>
                      <a:noFill/>
                    </a:lnL>
                    <a:lnR>
                      <a:noFill/>
                    </a:lnR>
                    <a:lnT>
                      <a:noFill/>
                    </a:lnT>
                    <a:lnB>
                      <a:noFill/>
                    </a:lnB>
                    <a:solidFill>
                      <a:srgbClr val="FFFFCC"/>
                    </a:solidFill>
                  </a:tcPr>
                </a:tc>
                <a:tc>
                  <a:txBody>
                    <a:bodyPr/>
                    <a:lstStyle/>
                    <a:p>
                      <a:pPr marL="0" marR="0" algn="ctr">
                        <a:lnSpc>
                          <a:spcPct val="230000"/>
                        </a:lnSpc>
                        <a:spcBef>
                          <a:spcPts val="0"/>
                        </a:spcBef>
                        <a:spcAft>
                          <a:spcPts val="0"/>
                        </a:spcAft>
                      </a:pPr>
                      <a:r>
                        <a:rPr lang="ko-KR" altLang="en-US" sz="1400" b="1" dirty="0">
                          <a:solidFill>
                            <a:srgbClr val="000000"/>
                          </a:solidFill>
                          <a:latin typeface="HY신명조"/>
                        </a:rPr>
                        <a:t>사고사망자 수</a:t>
                      </a:r>
                      <a:endParaRPr lang="ko-KR" altLang="en-US" sz="1050" b="1" dirty="0">
                        <a:solidFill>
                          <a:srgbClr val="000000"/>
                        </a:solidFill>
                        <a:latin typeface="한양신명조"/>
                      </a:endParaRPr>
                    </a:p>
                  </a:txBody>
                  <a:tcPr marL="89384" marR="89384" marT="44692" marB="44692" anchor="ctr">
                    <a:lnL>
                      <a:noFill/>
                    </a:lnL>
                    <a:lnR>
                      <a:noFill/>
                    </a:lnR>
                    <a:lnT>
                      <a:noFill/>
                    </a:lnT>
                    <a:lnB w="3175" cap="flat" cmpd="sng" algn="ctr">
                      <a:solidFill>
                        <a:srgbClr val="000000"/>
                      </a:solidFill>
                      <a:prstDash val="solid"/>
                      <a:round/>
                      <a:headEnd type="none" w="med" len="med"/>
                      <a:tailEnd type="none" w="med" len="med"/>
                    </a:lnB>
                    <a:solidFill>
                      <a:srgbClr val="FFFFCC"/>
                    </a:solidFill>
                  </a:tcPr>
                </a:tc>
                <a:tc rowSpan="2">
                  <a:txBody>
                    <a:bodyPr/>
                    <a:lstStyle/>
                    <a:p>
                      <a:pPr marL="0" marR="0" algn="l">
                        <a:lnSpc>
                          <a:spcPct val="230000"/>
                        </a:lnSpc>
                        <a:spcBef>
                          <a:spcPts val="0"/>
                        </a:spcBef>
                        <a:spcAft>
                          <a:spcPts val="0"/>
                        </a:spcAft>
                      </a:pPr>
                      <a:r>
                        <a:rPr lang="en-US" sz="1400" b="1" dirty="0">
                          <a:solidFill>
                            <a:srgbClr val="000000"/>
                          </a:solidFill>
                          <a:latin typeface="HY신명조"/>
                          <a:ea typeface="HY신명조"/>
                        </a:rPr>
                        <a:t>× 10,000</a:t>
                      </a:r>
                      <a:endParaRPr lang="en-US" sz="1050" b="1" dirty="0">
                        <a:solidFill>
                          <a:srgbClr val="000000"/>
                        </a:solidFill>
                        <a:latin typeface="한양신명조"/>
                      </a:endParaRPr>
                    </a:p>
                  </a:txBody>
                  <a:tcPr marL="89384" marR="89384" marT="44692" marB="44692" anchor="ctr">
                    <a:lnL>
                      <a:noFill/>
                    </a:lnL>
                    <a:lnR>
                      <a:noFill/>
                    </a:lnR>
                    <a:lnT>
                      <a:noFill/>
                    </a:lnT>
                    <a:lnB>
                      <a:noFill/>
                    </a:lnB>
                    <a:solidFill>
                      <a:srgbClr val="FFFFCC"/>
                    </a:solidFill>
                  </a:tcPr>
                </a:tc>
              </a:tr>
              <a:tr h="362551">
                <a:tc vMerge="1">
                  <a:txBody>
                    <a:bodyPr/>
                    <a:lstStyle/>
                    <a:p>
                      <a:pPr latinLnBrk="1"/>
                      <a:endParaRPr lang="ko-KR" altLang="en-US"/>
                    </a:p>
                  </a:txBody>
                  <a:tcPr/>
                </a:tc>
                <a:tc>
                  <a:txBody>
                    <a:bodyPr/>
                    <a:lstStyle/>
                    <a:p>
                      <a:pPr marL="0" marR="0" algn="ctr">
                        <a:lnSpc>
                          <a:spcPct val="230000"/>
                        </a:lnSpc>
                        <a:spcBef>
                          <a:spcPts val="0"/>
                        </a:spcBef>
                        <a:spcAft>
                          <a:spcPts val="0"/>
                        </a:spcAft>
                      </a:pPr>
                      <a:r>
                        <a:rPr lang="ko-KR" altLang="en-US" sz="1400" b="1" dirty="0">
                          <a:solidFill>
                            <a:srgbClr val="000000"/>
                          </a:solidFill>
                          <a:latin typeface="HY신명조"/>
                        </a:rPr>
                        <a:t>상시 근로자 수</a:t>
                      </a:r>
                      <a:endParaRPr lang="ko-KR" altLang="en-US" sz="1050" b="1" dirty="0">
                        <a:solidFill>
                          <a:srgbClr val="000000"/>
                        </a:solidFill>
                        <a:latin typeface="한양신명조"/>
                      </a:endParaRPr>
                    </a:p>
                  </a:txBody>
                  <a:tcPr marL="89384" marR="89384" marT="44692" marB="44692">
                    <a:lnL>
                      <a:noFill/>
                    </a:lnL>
                    <a:lnR>
                      <a:noFill/>
                    </a:lnR>
                    <a:lnT w="3175" cap="flat" cmpd="sng" algn="ctr">
                      <a:solidFill>
                        <a:srgbClr val="000000"/>
                      </a:solidFill>
                      <a:prstDash val="solid"/>
                      <a:round/>
                      <a:headEnd type="none" w="med" len="med"/>
                      <a:tailEnd type="none" w="med" len="med"/>
                    </a:lnT>
                    <a:lnB>
                      <a:noFill/>
                    </a:lnB>
                    <a:solidFill>
                      <a:srgbClr val="FFFFCC"/>
                    </a:solidFill>
                  </a:tcPr>
                </a:tc>
                <a:tc vMerge="1">
                  <a:txBody>
                    <a:bodyPr/>
                    <a:lstStyle/>
                    <a:p>
                      <a:pPr latinLnBrk="1"/>
                      <a:endParaRPr lang="ko-KR" altLang="en-US" dirty="0"/>
                    </a:p>
                  </a:txBody>
                  <a:tcPr/>
                </a:tc>
              </a:tr>
            </a:tbl>
          </a:graphicData>
        </a:graphic>
      </p:graphicFrame>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a:p>
        </p:txBody>
      </p:sp>
      <p:sp>
        <p:nvSpPr>
          <p:cNvPr id="8" name="모서리가 둥근 직사각형 7"/>
          <p:cNvSpPr/>
          <p:nvPr/>
        </p:nvSpPr>
        <p:spPr>
          <a:xfrm>
            <a:off x="428596" y="857232"/>
            <a:ext cx="5286412" cy="285752"/>
          </a:xfrm>
          <a:prstGeom prst="round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solidFill>
                  <a:srgbClr val="002060"/>
                </a:solidFill>
              </a:rPr>
              <a:t> </a:t>
            </a:r>
            <a:r>
              <a:rPr lang="ko-KR" altLang="en-US" b="1" dirty="0" smtClean="0">
                <a:solidFill>
                  <a:srgbClr val="002060"/>
                </a:solidFill>
              </a:rPr>
              <a:t>건설업 산업재해 발생률 산정기준 및 방법 개선</a:t>
            </a:r>
            <a:endParaRPr lang="ko-KR" altLang="en-US" sz="2000" dirty="0">
              <a:solidFill>
                <a:srgbClr val="002060"/>
              </a:solidFill>
            </a:endParaRPr>
          </a:p>
        </p:txBody>
      </p:sp>
      <p:sp>
        <p:nvSpPr>
          <p:cNvPr id="9" name="직사각형 8"/>
          <p:cNvSpPr/>
          <p:nvPr/>
        </p:nvSpPr>
        <p:spPr>
          <a:xfrm>
            <a:off x="428596" y="1285860"/>
            <a:ext cx="8358246" cy="1754326"/>
          </a:xfrm>
          <a:prstGeom prst="rect">
            <a:avLst/>
          </a:prstGeom>
        </p:spPr>
        <p:txBody>
          <a:bodyPr wrap="square">
            <a:spAutoFit/>
          </a:bodyPr>
          <a:lstStyle/>
          <a:p>
            <a:pPr>
              <a:buFont typeface="Wingdings" pitchFamily="2" charset="2"/>
              <a:buChar char="ü"/>
            </a:pPr>
            <a:r>
              <a:rPr lang="en-US" altLang="ko-KR" dirty="0" smtClean="0">
                <a:solidFill>
                  <a:schemeClr val="tx1">
                    <a:lumMod val="85000"/>
                    <a:lumOff val="15000"/>
                  </a:schemeClr>
                </a:solidFill>
              </a:rPr>
              <a:t> </a:t>
            </a:r>
            <a:r>
              <a:rPr lang="ko-KR" altLang="en-US" dirty="0" smtClean="0">
                <a:solidFill>
                  <a:schemeClr val="tx1">
                    <a:lumMod val="85000"/>
                    <a:lumOff val="15000"/>
                  </a:schemeClr>
                </a:solidFill>
              </a:rPr>
              <a:t>현행 건설업체 산업재해발생률을 환산재해율로 산정하고 있어 그간 경미한 재해의 경우 산재 은폐 유인이 많았고</a:t>
            </a:r>
            <a:r>
              <a:rPr lang="en-US" altLang="ko-KR" dirty="0" smtClean="0">
                <a:solidFill>
                  <a:schemeClr val="tx1">
                    <a:lumMod val="85000"/>
                    <a:lumOff val="15000"/>
                  </a:schemeClr>
                </a:solidFill>
              </a:rPr>
              <a:t>, </a:t>
            </a:r>
            <a:r>
              <a:rPr lang="ko-KR" altLang="en-US" dirty="0" smtClean="0">
                <a:solidFill>
                  <a:schemeClr val="tx1">
                    <a:lumMod val="85000"/>
                    <a:lumOff val="15000"/>
                  </a:schemeClr>
                </a:solidFill>
              </a:rPr>
              <a:t>질병 사망자의 경우 실제 질병을 야기한 사업장과 이후 사업장 간 형평성 문제가 발생</a:t>
            </a:r>
          </a:p>
          <a:p>
            <a:pPr>
              <a:buFont typeface="Wingdings" pitchFamily="2" charset="2"/>
              <a:buChar char="ü"/>
            </a:pPr>
            <a:r>
              <a:rPr lang="en-US" altLang="ko-KR" dirty="0" smtClean="0">
                <a:solidFill>
                  <a:schemeClr val="tx1">
                    <a:lumMod val="85000"/>
                    <a:lumOff val="15000"/>
                  </a:schemeClr>
                </a:solidFill>
              </a:rPr>
              <a:t> </a:t>
            </a:r>
            <a:r>
              <a:rPr lang="ko-KR" altLang="en-US" dirty="0" smtClean="0">
                <a:solidFill>
                  <a:schemeClr val="tx1">
                    <a:lumMod val="85000"/>
                    <a:lumOff val="15000"/>
                  </a:schemeClr>
                </a:solidFill>
              </a:rPr>
              <a:t>산재은폐가 불가능한 </a:t>
            </a:r>
            <a:r>
              <a:rPr lang="ko-KR" altLang="en-US" b="1" u="sng" dirty="0" smtClean="0">
                <a:solidFill>
                  <a:srgbClr val="0000FF"/>
                </a:solidFill>
              </a:rPr>
              <a:t>사고사망자를 기준으로 </a:t>
            </a:r>
            <a:r>
              <a:rPr lang="ko-KR" altLang="en-US" b="1" u="sng" dirty="0" err="1" smtClean="0">
                <a:solidFill>
                  <a:srgbClr val="0000FF"/>
                </a:solidFill>
              </a:rPr>
              <a:t>사망만인율을</a:t>
            </a:r>
            <a:r>
              <a:rPr lang="ko-KR" altLang="en-US" b="1" u="sng" dirty="0" smtClean="0">
                <a:solidFill>
                  <a:srgbClr val="0000FF"/>
                </a:solidFill>
              </a:rPr>
              <a:t> 산출하되</a:t>
            </a:r>
            <a:r>
              <a:rPr lang="en-US" altLang="ko-KR" dirty="0" smtClean="0">
                <a:solidFill>
                  <a:schemeClr val="tx1">
                    <a:lumMod val="85000"/>
                    <a:lumOff val="15000"/>
                  </a:schemeClr>
                </a:solidFill>
              </a:rPr>
              <a:t>, </a:t>
            </a:r>
            <a:r>
              <a:rPr lang="ko-KR" altLang="en-US" dirty="0" smtClean="0">
                <a:solidFill>
                  <a:schemeClr val="tx1">
                    <a:lumMod val="85000"/>
                    <a:lumOff val="15000"/>
                  </a:schemeClr>
                </a:solidFill>
              </a:rPr>
              <a:t>질병사망자 중 특정 사업장에서 발생한 것을 합리적으로 판단할 수 있는 질병에 기인한 사망자는 포함하고</a:t>
            </a:r>
            <a:r>
              <a:rPr lang="en-US" altLang="ko-KR" dirty="0" smtClean="0">
                <a:solidFill>
                  <a:schemeClr val="tx1">
                    <a:lumMod val="85000"/>
                    <a:lumOff val="15000"/>
                  </a:schemeClr>
                </a:solidFill>
              </a:rPr>
              <a:t>, </a:t>
            </a:r>
            <a:r>
              <a:rPr lang="ko-KR" altLang="en-US" dirty="0" err="1" smtClean="0">
                <a:solidFill>
                  <a:schemeClr val="tx1">
                    <a:lumMod val="85000"/>
                    <a:lumOff val="15000"/>
                  </a:schemeClr>
                </a:solidFill>
              </a:rPr>
              <a:t>원청의</a:t>
            </a:r>
            <a:r>
              <a:rPr lang="ko-KR" altLang="en-US" dirty="0" smtClean="0">
                <a:solidFill>
                  <a:schemeClr val="tx1">
                    <a:lumMod val="85000"/>
                    <a:lumOff val="15000"/>
                  </a:schemeClr>
                </a:solidFill>
              </a:rPr>
              <a:t> 역할을 수행하는 모든 종합건설업체까지 확대함</a:t>
            </a:r>
          </a:p>
        </p:txBody>
      </p:sp>
      <p:sp>
        <p:nvSpPr>
          <p:cNvPr id="10" name="직사각형 9"/>
          <p:cNvSpPr/>
          <p:nvPr/>
        </p:nvSpPr>
        <p:spPr>
          <a:xfrm>
            <a:off x="428596" y="4488428"/>
            <a:ext cx="3655168" cy="369332"/>
          </a:xfrm>
          <a:prstGeom prst="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spAutoFit/>
          </a:bodyPr>
          <a:lstStyle/>
          <a:p>
            <a:r>
              <a:rPr lang="ko-KR" altLang="en-US" b="1" dirty="0" smtClean="0">
                <a:solidFill>
                  <a:schemeClr val="tx2">
                    <a:lumMod val="50000"/>
                  </a:schemeClr>
                </a:solidFill>
              </a:rPr>
              <a:t>나</a:t>
            </a:r>
            <a:r>
              <a:rPr lang="en-US" altLang="ko-KR" b="1" dirty="0" smtClean="0">
                <a:solidFill>
                  <a:schemeClr val="tx2">
                    <a:lumMod val="50000"/>
                  </a:schemeClr>
                </a:solidFill>
              </a:rPr>
              <a:t>. </a:t>
            </a:r>
            <a:r>
              <a:rPr lang="ko-KR" altLang="en-US" b="1" dirty="0" smtClean="0">
                <a:solidFill>
                  <a:schemeClr val="tx2">
                    <a:lumMod val="50000"/>
                  </a:schemeClr>
                </a:solidFill>
              </a:rPr>
              <a:t>산업재해 발생 보고 제도 개선</a:t>
            </a:r>
            <a:endParaRPr lang="ko-KR" altLang="en-US" dirty="0" smtClean="0">
              <a:solidFill>
                <a:schemeClr val="tx2">
                  <a:lumMod val="50000"/>
                </a:schemeClr>
              </a:solidFill>
            </a:endParaRPr>
          </a:p>
        </p:txBody>
      </p:sp>
      <p:sp>
        <p:nvSpPr>
          <p:cNvPr id="11" name="직사각형 10"/>
          <p:cNvSpPr/>
          <p:nvPr/>
        </p:nvSpPr>
        <p:spPr>
          <a:xfrm>
            <a:off x="571472" y="5000636"/>
            <a:ext cx="8215370" cy="1200329"/>
          </a:xfrm>
          <a:prstGeom prst="rect">
            <a:avLst/>
          </a:prstGeom>
        </p:spPr>
        <p:txBody>
          <a:bodyPr wrap="square">
            <a:spAutoFit/>
          </a:bodyPr>
          <a:lstStyle/>
          <a:p>
            <a:pPr>
              <a:buFont typeface="Wingdings" pitchFamily="2" charset="2"/>
              <a:buChar char="ü"/>
            </a:pPr>
            <a:r>
              <a:rPr lang="en-US" altLang="ko-KR" dirty="0" smtClean="0">
                <a:solidFill>
                  <a:schemeClr val="tx1">
                    <a:lumMod val="85000"/>
                    <a:lumOff val="15000"/>
                  </a:schemeClr>
                </a:solidFill>
              </a:rPr>
              <a:t> </a:t>
            </a:r>
            <a:r>
              <a:rPr lang="ko-KR" altLang="en-US" dirty="0" smtClean="0">
                <a:solidFill>
                  <a:schemeClr val="tx1">
                    <a:lumMod val="85000"/>
                    <a:lumOff val="15000"/>
                  </a:schemeClr>
                </a:solidFill>
              </a:rPr>
              <a:t>산업재해조사표 제출 시 근로자대표의 확인 받도록 하고 있으나</a:t>
            </a:r>
            <a:r>
              <a:rPr lang="en-US" altLang="ko-KR" dirty="0" smtClean="0">
                <a:solidFill>
                  <a:schemeClr val="tx1">
                    <a:lumMod val="85000"/>
                    <a:lumOff val="15000"/>
                  </a:schemeClr>
                </a:solidFill>
              </a:rPr>
              <a:t>, </a:t>
            </a:r>
            <a:r>
              <a:rPr lang="ko-KR" altLang="en-US" dirty="0" smtClean="0">
                <a:solidFill>
                  <a:schemeClr val="tx1">
                    <a:lumMod val="85000"/>
                    <a:lumOff val="15000"/>
                  </a:schemeClr>
                </a:solidFill>
              </a:rPr>
              <a:t>건설업의 경우에는 근로자대표의 확인을 생략할 수 있도록 규정하고 있어 근로자 측의 시각은 배제되는 문제 발생</a:t>
            </a:r>
            <a:r>
              <a:rPr lang="en-US" altLang="ko-KR" dirty="0" smtClean="0">
                <a:solidFill>
                  <a:schemeClr val="tx1">
                    <a:lumMod val="85000"/>
                    <a:lumOff val="15000"/>
                  </a:schemeClr>
                </a:solidFill>
              </a:rPr>
              <a:t>/ </a:t>
            </a:r>
            <a:r>
              <a:rPr lang="ko-KR" altLang="en-US" dirty="0" smtClean="0">
                <a:solidFill>
                  <a:schemeClr val="tx1">
                    <a:lumMod val="85000"/>
                    <a:lumOff val="15000"/>
                  </a:schemeClr>
                </a:solidFill>
              </a:rPr>
              <a:t>근로자대표가 없는 사업장의 경우</a:t>
            </a:r>
            <a:r>
              <a:rPr lang="en-US" altLang="ko-KR" dirty="0" smtClean="0">
                <a:solidFill>
                  <a:schemeClr val="tx1">
                    <a:lumMod val="85000"/>
                    <a:lumOff val="15000"/>
                  </a:schemeClr>
                </a:solidFill>
              </a:rPr>
              <a:t>, </a:t>
            </a:r>
            <a:r>
              <a:rPr lang="ko-KR" altLang="en-US" b="1" dirty="0" smtClean="0">
                <a:solidFill>
                  <a:srgbClr val="FF3300"/>
                </a:solidFill>
              </a:rPr>
              <a:t>재해자 본인이 확인토록 하여 사업주 제출한 산업재해조사표의 신뢰성이 확보</a:t>
            </a:r>
            <a:r>
              <a:rPr lang="ko-KR" altLang="en-US" dirty="0" smtClean="0">
                <a:solidFill>
                  <a:schemeClr val="tx1">
                    <a:lumMod val="85000"/>
                    <a:lumOff val="15000"/>
                  </a:schemeClr>
                </a:solidFill>
              </a:rPr>
              <a:t>될 것으로 기대</a:t>
            </a:r>
            <a:endParaRPr lang="ko-KR"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762" name="AutoShape 2"/>
          <p:cNvSpPr>
            <a:spLocks noChangeArrowheads="1"/>
          </p:cNvSpPr>
          <p:nvPr/>
        </p:nvSpPr>
        <p:spPr bwMode="auto">
          <a:xfrm>
            <a:off x="7253288" y="1708150"/>
            <a:ext cx="1655762" cy="323850"/>
          </a:xfrm>
          <a:prstGeom prst="roundRect">
            <a:avLst>
              <a:gd name="adj" fmla="val 16667"/>
            </a:avLst>
          </a:prstGeom>
          <a:noFill/>
          <a:ln w="9525">
            <a:noFill/>
            <a:round/>
            <a:headEnd/>
            <a:tailEnd/>
          </a:ln>
        </p:spPr>
        <p:txBody>
          <a:bodyPr wrap="none" lIns="90000" tIns="46800" rIns="90000" bIns="46800" anchor="ctr"/>
          <a:lstStyle/>
          <a:p>
            <a:pPr marL="457200">
              <a:spcBef>
                <a:spcPct val="50000"/>
              </a:spcBef>
              <a:buClr>
                <a:schemeClr val="hlink"/>
              </a:buClr>
              <a:buFont typeface="Wingdings" pitchFamily="2" charset="2"/>
              <a:buChar char="§"/>
            </a:pPr>
            <a:r>
              <a:rPr lang="ko-KR" altLang="en-US" sz="1600" b="1" dirty="0">
                <a:ea typeface="HY헤드라인M" pitchFamily="18" charset="-127"/>
              </a:rPr>
              <a:t>정답</a:t>
            </a:r>
            <a:r>
              <a:rPr lang="en-US" altLang="ko-KR" sz="1600" b="1" dirty="0">
                <a:ea typeface="HY헤드라인M" pitchFamily="18" charset="-127"/>
              </a:rPr>
              <a:t>: ( </a:t>
            </a:r>
            <a:r>
              <a:rPr lang="en-US" altLang="ko-KR" sz="1600" b="1" dirty="0" smtClean="0">
                <a:ea typeface="HY헤드라인M" pitchFamily="18" charset="-127"/>
              </a:rPr>
              <a:t>  0   </a:t>
            </a:r>
            <a:r>
              <a:rPr lang="en-US" altLang="ko-KR" sz="1600" b="1" dirty="0">
                <a:ea typeface="HY헤드라인M" pitchFamily="18" charset="-127"/>
              </a:rPr>
              <a:t>) </a:t>
            </a:r>
          </a:p>
        </p:txBody>
      </p:sp>
      <p:grpSp>
        <p:nvGrpSpPr>
          <p:cNvPr id="2" name="Group 3"/>
          <p:cNvGrpSpPr>
            <a:grpSpLocks/>
          </p:cNvGrpSpPr>
          <p:nvPr/>
        </p:nvGrpSpPr>
        <p:grpSpPr bwMode="auto">
          <a:xfrm>
            <a:off x="468313" y="1409686"/>
            <a:ext cx="7285038" cy="781050"/>
            <a:chOff x="282" y="1014"/>
            <a:chExt cx="4589" cy="492"/>
          </a:xfrm>
          <a:effectLst>
            <a:innerShdw blurRad="63500" dist="50800" dir="13500000">
              <a:prstClr val="black">
                <a:alpha val="50000"/>
              </a:prstClr>
            </a:innerShdw>
          </a:effectLst>
        </p:grpSpPr>
        <p:sp>
          <p:nvSpPr>
            <p:cNvPr id="885764" name="AutoShape 4"/>
            <p:cNvSpPr>
              <a:spLocks noChangeArrowheads="1"/>
            </p:cNvSpPr>
            <p:nvPr/>
          </p:nvSpPr>
          <p:spPr bwMode="auto">
            <a:xfrm>
              <a:off x="282" y="1014"/>
              <a:ext cx="4589" cy="492"/>
            </a:xfrm>
            <a:prstGeom prst="roundRect">
              <a:avLst>
                <a:gd name="adj" fmla="val 16667"/>
              </a:avLst>
            </a:prstGeom>
            <a:solidFill>
              <a:srgbClr val="EAEAEA"/>
            </a:solidFill>
            <a:ln w="9525">
              <a:solidFill>
                <a:schemeClr val="bg2"/>
              </a:solidFill>
              <a:round/>
              <a:headEnd/>
              <a:tailEnd/>
            </a:ln>
            <a:effectLst>
              <a:outerShdw dist="35921" dir="2700000" algn="ctr" rotWithShape="0">
                <a:srgbClr val="B2B2B2"/>
              </a:outerShdw>
            </a:effectLst>
            <a:scene3d>
              <a:camera prst="orthographicFront"/>
              <a:lightRig rig="threePt" dir="t"/>
            </a:scene3d>
            <a:sp3d>
              <a:bevelT/>
            </a:sp3d>
          </p:spPr>
          <p:txBody>
            <a:bodyPr lIns="90000" tIns="46800" rIns="90000" bIns="46800" anchor="ctr"/>
            <a:lstStyle/>
            <a:p>
              <a:pPr marL="457200">
                <a:lnSpc>
                  <a:spcPct val="90000"/>
                </a:lnSpc>
                <a:buClr>
                  <a:schemeClr val="hlink"/>
                </a:buClr>
                <a:buFont typeface="Wingdings" pitchFamily="2" charset="2"/>
                <a:buNone/>
                <a:defRPr/>
              </a:pPr>
              <a:endParaRPr lang="ko-KR" altLang="ko-KR" sz="1600">
                <a:latin typeface="HY헤드라인M" pitchFamily="18" charset="-127"/>
                <a:ea typeface="HY헤드라인M" pitchFamily="18" charset="-127"/>
              </a:endParaRPr>
            </a:p>
          </p:txBody>
        </p:sp>
        <p:sp>
          <p:nvSpPr>
            <p:cNvPr id="5151" name="Rectangle 5"/>
            <p:cNvSpPr>
              <a:spLocks noChangeArrowheads="1"/>
            </p:cNvSpPr>
            <p:nvPr/>
          </p:nvSpPr>
          <p:spPr bwMode="auto">
            <a:xfrm>
              <a:off x="295" y="1083"/>
              <a:ext cx="456" cy="387"/>
            </a:xfrm>
            <a:prstGeom prst="rect">
              <a:avLst/>
            </a:prstGeom>
            <a:gradFill rotWithShape="1">
              <a:gsLst>
                <a:gs pos="0">
                  <a:srgbClr val="00002F"/>
                </a:gs>
                <a:gs pos="100000">
                  <a:srgbClr val="000066"/>
                </a:gs>
              </a:gsLst>
              <a:lin ang="0" scaled="1"/>
            </a:gradFill>
            <a:ln w="9525">
              <a:solidFill>
                <a:schemeClr val="tx1"/>
              </a:solidFill>
              <a:miter lim="800000"/>
              <a:headEnd/>
              <a:tailEnd/>
            </a:ln>
            <a:scene3d>
              <a:camera prst="orthographicFront"/>
              <a:lightRig rig="threePt" dir="t"/>
            </a:scene3d>
            <a:sp3d>
              <a:bevelT/>
            </a:sp3d>
          </p:spPr>
          <p:txBody>
            <a:bodyPr wrap="none" anchor="ctr"/>
            <a:lstStyle/>
            <a:p>
              <a:pPr>
                <a:buClr>
                  <a:schemeClr val="hlink"/>
                </a:buClr>
                <a:buFont typeface="Wingdings" pitchFamily="2" charset="2"/>
                <a:buNone/>
                <a:defRPr/>
              </a:pPr>
              <a:endParaRPr lang="ko-KR" altLang="ko-KR" sz="1600">
                <a:latin typeface="HY헤드라인M" pitchFamily="18" charset="-127"/>
                <a:ea typeface="HY헤드라인M" pitchFamily="18" charset="-127"/>
              </a:endParaRPr>
            </a:p>
          </p:txBody>
        </p:sp>
        <p:sp>
          <p:nvSpPr>
            <p:cNvPr id="5152" name="Rectangle 6"/>
            <p:cNvSpPr>
              <a:spLocks noChangeArrowheads="1"/>
            </p:cNvSpPr>
            <p:nvPr/>
          </p:nvSpPr>
          <p:spPr bwMode="auto">
            <a:xfrm>
              <a:off x="311" y="1173"/>
              <a:ext cx="451" cy="213"/>
            </a:xfrm>
            <a:prstGeom prst="rect">
              <a:avLst/>
            </a:prstGeom>
            <a:noFill/>
            <a:ln w="9525">
              <a:noFill/>
              <a:miter lim="800000"/>
              <a:headEnd/>
              <a:tailEnd/>
            </a:ln>
            <a:scene3d>
              <a:camera prst="orthographicFront"/>
              <a:lightRig rig="threePt" dir="t"/>
            </a:scene3d>
            <a:sp3d>
              <a:bevelT/>
            </a:sp3d>
          </p:spPr>
          <p:txBody>
            <a:bodyPr wrap="none">
              <a:spAutoFit/>
            </a:bodyPr>
            <a:lstStyle/>
            <a:p>
              <a:pPr>
                <a:buClr>
                  <a:schemeClr val="hlink"/>
                </a:buClr>
                <a:buFont typeface="Wingdings" pitchFamily="2" charset="2"/>
                <a:buNone/>
                <a:defRPr/>
              </a:pPr>
              <a:r>
                <a:rPr lang="ko-KR" altLang="en-US" sz="1600" dirty="0">
                  <a:solidFill>
                    <a:schemeClr val="bg1"/>
                  </a:solidFill>
                  <a:latin typeface="HY헤드라인M" pitchFamily="18" charset="-127"/>
                  <a:ea typeface="HY헤드라인M" pitchFamily="18" charset="-127"/>
                </a:rPr>
                <a:t>문제</a:t>
              </a:r>
              <a:r>
                <a:rPr lang="en-US" altLang="ko-KR" sz="1600" dirty="0">
                  <a:solidFill>
                    <a:schemeClr val="bg1"/>
                  </a:solidFill>
                  <a:latin typeface="HY헤드라인M" pitchFamily="18" charset="-127"/>
                  <a:ea typeface="HY헤드라인M" pitchFamily="18" charset="-127"/>
                </a:rPr>
                <a:t>1</a:t>
              </a:r>
            </a:p>
          </p:txBody>
        </p:sp>
        <p:sp>
          <p:nvSpPr>
            <p:cNvPr id="5153" name="Rectangle 7"/>
            <p:cNvSpPr>
              <a:spLocks noChangeArrowheads="1"/>
            </p:cNvSpPr>
            <p:nvPr/>
          </p:nvSpPr>
          <p:spPr bwMode="auto">
            <a:xfrm>
              <a:off x="806" y="1083"/>
              <a:ext cx="3947" cy="337"/>
            </a:xfrm>
            <a:prstGeom prst="rect">
              <a:avLst/>
            </a:prstGeom>
            <a:noFill/>
            <a:ln w="9525">
              <a:noFill/>
              <a:miter lim="800000"/>
              <a:headEnd/>
              <a:tailEnd/>
            </a:ln>
            <a:scene3d>
              <a:camera prst="orthographicFront"/>
              <a:lightRig rig="threePt" dir="t"/>
            </a:scene3d>
            <a:sp3d>
              <a:bevelT/>
            </a:sp3d>
          </p:spPr>
          <p:txBody>
            <a:bodyPr>
              <a:spAutoFit/>
            </a:bodyPr>
            <a:lstStyle/>
            <a:p>
              <a:pPr marL="457200" indent="-457200">
                <a:lnSpc>
                  <a:spcPct val="90000"/>
                </a:lnSpc>
                <a:buClr>
                  <a:schemeClr val="hlink"/>
                </a:buClr>
                <a:defRPr/>
              </a:pPr>
              <a:r>
                <a:rPr lang="ko-KR" altLang="en-US" sz="1600" dirty="0" err="1" smtClean="0">
                  <a:latin typeface="HY헤드라인M" pitchFamily="18" charset="-127"/>
                  <a:ea typeface="HY헤드라인M" pitchFamily="18" charset="-127"/>
                </a:rPr>
                <a:t>현장내</a:t>
              </a:r>
              <a:r>
                <a:rPr lang="ko-KR" altLang="en-US" sz="1600" dirty="0" smtClean="0">
                  <a:latin typeface="HY헤드라인M" pitchFamily="18" charset="-127"/>
                  <a:ea typeface="HY헤드라인M" pitchFamily="18" charset="-127"/>
                </a:rPr>
                <a:t> 추락 </a:t>
              </a:r>
              <a:r>
                <a:rPr lang="ko-KR" altLang="en-US" sz="1600" dirty="0" smtClean="0">
                  <a:solidFill>
                    <a:srgbClr val="FF0000"/>
                  </a:solidFill>
                  <a:latin typeface="HY헤드라인M" pitchFamily="18" charset="-127"/>
                  <a:ea typeface="HY헤드라인M" pitchFamily="18" charset="-127"/>
                </a:rPr>
                <a:t>중대재해</a:t>
              </a:r>
              <a:r>
                <a:rPr lang="ko-KR" altLang="en-US" sz="1600" dirty="0" smtClean="0">
                  <a:latin typeface="HY헤드라인M" pitchFamily="18" charset="-127"/>
                  <a:ea typeface="HY헤드라인M" pitchFamily="18" charset="-127"/>
                </a:rPr>
                <a:t> 발생시 사업주 법인</a:t>
              </a:r>
              <a:r>
                <a:rPr lang="en-US" altLang="ko-KR" sz="1600" dirty="0" smtClean="0">
                  <a:latin typeface="HY헤드라인M" pitchFamily="18" charset="-127"/>
                  <a:ea typeface="HY헤드라인M" pitchFamily="18" charset="-127"/>
                </a:rPr>
                <a:t>/</a:t>
              </a:r>
              <a:r>
                <a:rPr lang="ko-KR" altLang="en-US" sz="1600" dirty="0" smtClean="0">
                  <a:latin typeface="HY헤드라인M" pitchFamily="18" charset="-127"/>
                  <a:ea typeface="HY헤드라인M" pitchFamily="18" charset="-127"/>
                </a:rPr>
                <a:t>하청 현장소장과 도급인 </a:t>
              </a:r>
              <a:endParaRPr lang="en-US" altLang="ko-KR" sz="1600" dirty="0" smtClean="0">
                <a:latin typeface="HY헤드라인M" pitchFamily="18" charset="-127"/>
                <a:ea typeface="HY헤드라인M" pitchFamily="18" charset="-127"/>
              </a:endParaRPr>
            </a:p>
            <a:p>
              <a:pPr marL="457200" indent="-457200">
                <a:lnSpc>
                  <a:spcPct val="90000"/>
                </a:lnSpc>
                <a:buClr>
                  <a:schemeClr val="hlink"/>
                </a:buClr>
                <a:defRPr/>
              </a:pPr>
              <a:r>
                <a:rPr lang="ko-KR" altLang="en-US" sz="1600" dirty="0" smtClean="0">
                  <a:latin typeface="HY헤드라인M" pitchFamily="18" charset="-127"/>
                  <a:ea typeface="HY헤드라인M" pitchFamily="18" charset="-127"/>
                </a:rPr>
                <a:t>법인</a:t>
              </a:r>
              <a:r>
                <a:rPr lang="en-US" altLang="ko-KR" sz="1600" dirty="0" smtClean="0">
                  <a:latin typeface="HY헤드라인M" pitchFamily="18" charset="-127"/>
                  <a:ea typeface="HY헤드라인M" pitchFamily="18" charset="-127"/>
                </a:rPr>
                <a:t>/</a:t>
              </a:r>
              <a:r>
                <a:rPr lang="ko-KR" altLang="en-US" sz="1600" dirty="0" err="1" smtClean="0">
                  <a:latin typeface="HY헤드라인M" pitchFamily="18" charset="-127"/>
                  <a:ea typeface="HY헤드라인M" pitchFamily="18" charset="-127"/>
                </a:rPr>
                <a:t>원청</a:t>
              </a:r>
              <a:r>
                <a:rPr lang="ko-KR" altLang="en-US" sz="1600" dirty="0" smtClean="0">
                  <a:latin typeface="HY헤드라인M" pitchFamily="18" charset="-127"/>
                  <a:ea typeface="HY헤드라인M" pitchFamily="18" charset="-127"/>
                </a:rPr>
                <a:t> 현장소장이 동시에 처벌받는다</a:t>
              </a:r>
              <a:endParaRPr lang="en-US" altLang="ko-KR" sz="1600" dirty="0">
                <a:latin typeface="HY헤드라인M" pitchFamily="18" charset="-127"/>
                <a:ea typeface="HY헤드라인M" pitchFamily="18" charset="-127"/>
              </a:endParaRPr>
            </a:p>
          </p:txBody>
        </p:sp>
      </p:grpSp>
      <p:grpSp>
        <p:nvGrpSpPr>
          <p:cNvPr id="3" name="Group 8"/>
          <p:cNvGrpSpPr>
            <a:grpSpLocks/>
          </p:cNvGrpSpPr>
          <p:nvPr/>
        </p:nvGrpSpPr>
        <p:grpSpPr bwMode="auto">
          <a:xfrm>
            <a:off x="374650" y="2354248"/>
            <a:ext cx="7285038" cy="781050"/>
            <a:chOff x="236" y="1609"/>
            <a:chExt cx="4589" cy="492"/>
          </a:xfrm>
          <a:effectLst>
            <a:innerShdw blurRad="63500" dist="50800" dir="13500000">
              <a:prstClr val="black">
                <a:alpha val="50000"/>
              </a:prstClr>
            </a:innerShdw>
          </a:effectLst>
        </p:grpSpPr>
        <p:sp>
          <p:nvSpPr>
            <p:cNvPr id="885769" name="AutoShape 9"/>
            <p:cNvSpPr>
              <a:spLocks noChangeArrowheads="1"/>
            </p:cNvSpPr>
            <p:nvPr/>
          </p:nvSpPr>
          <p:spPr bwMode="auto">
            <a:xfrm>
              <a:off x="236" y="1609"/>
              <a:ext cx="4589" cy="492"/>
            </a:xfrm>
            <a:prstGeom prst="roundRect">
              <a:avLst>
                <a:gd name="adj" fmla="val 16667"/>
              </a:avLst>
            </a:prstGeom>
            <a:solidFill>
              <a:srgbClr val="EAEAEA"/>
            </a:solidFill>
            <a:ln w="9525">
              <a:solidFill>
                <a:schemeClr val="bg2"/>
              </a:solidFill>
              <a:round/>
              <a:headEnd/>
              <a:tailEnd/>
            </a:ln>
            <a:effectLst>
              <a:outerShdw dist="35921" dir="2700000" algn="ctr" rotWithShape="0">
                <a:srgbClr val="B2B2B2"/>
              </a:outerShdw>
            </a:effectLst>
            <a:scene3d>
              <a:camera prst="orthographicFront"/>
              <a:lightRig rig="threePt" dir="t"/>
            </a:scene3d>
            <a:sp3d>
              <a:bevelT/>
            </a:sp3d>
          </p:spPr>
          <p:txBody>
            <a:bodyPr lIns="90000" tIns="46800" rIns="90000" bIns="46800" anchor="ctr"/>
            <a:lstStyle/>
            <a:p>
              <a:pPr marL="457200">
                <a:lnSpc>
                  <a:spcPct val="90000"/>
                </a:lnSpc>
                <a:buClr>
                  <a:schemeClr val="hlink"/>
                </a:buClr>
                <a:buFont typeface="Wingdings" pitchFamily="2" charset="2"/>
                <a:buNone/>
                <a:defRPr/>
              </a:pPr>
              <a:r>
                <a:rPr lang="en-US" altLang="ko-KR" sz="1600" dirty="0">
                  <a:latin typeface="HY헤드라인M" pitchFamily="18" charset="-127"/>
                  <a:ea typeface="HY헤드라인M" pitchFamily="18" charset="-127"/>
                </a:rPr>
                <a:t> </a:t>
              </a:r>
              <a:endParaRPr lang="ko-KR" altLang="ko-KR" sz="1600" dirty="0">
                <a:latin typeface="HY헤드라인M" pitchFamily="18" charset="-127"/>
                <a:ea typeface="HY헤드라인M" pitchFamily="18" charset="-127"/>
              </a:endParaRPr>
            </a:p>
          </p:txBody>
        </p:sp>
        <p:sp>
          <p:nvSpPr>
            <p:cNvPr id="5147" name="Rectangle 10"/>
            <p:cNvSpPr>
              <a:spLocks noChangeArrowheads="1"/>
            </p:cNvSpPr>
            <p:nvPr/>
          </p:nvSpPr>
          <p:spPr bwMode="auto">
            <a:xfrm>
              <a:off x="295" y="1666"/>
              <a:ext cx="456" cy="387"/>
            </a:xfrm>
            <a:prstGeom prst="rect">
              <a:avLst/>
            </a:prstGeom>
            <a:solidFill>
              <a:srgbClr val="000066"/>
            </a:solidFill>
            <a:ln w="9525">
              <a:solidFill>
                <a:schemeClr val="tx1"/>
              </a:solidFill>
              <a:miter lim="800000"/>
              <a:headEnd/>
              <a:tailEnd/>
            </a:ln>
            <a:scene3d>
              <a:camera prst="orthographicFront"/>
              <a:lightRig rig="threePt" dir="t"/>
            </a:scene3d>
            <a:sp3d>
              <a:bevelT/>
            </a:sp3d>
          </p:spPr>
          <p:txBody>
            <a:bodyPr wrap="none" anchor="ctr"/>
            <a:lstStyle/>
            <a:p>
              <a:pPr>
                <a:buClr>
                  <a:schemeClr val="hlink"/>
                </a:buClr>
                <a:buFont typeface="Wingdings" pitchFamily="2" charset="2"/>
                <a:buNone/>
                <a:defRPr/>
              </a:pPr>
              <a:endParaRPr lang="ko-KR" altLang="ko-KR" sz="1600">
                <a:latin typeface="HY헤드라인M" pitchFamily="18" charset="-127"/>
                <a:ea typeface="HY헤드라인M" pitchFamily="18" charset="-127"/>
              </a:endParaRPr>
            </a:p>
          </p:txBody>
        </p:sp>
        <p:sp>
          <p:nvSpPr>
            <p:cNvPr id="5148" name="Rectangle 11"/>
            <p:cNvSpPr>
              <a:spLocks noChangeArrowheads="1"/>
            </p:cNvSpPr>
            <p:nvPr/>
          </p:nvSpPr>
          <p:spPr bwMode="auto">
            <a:xfrm>
              <a:off x="311" y="1756"/>
              <a:ext cx="451" cy="213"/>
            </a:xfrm>
            <a:prstGeom prst="rect">
              <a:avLst/>
            </a:prstGeom>
            <a:noFill/>
            <a:ln w="9525">
              <a:noFill/>
              <a:miter lim="800000"/>
              <a:headEnd/>
              <a:tailEnd/>
            </a:ln>
            <a:scene3d>
              <a:camera prst="orthographicFront"/>
              <a:lightRig rig="threePt" dir="t"/>
            </a:scene3d>
            <a:sp3d>
              <a:bevelT/>
            </a:sp3d>
          </p:spPr>
          <p:txBody>
            <a:bodyPr wrap="none">
              <a:spAutoFit/>
            </a:bodyPr>
            <a:lstStyle/>
            <a:p>
              <a:pPr>
                <a:buClr>
                  <a:schemeClr val="hlink"/>
                </a:buClr>
                <a:buFont typeface="Wingdings" pitchFamily="2" charset="2"/>
                <a:buNone/>
                <a:defRPr/>
              </a:pPr>
              <a:r>
                <a:rPr lang="ko-KR" altLang="en-US" sz="1600">
                  <a:solidFill>
                    <a:schemeClr val="bg1"/>
                  </a:solidFill>
                  <a:latin typeface="HY헤드라인M" pitchFamily="18" charset="-127"/>
                  <a:ea typeface="HY헤드라인M" pitchFamily="18" charset="-127"/>
                </a:rPr>
                <a:t>문제</a:t>
              </a:r>
              <a:r>
                <a:rPr lang="en-US" altLang="ko-KR" sz="1600">
                  <a:solidFill>
                    <a:schemeClr val="bg1"/>
                  </a:solidFill>
                  <a:latin typeface="HY헤드라인M" pitchFamily="18" charset="-127"/>
                  <a:ea typeface="HY헤드라인M" pitchFamily="18" charset="-127"/>
                </a:rPr>
                <a:t>2</a:t>
              </a:r>
            </a:p>
          </p:txBody>
        </p:sp>
        <p:sp>
          <p:nvSpPr>
            <p:cNvPr id="5149" name="Rectangle 12"/>
            <p:cNvSpPr>
              <a:spLocks noChangeArrowheads="1"/>
            </p:cNvSpPr>
            <p:nvPr/>
          </p:nvSpPr>
          <p:spPr bwMode="auto">
            <a:xfrm>
              <a:off x="788" y="1672"/>
              <a:ext cx="3947" cy="337"/>
            </a:xfrm>
            <a:prstGeom prst="rect">
              <a:avLst/>
            </a:prstGeom>
            <a:noFill/>
            <a:ln w="9525">
              <a:noFill/>
              <a:miter lim="800000"/>
              <a:headEnd/>
              <a:tailEnd/>
            </a:ln>
            <a:scene3d>
              <a:camera prst="orthographicFront"/>
              <a:lightRig rig="threePt" dir="t"/>
            </a:scene3d>
            <a:sp3d>
              <a:bevelT/>
            </a:sp3d>
          </p:spPr>
          <p:txBody>
            <a:bodyPr>
              <a:spAutoFit/>
            </a:bodyPr>
            <a:lstStyle/>
            <a:p>
              <a:pPr marL="457200" indent="-457200">
                <a:lnSpc>
                  <a:spcPct val="90000"/>
                </a:lnSpc>
              </a:pPr>
              <a:r>
                <a:rPr lang="ko-KR" altLang="en-US" sz="1600" dirty="0" smtClean="0">
                  <a:latin typeface="HY헤드라인M" pitchFamily="18" charset="-127"/>
                  <a:ea typeface="HY헤드라인M" pitchFamily="18" charset="-127"/>
                </a:rPr>
                <a:t>현장 </a:t>
              </a:r>
              <a:r>
                <a:rPr lang="ko-KR" altLang="en-US" sz="1600" dirty="0" err="1" smtClean="0">
                  <a:latin typeface="HY헤드라인M" pitchFamily="18" charset="-127"/>
                  <a:ea typeface="HY헤드라인M" pitchFamily="18" charset="-127"/>
                </a:rPr>
                <a:t>현채직</a:t>
              </a:r>
              <a:r>
                <a:rPr lang="en-US" altLang="ko-KR" sz="1600" dirty="0" smtClean="0">
                  <a:latin typeface="HY헤드라인M" pitchFamily="18" charset="-127"/>
                  <a:ea typeface="HY헤드라인M" pitchFamily="18" charset="-127"/>
                </a:rPr>
                <a:t> </a:t>
              </a:r>
              <a:r>
                <a:rPr lang="ko-KR" altLang="en-US" sz="1600" dirty="0" smtClean="0">
                  <a:latin typeface="HY헤드라인M" pitchFamily="18" charset="-127"/>
                  <a:ea typeface="HY헤드라인M" pitchFamily="18" charset="-127"/>
                </a:rPr>
                <a:t>및 일용근로자의 임금</a:t>
              </a:r>
              <a:r>
                <a:rPr lang="en-US" altLang="ko-KR" sz="1600" dirty="0" smtClean="0">
                  <a:latin typeface="HY헤드라인M" pitchFamily="18" charset="-127"/>
                  <a:ea typeface="HY헤드라인M" pitchFamily="18" charset="-127"/>
                </a:rPr>
                <a:t>, </a:t>
              </a:r>
              <a:r>
                <a:rPr lang="ko-KR" altLang="en-US" sz="1600" dirty="0" smtClean="0">
                  <a:latin typeface="HY헤드라인M" pitchFamily="18" charset="-127"/>
                  <a:ea typeface="HY헤드라인M" pitchFamily="18" charset="-127"/>
                </a:rPr>
                <a:t>근로시간</a:t>
              </a:r>
              <a:r>
                <a:rPr lang="en-US" altLang="ko-KR" sz="1600" dirty="0" smtClean="0">
                  <a:latin typeface="HY헤드라인M" pitchFamily="18" charset="-127"/>
                  <a:ea typeface="HY헤드라인M" pitchFamily="18" charset="-127"/>
                </a:rPr>
                <a:t>, </a:t>
              </a:r>
              <a:r>
                <a:rPr lang="ko-KR" altLang="en-US" sz="1600" dirty="0" smtClean="0">
                  <a:latin typeface="HY헤드라인M" pitchFamily="18" charset="-127"/>
                  <a:ea typeface="HY헤드라인M" pitchFamily="18" charset="-127"/>
                </a:rPr>
                <a:t>해고</a:t>
              </a:r>
              <a:r>
                <a:rPr lang="en-US" altLang="ko-KR" sz="1600" dirty="0" smtClean="0">
                  <a:latin typeface="HY헤드라인M" pitchFamily="18" charset="-127"/>
                  <a:ea typeface="HY헤드라인M" pitchFamily="18" charset="-127"/>
                </a:rPr>
                <a:t>, </a:t>
              </a:r>
              <a:r>
                <a:rPr lang="ko-KR" altLang="en-US" sz="1600" dirty="0" err="1" smtClean="0">
                  <a:latin typeface="HY헤드라인M" pitchFamily="18" charset="-127"/>
                  <a:ea typeface="HY헤드라인M" pitchFamily="18" charset="-127"/>
                </a:rPr>
                <a:t>근로계약서등</a:t>
              </a:r>
              <a:r>
                <a:rPr lang="ko-KR" altLang="en-US" sz="1600" dirty="0" smtClean="0">
                  <a:latin typeface="HY헤드라인M" pitchFamily="18" charset="-127"/>
                  <a:ea typeface="HY헤드라인M" pitchFamily="18" charset="-127"/>
                </a:rPr>
                <a:t> </a:t>
              </a:r>
              <a:endParaRPr lang="en-US" altLang="ko-KR" sz="1600" dirty="0" smtClean="0">
                <a:latin typeface="HY헤드라인M" pitchFamily="18" charset="-127"/>
                <a:ea typeface="HY헤드라인M" pitchFamily="18" charset="-127"/>
              </a:endParaRPr>
            </a:p>
            <a:p>
              <a:pPr marL="457200" indent="-457200">
                <a:lnSpc>
                  <a:spcPct val="90000"/>
                </a:lnSpc>
              </a:pPr>
              <a:r>
                <a:rPr lang="ko-KR" altLang="en-US" sz="1600" dirty="0" smtClean="0">
                  <a:latin typeface="HY헤드라인M" pitchFamily="18" charset="-127"/>
                  <a:ea typeface="HY헤드라인M" pitchFamily="18" charset="-127"/>
                </a:rPr>
                <a:t>근로기준법 </a:t>
              </a:r>
              <a:r>
                <a:rPr lang="ko-KR" altLang="en-US" sz="1600" dirty="0" err="1" smtClean="0">
                  <a:latin typeface="HY헤드라인M" pitchFamily="18" charset="-127"/>
                  <a:ea typeface="HY헤드라인M" pitchFamily="18" charset="-127"/>
                </a:rPr>
                <a:t>위반시</a:t>
              </a:r>
              <a:r>
                <a:rPr lang="ko-KR" altLang="en-US" sz="1600" dirty="0" smtClean="0">
                  <a:latin typeface="HY헤드라인M" pitchFamily="18" charset="-127"/>
                  <a:ea typeface="HY헤드라인M" pitchFamily="18" charset="-127"/>
                </a:rPr>
                <a:t> </a:t>
              </a:r>
              <a:r>
                <a:rPr lang="ko-KR" altLang="en-US" sz="1600" dirty="0" smtClean="0">
                  <a:solidFill>
                    <a:srgbClr val="FF0000"/>
                  </a:solidFill>
                  <a:latin typeface="HY헤드라인M" pitchFamily="18" charset="-127"/>
                  <a:ea typeface="HY헤드라인M" pitchFamily="18" charset="-127"/>
                </a:rPr>
                <a:t>대표이사</a:t>
              </a:r>
              <a:r>
                <a:rPr lang="ko-KR" altLang="en-US" sz="1600" dirty="0" smtClean="0">
                  <a:latin typeface="HY헤드라인M" pitchFamily="18" charset="-127"/>
                  <a:ea typeface="HY헤드라인M" pitchFamily="18" charset="-127"/>
                </a:rPr>
                <a:t>가 처벌받는다</a:t>
              </a:r>
              <a:endParaRPr lang="ko-KR" altLang="ko-KR" sz="1600" dirty="0">
                <a:latin typeface="HY헤드라인M" pitchFamily="18" charset="-127"/>
                <a:ea typeface="HY헤드라인M" pitchFamily="18" charset="-127"/>
              </a:endParaRPr>
            </a:p>
          </p:txBody>
        </p:sp>
      </p:grpSp>
      <p:grpSp>
        <p:nvGrpSpPr>
          <p:cNvPr id="4" name="Group 35"/>
          <p:cNvGrpSpPr>
            <a:grpSpLocks/>
          </p:cNvGrpSpPr>
          <p:nvPr/>
        </p:nvGrpSpPr>
        <p:grpSpPr bwMode="auto">
          <a:xfrm>
            <a:off x="382588" y="3241675"/>
            <a:ext cx="7285037" cy="781050"/>
            <a:chOff x="241" y="2042"/>
            <a:chExt cx="4589" cy="492"/>
          </a:xfrm>
          <a:effectLst>
            <a:innerShdw blurRad="63500" dist="50800" dir="13500000">
              <a:prstClr val="black">
                <a:alpha val="50000"/>
              </a:prstClr>
            </a:innerShdw>
          </a:effectLst>
        </p:grpSpPr>
        <p:sp>
          <p:nvSpPr>
            <p:cNvPr id="885774" name="AutoShape 14"/>
            <p:cNvSpPr>
              <a:spLocks noChangeArrowheads="1"/>
            </p:cNvSpPr>
            <p:nvPr/>
          </p:nvSpPr>
          <p:spPr bwMode="auto">
            <a:xfrm>
              <a:off x="241" y="2042"/>
              <a:ext cx="4589" cy="492"/>
            </a:xfrm>
            <a:prstGeom prst="roundRect">
              <a:avLst>
                <a:gd name="adj" fmla="val 16667"/>
              </a:avLst>
            </a:prstGeom>
            <a:solidFill>
              <a:srgbClr val="EAEAEA"/>
            </a:solidFill>
            <a:ln w="9525">
              <a:solidFill>
                <a:schemeClr val="bg2"/>
              </a:solidFill>
              <a:round/>
              <a:headEnd/>
              <a:tailEnd/>
            </a:ln>
            <a:effectLst>
              <a:outerShdw dist="35921" dir="2700000" algn="ctr" rotWithShape="0">
                <a:srgbClr val="B2B2B2"/>
              </a:outerShdw>
            </a:effectLst>
            <a:scene3d>
              <a:camera prst="orthographicFront"/>
              <a:lightRig rig="threePt" dir="t"/>
            </a:scene3d>
            <a:sp3d>
              <a:bevelT/>
            </a:sp3d>
          </p:spPr>
          <p:txBody>
            <a:bodyPr lIns="90000" tIns="46800" rIns="90000" bIns="46800" anchor="ctr"/>
            <a:lstStyle/>
            <a:p>
              <a:pPr marL="457200">
                <a:lnSpc>
                  <a:spcPct val="90000"/>
                </a:lnSpc>
                <a:buClr>
                  <a:schemeClr val="hlink"/>
                </a:buClr>
                <a:buFont typeface="Wingdings" pitchFamily="2" charset="2"/>
                <a:buNone/>
                <a:defRPr/>
              </a:pPr>
              <a:endParaRPr lang="ko-KR" altLang="ko-KR" sz="1600">
                <a:latin typeface="HY헤드라인M" pitchFamily="18" charset="-127"/>
                <a:ea typeface="HY헤드라인M" pitchFamily="18" charset="-127"/>
              </a:endParaRPr>
            </a:p>
          </p:txBody>
        </p:sp>
        <p:sp>
          <p:nvSpPr>
            <p:cNvPr id="5143" name="Rectangle 15"/>
            <p:cNvSpPr>
              <a:spLocks noChangeArrowheads="1"/>
            </p:cNvSpPr>
            <p:nvPr/>
          </p:nvSpPr>
          <p:spPr bwMode="auto">
            <a:xfrm>
              <a:off x="295" y="2099"/>
              <a:ext cx="456" cy="387"/>
            </a:xfrm>
            <a:prstGeom prst="rect">
              <a:avLst/>
            </a:prstGeom>
            <a:solidFill>
              <a:srgbClr val="000066"/>
            </a:solidFill>
            <a:ln w="9525">
              <a:solidFill>
                <a:schemeClr val="tx1"/>
              </a:solidFill>
              <a:miter lim="800000"/>
              <a:headEnd/>
              <a:tailEnd/>
            </a:ln>
            <a:scene3d>
              <a:camera prst="orthographicFront"/>
              <a:lightRig rig="threePt" dir="t"/>
            </a:scene3d>
            <a:sp3d>
              <a:bevelT/>
            </a:sp3d>
          </p:spPr>
          <p:txBody>
            <a:bodyPr wrap="none" anchor="ctr"/>
            <a:lstStyle/>
            <a:p>
              <a:pPr>
                <a:buClr>
                  <a:schemeClr val="hlink"/>
                </a:buClr>
                <a:buFont typeface="Wingdings" pitchFamily="2" charset="2"/>
                <a:buNone/>
                <a:defRPr/>
              </a:pPr>
              <a:endParaRPr lang="ko-KR" altLang="ko-KR" sz="1600">
                <a:latin typeface="HY헤드라인M" pitchFamily="18" charset="-127"/>
                <a:ea typeface="HY헤드라인M" pitchFamily="18" charset="-127"/>
              </a:endParaRPr>
            </a:p>
          </p:txBody>
        </p:sp>
        <p:sp>
          <p:nvSpPr>
            <p:cNvPr id="5144" name="Rectangle 16"/>
            <p:cNvSpPr>
              <a:spLocks noChangeArrowheads="1"/>
            </p:cNvSpPr>
            <p:nvPr/>
          </p:nvSpPr>
          <p:spPr bwMode="auto">
            <a:xfrm>
              <a:off x="311" y="2189"/>
              <a:ext cx="451" cy="213"/>
            </a:xfrm>
            <a:prstGeom prst="rect">
              <a:avLst/>
            </a:prstGeom>
            <a:noFill/>
            <a:ln w="9525">
              <a:noFill/>
              <a:miter lim="800000"/>
              <a:headEnd/>
              <a:tailEnd/>
            </a:ln>
            <a:scene3d>
              <a:camera prst="orthographicFront"/>
              <a:lightRig rig="threePt" dir="t"/>
            </a:scene3d>
            <a:sp3d>
              <a:bevelT/>
            </a:sp3d>
          </p:spPr>
          <p:txBody>
            <a:bodyPr wrap="none">
              <a:spAutoFit/>
            </a:bodyPr>
            <a:lstStyle/>
            <a:p>
              <a:pPr>
                <a:buClr>
                  <a:schemeClr val="hlink"/>
                </a:buClr>
                <a:buFont typeface="Wingdings" pitchFamily="2" charset="2"/>
                <a:buNone/>
                <a:defRPr/>
              </a:pPr>
              <a:r>
                <a:rPr lang="ko-KR" altLang="en-US" sz="1600">
                  <a:solidFill>
                    <a:schemeClr val="bg1"/>
                  </a:solidFill>
                  <a:latin typeface="HY헤드라인M" pitchFamily="18" charset="-127"/>
                  <a:ea typeface="HY헤드라인M" pitchFamily="18" charset="-127"/>
                </a:rPr>
                <a:t>문제</a:t>
              </a:r>
              <a:r>
                <a:rPr lang="en-US" altLang="ko-KR" sz="1600">
                  <a:solidFill>
                    <a:schemeClr val="bg1"/>
                  </a:solidFill>
                  <a:latin typeface="HY헤드라인M" pitchFamily="18" charset="-127"/>
                  <a:ea typeface="HY헤드라인M" pitchFamily="18" charset="-127"/>
                </a:rPr>
                <a:t>3</a:t>
              </a:r>
            </a:p>
          </p:txBody>
        </p:sp>
        <p:sp>
          <p:nvSpPr>
            <p:cNvPr id="5145" name="Rectangle 17"/>
            <p:cNvSpPr>
              <a:spLocks noChangeArrowheads="1"/>
            </p:cNvSpPr>
            <p:nvPr/>
          </p:nvSpPr>
          <p:spPr bwMode="auto">
            <a:xfrm>
              <a:off x="788" y="2115"/>
              <a:ext cx="3947" cy="337"/>
            </a:xfrm>
            <a:prstGeom prst="rect">
              <a:avLst/>
            </a:prstGeom>
            <a:noFill/>
            <a:ln w="9525">
              <a:noFill/>
              <a:miter lim="800000"/>
              <a:headEnd/>
              <a:tailEnd/>
            </a:ln>
            <a:scene3d>
              <a:camera prst="orthographicFront"/>
              <a:lightRig rig="threePt" dir="t"/>
            </a:scene3d>
            <a:sp3d>
              <a:bevelT/>
            </a:sp3d>
          </p:spPr>
          <p:txBody>
            <a:bodyPr>
              <a:spAutoFit/>
            </a:bodyPr>
            <a:lstStyle/>
            <a:p>
              <a:pPr marL="457200" indent="-457200">
                <a:lnSpc>
                  <a:spcPct val="90000"/>
                </a:lnSpc>
                <a:buClr>
                  <a:schemeClr val="hlink"/>
                </a:buClr>
                <a:defRPr/>
              </a:pPr>
              <a:r>
                <a:rPr lang="ko-KR" altLang="en-US" sz="1600" dirty="0" smtClean="0">
                  <a:latin typeface="HY헤드라인M" pitchFamily="18" charset="-127"/>
                  <a:ea typeface="HY헤드라인M" pitchFamily="18" charset="-127"/>
                </a:rPr>
                <a:t>모든 일용근로자는 산재</a:t>
              </a:r>
              <a:r>
                <a:rPr lang="en-US" altLang="ko-KR" sz="1600" dirty="0" smtClean="0">
                  <a:latin typeface="HY헤드라인M" pitchFamily="18" charset="-127"/>
                  <a:ea typeface="HY헤드라인M" pitchFamily="18" charset="-127"/>
                </a:rPr>
                <a:t>, </a:t>
              </a:r>
              <a:r>
                <a:rPr lang="ko-KR" altLang="en-US" sz="1600" dirty="0" smtClean="0">
                  <a:latin typeface="HY헤드라인M" pitchFamily="18" charset="-127"/>
                  <a:ea typeface="HY헤드라인M" pitchFamily="18" charset="-127"/>
                </a:rPr>
                <a:t>고용보험이 적용되며</a:t>
              </a:r>
              <a:r>
                <a:rPr lang="en-US" altLang="ko-KR" sz="1600" dirty="0" smtClean="0">
                  <a:latin typeface="HY헤드라인M" pitchFamily="18" charset="-127"/>
                  <a:ea typeface="HY헤드라인M" pitchFamily="18" charset="-127"/>
                </a:rPr>
                <a:t>,  </a:t>
              </a:r>
              <a:r>
                <a:rPr lang="ko-KR" altLang="en-US" sz="1600" dirty="0" smtClean="0">
                  <a:latin typeface="HY헤드라인M" pitchFamily="18" charset="-127"/>
                  <a:ea typeface="HY헤드라인M" pitchFamily="18" charset="-127"/>
                </a:rPr>
                <a:t>건강보험</a:t>
              </a:r>
              <a:r>
                <a:rPr lang="en-US" altLang="ko-KR" sz="1600" dirty="0" smtClean="0">
                  <a:latin typeface="HY헤드라인M" pitchFamily="18" charset="-127"/>
                  <a:ea typeface="HY헤드라인M" pitchFamily="18" charset="-127"/>
                </a:rPr>
                <a:t>, </a:t>
              </a:r>
              <a:r>
                <a:rPr lang="ko-KR" altLang="en-US" sz="1600" dirty="0" err="1" smtClean="0">
                  <a:latin typeface="HY헤드라인M" pitchFamily="18" charset="-127"/>
                  <a:ea typeface="HY헤드라인M" pitchFamily="18" charset="-127"/>
                </a:rPr>
                <a:t>국민연</a:t>
              </a:r>
              <a:endParaRPr lang="en-US" altLang="ko-KR" sz="1600" dirty="0" smtClean="0">
                <a:latin typeface="HY헤드라인M" pitchFamily="18" charset="-127"/>
                <a:ea typeface="HY헤드라인M" pitchFamily="18" charset="-127"/>
              </a:endParaRPr>
            </a:p>
            <a:p>
              <a:pPr marL="457200" indent="-457200">
                <a:lnSpc>
                  <a:spcPct val="90000"/>
                </a:lnSpc>
                <a:buClr>
                  <a:schemeClr val="hlink"/>
                </a:buClr>
                <a:defRPr/>
              </a:pPr>
              <a:r>
                <a:rPr lang="ko-KR" altLang="en-US" sz="1600" dirty="0" smtClean="0">
                  <a:latin typeface="HY헤드라인M" pitchFamily="18" charset="-127"/>
                  <a:ea typeface="HY헤드라인M" pitchFamily="18" charset="-127"/>
                </a:rPr>
                <a:t>금은 월 </a:t>
              </a:r>
              <a:r>
                <a:rPr lang="en-US" altLang="ko-KR" sz="1600" dirty="0" smtClean="0">
                  <a:latin typeface="HY헤드라인M" pitchFamily="18" charset="-127"/>
                  <a:ea typeface="HY헤드라인M" pitchFamily="18" charset="-127"/>
                </a:rPr>
                <a:t>20</a:t>
              </a:r>
              <a:r>
                <a:rPr lang="ko-KR" altLang="en-US" sz="1600" dirty="0" err="1" smtClean="0">
                  <a:latin typeface="HY헤드라인M" pitchFamily="18" charset="-127"/>
                  <a:ea typeface="HY헤드라인M" pitchFamily="18" charset="-127"/>
                </a:rPr>
                <a:t>일이상</a:t>
              </a:r>
              <a:r>
                <a:rPr lang="ko-KR" altLang="en-US" sz="1600" dirty="0" smtClean="0">
                  <a:latin typeface="HY헤드라인M" pitchFamily="18" charset="-127"/>
                  <a:ea typeface="HY헤드라인M" pitchFamily="18" charset="-127"/>
                </a:rPr>
                <a:t>  </a:t>
              </a:r>
              <a:r>
                <a:rPr lang="ko-KR" altLang="en-US" sz="1600" dirty="0" err="1" smtClean="0">
                  <a:latin typeface="HY헤드라인M" pitchFamily="18" charset="-127"/>
                  <a:ea typeface="HY헤드라인M" pitchFamily="18" charset="-127"/>
                </a:rPr>
                <a:t>근로시</a:t>
              </a:r>
              <a:r>
                <a:rPr lang="ko-KR" altLang="en-US" sz="1600" dirty="0" smtClean="0">
                  <a:latin typeface="HY헤드라인M" pitchFamily="18" charset="-127"/>
                  <a:ea typeface="HY헤드라인M" pitchFamily="18" charset="-127"/>
                </a:rPr>
                <a:t> 원천징수 대상이다</a:t>
              </a:r>
              <a:endParaRPr lang="ko-KR" altLang="ko-KR" sz="1600" dirty="0">
                <a:latin typeface="HY헤드라인M" pitchFamily="18" charset="-127"/>
                <a:ea typeface="HY헤드라인M" pitchFamily="18" charset="-127"/>
              </a:endParaRPr>
            </a:p>
          </p:txBody>
        </p:sp>
      </p:grpSp>
      <p:grpSp>
        <p:nvGrpSpPr>
          <p:cNvPr id="5" name="Group 36"/>
          <p:cNvGrpSpPr>
            <a:grpSpLocks/>
          </p:cNvGrpSpPr>
          <p:nvPr/>
        </p:nvGrpSpPr>
        <p:grpSpPr bwMode="auto">
          <a:xfrm>
            <a:off x="374650" y="4179888"/>
            <a:ext cx="7285038" cy="781050"/>
            <a:chOff x="236" y="2633"/>
            <a:chExt cx="4589" cy="492"/>
          </a:xfrm>
          <a:effectLst>
            <a:innerShdw blurRad="63500" dist="50800" dir="13500000">
              <a:prstClr val="black">
                <a:alpha val="50000"/>
              </a:prstClr>
            </a:innerShdw>
          </a:effectLst>
        </p:grpSpPr>
        <p:sp>
          <p:nvSpPr>
            <p:cNvPr id="885779" name="AutoShape 19"/>
            <p:cNvSpPr>
              <a:spLocks noChangeArrowheads="1"/>
            </p:cNvSpPr>
            <p:nvPr/>
          </p:nvSpPr>
          <p:spPr bwMode="auto">
            <a:xfrm>
              <a:off x="236" y="2633"/>
              <a:ext cx="4589" cy="492"/>
            </a:xfrm>
            <a:prstGeom prst="roundRect">
              <a:avLst>
                <a:gd name="adj" fmla="val 16667"/>
              </a:avLst>
            </a:prstGeom>
            <a:solidFill>
              <a:srgbClr val="EAEAEA"/>
            </a:solidFill>
            <a:ln w="9525">
              <a:solidFill>
                <a:schemeClr val="bg2"/>
              </a:solidFill>
              <a:round/>
              <a:headEnd/>
              <a:tailEnd/>
            </a:ln>
            <a:effectLst>
              <a:outerShdw dist="35921" dir="2700000" algn="ctr" rotWithShape="0">
                <a:srgbClr val="B2B2B2"/>
              </a:outerShdw>
            </a:effectLst>
            <a:scene3d>
              <a:camera prst="orthographicFront"/>
              <a:lightRig rig="threePt" dir="t"/>
            </a:scene3d>
            <a:sp3d>
              <a:bevelT/>
            </a:sp3d>
          </p:spPr>
          <p:txBody>
            <a:bodyPr lIns="90000" tIns="46800" rIns="90000" bIns="46800" anchor="ctr"/>
            <a:lstStyle/>
            <a:p>
              <a:pPr marL="457200">
                <a:lnSpc>
                  <a:spcPct val="90000"/>
                </a:lnSpc>
                <a:buClr>
                  <a:schemeClr val="hlink"/>
                </a:buClr>
                <a:buFont typeface="Wingdings" pitchFamily="2" charset="2"/>
                <a:buNone/>
                <a:defRPr/>
              </a:pPr>
              <a:endParaRPr lang="ko-KR" altLang="ko-KR" sz="1600">
                <a:latin typeface="HY헤드라인M" pitchFamily="18" charset="-127"/>
                <a:ea typeface="HY헤드라인M" pitchFamily="18" charset="-127"/>
              </a:endParaRPr>
            </a:p>
          </p:txBody>
        </p:sp>
        <p:sp>
          <p:nvSpPr>
            <p:cNvPr id="5139" name="Rectangle 20"/>
            <p:cNvSpPr>
              <a:spLocks noChangeArrowheads="1"/>
            </p:cNvSpPr>
            <p:nvPr/>
          </p:nvSpPr>
          <p:spPr bwMode="auto">
            <a:xfrm>
              <a:off x="295" y="2690"/>
              <a:ext cx="456" cy="387"/>
            </a:xfrm>
            <a:prstGeom prst="rect">
              <a:avLst/>
            </a:prstGeom>
            <a:solidFill>
              <a:srgbClr val="000066"/>
            </a:solidFill>
            <a:ln w="9525">
              <a:solidFill>
                <a:schemeClr val="tx1"/>
              </a:solidFill>
              <a:miter lim="800000"/>
              <a:headEnd/>
              <a:tailEnd/>
            </a:ln>
            <a:scene3d>
              <a:camera prst="orthographicFront"/>
              <a:lightRig rig="threePt" dir="t"/>
            </a:scene3d>
            <a:sp3d>
              <a:bevelT/>
            </a:sp3d>
          </p:spPr>
          <p:txBody>
            <a:bodyPr wrap="none" anchor="ctr"/>
            <a:lstStyle/>
            <a:p>
              <a:pPr>
                <a:buClr>
                  <a:schemeClr val="hlink"/>
                </a:buClr>
                <a:buFont typeface="Wingdings" pitchFamily="2" charset="2"/>
                <a:buNone/>
                <a:defRPr/>
              </a:pPr>
              <a:endParaRPr lang="ko-KR" altLang="ko-KR" sz="1600">
                <a:latin typeface="HY헤드라인M" pitchFamily="18" charset="-127"/>
                <a:ea typeface="HY헤드라인M" pitchFamily="18" charset="-127"/>
              </a:endParaRPr>
            </a:p>
          </p:txBody>
        </p:sp>
        <p:sp>
          <p:nvSpPr>
            <p:cNvPr id="5140" name="Rectangle 21"/>
            <p:cNvSpPr>
              <a:spLocks noChangeArrowheads="1"/>
            </p:cNvSpPr>
            <p:nvPr/>
          </p:nvSpPr>
          <p:spPr bwMode="auto">
            <a:xfrm>
              <a:off x="311" y="2780"/>
              <a:ext cx="451" cy="213"/>
            </a:xfrm>
            <a:prstGeom prst="rect">
              <a:avLst/>
            </a:prstGeom>
            <a:noFill/>
            <a:ln w="9525">
              <a:noFill/>
              <a:miter lim="800000"/>
              <a:headEnd/>
              <a:tailEnd/>
            </a:ln>
            <a:scene3d>
              <a:camera prst="orthographicFront"/>
              <a:lightRig rig="threePt" dir="t"/>
            </a:scene3d>
            <a:sp3d>
              <a:bevelT/>
            </a:sp3d>
          </p:spPr>
          <p:txBody>
            <a:bodyPr wrap="none">
              <a:spAutoFit/>
            </a:bodyPr>
            <a:lstStyle/>
            <a:p>
              <a:pPr>
                <a:buClr>
                  <a:schemeClr val="hlink"/>
                </a:buClr>
                <a:buFont typeface="Wingdings" pitchFamily="2" charset="2"/>
                <a:buNone/>
                <a:defRPr/>
              </a:pPr>
              <a:r>
                <a:rPr lang="ko-KR" altLang="en-US" sz="1600">
                  <a:solidFill>
                    <a:schemeClr val="bg1"/>
                  </a:solidFill>
                  <a:latin typeface="HY헤드라인M" pitchFamily="18" charset="-127"/>
                  <a:ea typeface="HY헤드라인M" pitchFamily="18" charset="-127"/>
                </a:rPr>
                <a:t>문제</a:t>
              </a:r>
              <a:r>
                <a:rPr lang="en-US" altLang="ko-KR" sz="1600">
                  <a:solidFill>
                    <a:schemeClr val="bg1"/>
                  </a:solidFill>
                  <a:latin typeface="HY헤드라인M" pitchFamily="18" charset="-127"/>
                  <a:ea typeface="HY헤드라인M" pitchFamily="18" charset="-127"/>
                </a:rPr>
                <a:t>4</a:t>
              </a:r>
            </a:p>
          </p:txBody>
        </p:sp>
        <p:sp>
          <p:nvSpPr>
            <p:cNvPr id="5141" name="Rectangle 22"/>
            <p:cNvSpPr>
              <a:spLocks noChangeArrowheads="1"/>
            </p:cNvSpPr>
            <p:nvPr/>
          </p:nvSpPr>
          <p:spPr bwMode="auto">
            <a:xfrm>
              <a:off x="788" y="2704"/>
              <a:ext cx="3947" cy="337"/>
            </a:xfrm>
            <a:prstGeom prst="rect">
              <a:avLst/>
            </a:prstGeom>
            <a:noFill/>
            <a:ln w="9525">
              <a:noFill/>
              <a:miter lim="800000"/>
              <a:headEnd/>
              <a:tailEnd/>
            </a:ln>
            <a:scene3d>
              <a:camera prst="orthographicFront"/>
              <a:lightRig rig="threePt" dir="t"/>
            </a:scene3d>
            <a:sp3d>
              <a:bevelT/>
            </a:sp3d>
          </p:spPr>
          <p:txBody>
            <a:bodyPr>
              <a:spAutoFit/>
            </a:bodyPr>
            <a:lstStyle/>
            <a:p>
              <a:pPr marL="457200" indent="-457200">
                <a:lnSpc>
                  <a:spcPct val="90000"/>
                </a:lnSpc>
                <a:buClr>
                  <a:schemeClr val="hlink"/>
                </a:buClr>
                <a:buFont typeface="Wingdings" pitchFamily="2" charset="2"/>
                <a:buNone/>
                <a:defRPr/>
              </a:pPr>
              <a:r>
                <a:rPr lang="ko-KR" altLang="en-US" sz="1600" dirty="0" smtClean="0">
                  <a:solidFill>
                    <a:srgbClr val="FF0000"/>
                  </a:solidFill>
                  <a:latin typeface="HY헤드라인M" pitchFamily="18" charset="-127"/>
                  <a:ea typeface="HY헤드라인M" pitchFamily="18" charset="-127"/>
                </a:rPr>
                <a:t>면허 없는 </a:t>
              </a:r>
              <a:r>
                <a:rPr lang="ko-KR" altLang="en-US" sz="1600" dirty="0" err="1" smtClean="0">
                  <a:solidFill>
                    <a:srgbClr val="FF0000"/>
                  </a:solidFill>
                  <a:latin typeface="HY헤드라인M" pitchFamily="18" charset="-127"/>
                  <a:ea typeface="HY헤드라인M" pitchFamily="18" charset="-127"/>
                </a:rPr>
                <a:t>능률제</a:t>
              </a:r>
              <a:r>
                <a:rPr lang="ko-KR" altLang="en-US" sz="1600" dirty="0" smtClean="0">
                  <a:solidFill>
                    <a:srgbClr val="FF0000"/>
                  </a:solidFill>
                  <a:latin typeface="HY헤드라인M" pitchFamily="18" charset="-127"/>
                  <a:ea typeface="HY헤드라인M" pitchFamily="18" charset="-127"/>
                </a:rPr>
                <a:t> 팀장</a:t>
              </a:r>
              <a:r>
                <a:rPr lang="en-US" altLang="ko-KR" sz="1600" dirty="0" smtClean="0">
                  <a:latin typeface="HY헤드라인M" pitchFamily="18" charset="-127"/>
                  <a:ea typeface="HY헤드라인M" pitchFamily="18" charset="-127"/>
                </a:rPr>
                <a:t>(</a:t>
              </a:r>
              <a:r>
                <a:rPr lang="ko-KR" altLang="en-US" sz="1600" dirty="0" smtClean="0">
                  <a:latin typeface="HY헤드라인M" pitchFamily="18" charset="-127"/>
                  <a:ea typeface="HY헤드라인M" pitchFamily="18" charset="-127"/>
                </a:rPr>
                <a:t>모작반장</a:t>
              </a:r>
              <a:r>
                <a:rPr lang="en-US" altLang="ko-KR" sz="1600" dirty="0" smtClean="0">
                  <a:latin typeface="HY헤드라인M" pitchFamily="18" charset="-127"/>
                  <a:ea typeface="HY헤드라인M" pitchFamily="18" charset="-127"/>
                </a:rPr>
                <a:t>). </a:t>
              </a:r>
              <a:r>
                <a:rPr lang="ko-KR" altLang="en-US" sz="1600" dirty="0" err="1" smtClean="0">
                  <a:latin typeface="HY헤드라인M" pitchFamily="18" charset="-127"/>
                  <a:ea typeface="HY헤드라인M" pitchFamily="18" charset="-127"/>
                </a:rPr>
                <a:t>재하도급업자가</a:t>
              </a:r>
              <a:r>
                <a:rPr lang="ko-KR" altLang="en-US" sz="1600" dirty="0" smtClean="0">
                  <a:latin typeface="HY헤드라인M" pitchFamily="18" charset="-127"/>
                  <a:ea typeface="HY헤드라인M" pitchFamily="18" charset="-127"/>
                </a:rPr>
                <a:t> 소속 근로자에게 </a:t>
              </a:r>
              <a:endParaRPr lang="en-US" altLang="ko-KR" sz="1600" dirty="0" smtClean="0">
                <a:latin typeface="HY헤드라인M" pitchFamily="18" charset="-127"/>
                <a:ea typeface="HY헤드라인M" pitchFamily="18" charset="-127"/>
              </a:endParaRPr>
            </a:p>
            <a:p>
              <a:pPr marL="457200" indent="-457200">
                <a:lnSpc>
                  <a:spcPct val="90000"/>
                </a:lnSpc>
                <a:buClr>
                  <a:schemeClr val="hlink"/>
                </a:buClr>
                <a:buFont typeface="Wingdings" pitchFamily="2" charset="2"/>
                <a:buNone/>
                <a:defRPr/>
              </a:pPr>
              <a:r>
                <a:rPr lang="ko-KR" altLang="en-US" sz="1600" dirty="0" smtClean="0">
                  <a:latin typeface="HY헤드라인M" pitchFamily="18" charset="-127"/>
                  <a:ea typeface="HY헤드라인M" pitchFamily="18" charset="-127"/>
                </a:rPr>
                <a:t>임금을 체불한 경우 </a:t>
              </a:r>
              <a:r>
                <a:rPr lang="ko-KR" altLang="en-US" sz="1600" dirty="0" err="1" smtClean="0">
                  <a:latin typeface="HY헤드라인M" pitchFamily="18" charset="-127"/>
                  <a:ea typeface="HY헤드라인M" pitchFamily="18" charset="-127"/>
                </a:rPr>
                <a:t>직상수급인은</a:t>
              </a:r>
              <a:r>
                <a:rPr lang="ko-KR" altLang="en-US" sz="1600" dirty="0" smtClean="0">
                  <a:latin typeface="HY헤드라인M" pitchFamily="18" charset="-127"/>
                  <a:ea typeface="HY헤드라인M" pitchFamily="18" charset="-127"/>
                </a:rPr>
                <a:t> 연대책임을 진다</a:t>
              </a:r>
              <a:endParaRPr lang="en-US" altLang="ko-KR" sz="1600" dirty="0">
                <a:latin typeface="HY헤드라인M" pitchFamily="18" charset="-127"/>
                <a:ea typeface="HY헤드라인M" pitchFamily="18" charset="-127"/>
              </a:endParaRPr>
            </a:p>
          </p:txBody>
        </p:sp>
      </p:grpSp>
      <p:grpSp>
        <p:nvGrpSpPr>
          <p:cNvPr id="6" name="Group 23"/>
          <p:cNvGrpSpPr>
            <a:grpSpLocks/>
          </p:cNvGrpSpPr>
          <p:nvPr/>
        </p:nvGrpSpPr>
        <p:grpSpPr bwMode="auto">
          <a:xfrm>
            <a:off x="374650" y="5095875"/>
            <a:ext cx="7285038" cy="781050"/>
            <a:chOff x="236" y="3361"/>
            <a:chExt cx="4589" cy="492"/>
          </a:xfrm>
          <a:effectLst>
            <a:innerShdw blurRad="63500" dist="50800" dir="13500000">
              <a:prstClr val="black">
                <a:alpha val="50000"/>
              </a:prstClr>
            </a:innerShdw>
          </a:effectLst>
        </p:grpSpPr>
        <p:sp>
          <p:nvSpPr>
            <p:cNvPr id="885784" name="AutoShape 24"/>
            <p:cNvSpPr>
              <a:spLocks noChangeArrowheads="1"/>
            </p:cNvSpPr>
            <p:nvPr/>
          </p:nvSpPr>
          <p:spPr bwMode="auto">
            <a:xfrm>
              <a:off x="236" y="3361"/>
              <a:ext cx="4589" cy="492"/>
            </a:xfrm>
            <a:prstGeom prst="roundRect">
              <a:avLst>
                <a:gd name="adj" fmla="val 16667"/>
              </a:avLst>
            </a:prstGeom>
            <a:solidFill>
              <a:srgbClr val="EAEAEA"/>
            </a:solidFill>
            <a:ln w="9525">
              <a:solidFill>
                <a:schemeClr val="bg2"/>
              </a:solidFill>
              <a:round/>
              <a:headEnd/>
              <a:tailEnd/>
            </a:ln>
            <a:effectLst>
              <a:outerShdw dist="35921" dir="2700000" algn="ctr" rotWithShape="0">
                <a:srgbClr val="B2B2B2"/>
              </a:outerShdw>
            </a:effectLst>
            <a:scene3d>
              <a:camera prst="orthographicFront"/>
              <a:lightRig rig="threePt" dir="t"/>
            </a:scene3d>
            <a:sp3d>
              <a:bevelT/>
            </a:sp3d>
          </p:spPr>
          <p:txBody>
            <a:bodyPr lIns="90000" tIns="46800" rIns="90000" bIns="46800" anchor="ctr"/>
            <a:lstStyle/>
            <a:p>
              <a:pPr marL="457200">
                <a:lnSpc>
                  <a:spcPct val="90000"/>
                </a:lnSpc>
                <a:buClr>
                  <a:schemeClr val="hlink"/>
                </a:buClr>
                <a:buFont typeface="Wingdings" pitchFamily="2" charset="2"/>
                <a:buNone/>
                <a:defRPr/>
              </a:pPr>
              <a:endParaRPr lang="ko-KR" altLang="ko-KR" sz="1600">
                <a:latin typeface="HY헤드라인M" pitchFamily="18" charset="-127"/>
                <a:ea typeface="HY헤드라인M" pitchFamily="18" charset="-127"/>
              </a:endParaRPr>
            </a:p>
          </p:txBody>
        </p:sp>
        <p:sp>
          <p:nvSpPr>
            <p:cNvPr id="5135" name="Rectangle 25"/>
            <p:cNvSpPr>
              <a:spLocks noChangeArrowheads="1"/>
            </p:cNvSpPr>
            <p:nvPr/>
          </p:nvSpPr>
          <p:spPr bwMode="auto">
            <a:xfrm>
              <a:off x="295" y="3418"/>
              <a:ext cx="456" cy="387"/>
            </a:xfrm>
            <a:prstGeom prst="rect">
              <a:avLst/>
            </a:prstGeom>
            <a:solidFill>
              <a:srgbClr val="000066"/>
            </a:solidFill>
            <a:ln w="9525">
              <a:solidFill>
                <a:schemeClr val="tx1"/>
              </a:solidFill>
              <a:miter lim="800000"/>
              <a:headEnd/>
              <a:tailEnd/>
            </a:ln>
            <a:scene3d>
              <a:camera prst="orthographicFront"/>
              <a:lightRig rig="threePt" dir="t"/>
            </a:scene3d>
            <a:sp3d>
              <a:bevelT/>
            </a:sp3d>
          </p:spPr>
          <p:txBody>
            <a:bodyPr wrap="none" anchor="ctr"/>
            <a:lstStyle/>
            <a:p>
              <a:pPr>
                <a:buClr>
                  <a:schemeClr val="hlink"/>
                </a:buClr>
                <a:buFont typeface="Wingdings" pitchFamily="2" charset="2"/>
                <a:buNone/>
                <a:defRPr/>
              </a:pPr>
              <a:endParaRPr lang="ko-KR" altLang="ko-KR" sz="1600">
                <a:latin typeface="HY헤드라인M" pitchFamily="18" charset="-127"/>
                <a:ea typeface="HY헤드라인M" pitchFamily="18" charset="-127"/>
              </a:endParaRPr>
            </a:p>
          </p:txBody>
        </p:sp>
        <p:sp>
          <p:nvSpPr>
            <p:cNvPr id="5136" name="Rectangle 26"/>
            <p:cNvSpPr>
              <a:spLocks noChangeArrowheads="1"/>
            </p:cNvSpPr>
            <p:nvPr/>
          </p:nvSpPr>
          <p:spPr bwMode="auto">
            <a:xfrm>
              <a:off x="311" y="3508"/>
              <a:ext cx="451" cy="213"/>
            </a:xfrm>
            <a:prstGeom prst="rect">
              <a:avLst/>
            </a:prstGeom>
            <a:noFill/>
            <a:ln w="9525">
              <a:noFill/>
              <a:miter lim="800000"/>
              <a:headEnd/>
              <a:tailEnd/>
            </a:ln>
            <a:scene3d>
              <a:camera prst="orthographicFront"/>
              <a:lightRig rig="threePt" dir="t"/>
            </a:scene3d>
            <a:sp3d>
              <a:bevelT/>
            </a:sp3d>
          </p:spPr>
          <p:txBody>
            <a:bodyPr wrap="none">
              <a:spAutoFit/>
            </a:bodyPr>
            <a:lstStyle/>
            <a:p>
              <a:pPr>
                <a:buClr>
                  <a:schemeClr val="hlink"/>
                </a:buClr>
                <a:buFont typeface="Wingdings" pitchFamily="2" charset="2"/>
                <a:buNone/>
                <a:defRPr/>
              </a:pPr>
              <a:r>
                <a:rPr lang="ko-KR" altLang="en-US" sz="1600">
                  <a:solidFill>
                    <a:schemeClr val="bg1"/>
                  </a:solidFill>
                  <a:latin typeface="HY헤드라인M" pitchFamily="18" charset="-127"/>
                  <a:ea typeface="HY헤드라인M" pitchFamily="18" charset="-127"/>
                </a:rPr>
                <a:t>문제</a:t>
              </a:r>
              <a:r>
                <a:rPr lang="en-US" altLang="ko-KR" sz="1600">
                  <a:solidFill>
                    <a:schemeClr val="bg1"/>
                  </a:solidFill>
                  <a:latin typeface="HY헤드라인M" pitchFamily="18" charset="-127"/>
                  <a:ea typeface="HY헤드라인M" pitchFamily="18" charset="-127"/>
                </a:rPr>
                <a:t>5</a:t>
              </a:r>
            </a:p>
          </p:txBody>
        </p:sp>
        <p:sp>
          <p:nvSpPr>
            <p:cNvPr id="5137" name="Rectangle 27"/>
            <p:cNvSpPr>
              <a:spLocks noChangeArrowheads="1"/>
            </p:cNvSpPr>
            <p:nvPr/>
          </p:nvSpPr>
          <p:spPr bwMode="auto">
            <a:xfrm>
              <a:off x="765" y="3436"/>
              <a:ext cx="3947" cy="337"/>
            </a:xfrm>
            <a:prstGeom prst="rect">
              <a:avLst/>
            </a:prstGeom>
            <a:noFill/>
            <a:ln w="9525">
              <a:noFill/>
              <a:miter lim="800000"/>
              <a:headEnd/>
              <a:tailEnd/>
            </a:ln>
            <a:scene3d>
              <a:camera prst="orthographicFront"/>
              <a:lightRig rig="threePt" dir="t"/>
            </a:scene3d>
            <a:sp3d>
              <a:bevelT/>
            </a:sp3d>
          </p:spPr>
          <p:txBody>
            <a:bodyPr>
              <a:spAutoFit/>
            </a:bodyPr>
            <a:lstStyle/>
            <a:p>
              <a:pPr marL="457200" indent="-457200">
                <a:lnSpc>
                  <a:spcPct val="90000"/>
                </a:lnSpc>
                <a:buClr>
                  <a:schemeClr val="hlink"/>
                </a:buClr>
                <a:buFont typeface="Wingdings" pitchFamily="2" charset="2"/>
                <a:buNone/>
                <a:defRPr/>
              </a:pPr>
              <a:r>
                <a:rPr lang="ko-KR" altLang="en-US" sz="1600" dirty="0">
                  <a:solidFill>
                    <a:srgbClr val="FF0000"/>
                  </a:solidFill>
                  <a:latin typeface="HY헤드라인M" pitchFamily="18" charset="-127"/>
                  <a:ea typeface="HY헤드라인M" pitchFamily="18" charset="-127"/>
                </a:rPr>
                <a:t>근로계약</a:t>
              </a:r>
              <a:r>
                <a:rPr lang="ko-KR" altLang="ko-KR" sz="1600" dirty="0">
                  <a:solidFill>
                    <a:srgbClr val="FF0000"/>
                  </a:solidFill>
                  <a:latin typeface="HY헤드라인M" pitchFamily="18" charset="-127"/>
                  <a:ea typeface="HY헤드라인M" pitchFamily="18" charset="-127"/>
                </a:rPr>
                <a:t>서</a:t>
              </a:r>
              <a:r>
                <a:rPr lang="ko-KR" altLang="en-US" sz="1600" dirty="0">
                  <a:latin typeface="HY헤드라인M" pitchFamily="18" charset="-127"/>
                  <a:ea typeface="HY헤드라인M" pitchFamily="18" charset="-127"/>
                </a:rPr>
                <a:t>를</a:t>
              </a:r>
              <a:r>
                <a:rPr lang="ko-KR" altLang="ko-KR" sz="1600" dirty="0">
                  <a:latin typeface="HY헤드라인M" pitchFamily="18" charset="-127"/>
                  <a:ea typeface="HY헤드라인M" pitchFamily="18" charset="-127"/>
                </a:rPr>
                <a:t> 서면으로 작성하</a:t>
              </a:r>
              <a:r>
                <a:rPr lang="ko-KR" altLang="en-US" sz="1600" dirty="0">
                  <a:latin typeface="HY헤드라인M" pitchFamily="18" charset="-127"/>
                  <a:ea typeface="HY헤드라인M" pitchFamily="18" charset="-127"/>
                </a:rPr>
                <a:t>여</a:t>
              </a:r>
              <a:r>
                <a:rPr lang="en-US" altLang="ko-KR" sz="1600" dirty="0">
                  <a:latin typeface="HY헤드라인M" pitchFamily="18" charset="-127"/>
                  <a:ea typeface="HY헤드라인M" pitchFamily="18" charset="-127"/>
                </a:rPr>
                <a:t> </a:t>
              </a:r>
              <a:r>
                <a:rPr lang="ko-KR" altLang="en-US" sz="1600" dirty="0">
                  <a:solidFill>
                    <a:srgbClr val="FF0000"/>
                  </a:solidFill>
                  <a:latin typeface="HY헤드라인M" pitchFamily="18" charset="-127"/>
                  <a:ea typeface="HY헤드라인M" pitchFamily="18" charset="-127"/>
                </a:rPr>
                <a:t>교부</a:t>
              </a:r>
              <a:r>
                <a:rPr lang="ko-KR" altLang="en-US" sz="1600" dirty="0">
                  <a:latin typeface="HY헤드라인M" pitchFamily="18" charset="-127"/>
                  <a:ea typeface="HY헤드라인M" pitchFamily="18" charset="-127"/>
                </a:rPr>
                <a:t>하</a:t>
              </a:r>
              <a:r>
                <a:rPr lang="ko-KR" altLang="ko-KR" sz="1600" dirty="0">
                  <a:latin typeface="HY헤드라인M" pitchFamily="18" charset="-127"/>
                  <a:ea typeface="HY헤드라인M" pitchFamily="18" charset="-127"/>
                </a:rPr>
                <a:t>지 </a:t>
              </a:r>
              <a:r>
                <a:rPr lang="ko-KR" altLang="ko-KR" sz="1600" dirty="0" smtClean="0">
                  <a:latin typeface="HY헤드라인M" pitchFamily="18" charset="-127"/>
                  <a:ea typeface="HY헤드라인M" pitchFamily="18" charset="-127"/>
                </a:rPr>
                <a:t>않</a:t>
              </a:r>
              <a:r>
                <a:rPr lang="ko-KR" altLang="en-US" sz="1600" dirty="0" smtClean="0">
                  <a:latin typeface="HY헤드라인M" pitchFamily="18" charset="-127"/>
                  <a:ea typeface="HY헤드라인M" pitchFamily="18" charset="-127"/>
                </a:rPr>
                <a:t>으면 현장소장이 </a:t>
              </a:r>
              <a:endParaRPr lang="en-US" altLang="ko-KR" sz="1600" dirty="0" smtClean="0">
                <a:latin typeface="HY헤드라인M" pitchFamily="18" charset="-127"/>
                <a:ea typeface="HY헤드라인M" pitchFamily="18" charset="-127"/>
              </a:endParaRPr>
            </a:p>
            <a:p>
              <a:pPr marL="457200" indent="-457200">
                <a:lnSpc>
                  <a:spcPct val="90000"/>
                </a:lnSpc>
                <a:buClr>
                  <a:schemeClr val="hlink"/>
                </a:buClr>
                <a:buFont typeface="Wingdings" pitchFamily="2" charset="2"/>
                <a:buNone/>
                <a:defRPr/>
              </a:pPr>
              <a:r>
                <a:rPr lang="en-US" altLang="ko-KR" sz="1600" dirty="0" smtClean="0">
                  <a:latin typeface="HY헤드라인M" pitchFamily="18" charset="-127"/>
                  <a:ea typeface="HY헤드라인M" pitchFamily="18" charset="-127"/>
                </a:rPr>
                <a:t>500</a:t>
              </a:r>
              <a:r>
                <a:rPr lang="ko-KR" altLang="en-US" sz="1600" dirty="0" err="1" smtClean="0">
                  <a:latin typeface="HY헤드라인M" pitchFamily="18" charset="-127"/>
                  <a:ea typeface="HY헤드라인M" pitchFamily="18" charset="-127"/>
                </a:rPr>
                <a:t>만원이하</a:t>
              </a:r>
              <a:r>
                <a:rPr lang="ko-KR" altLang="en-US" sz="1600" dirty="0" smtClean="0">
                  <a:latin typeface="HY헤드라인M" pitchFamily="18" charset="-127"/>
                  <a:ea typeface="HY헤드라인M" pitchFamily="18" charset="-127"/>
                </a:rPr>
                <a:t> 과태료 처벌받는다 </a:t>
              </a:r>
              <a:r>
                <a:rPr lang="en-US" altLang="ko-KR" sz="1600" dirty="0" smtClean="0">
                  <a:latin typeface="HY헤드라인M" pitchFamily="18" charset="-127"/>
                  <a:ea typeface="HY헤드라인M" pitchFamily="18" charset="-127"/>
                </a:rPr>
                <a:t>( </a:t>
              </a:r>
              <a:r>
                <a:rPr lang="ko-KR" altLang="en-US" sz="1600" dirty="0" err="1" smtClean="0">
                  <a:latin typeface="HY헤드라인M" pitchFamily="18" charset="-127"/>
                  <a:ea typeface="HY헤드라인M" pitchFamily="18" charset="-127"/>
                </a:rPr>
                <a:t>미교부시에는</a:t>
              </a:r>
              <a:r>
                <a:rPr lang="ko-KR" altLang="en-US" sz="1600" dirty="0" smtClean="0">
                  <a:latin typeface="HY헤드라인M" pitchFamily="18" charset="-127"/>
                  <a:ea typeface="HY헤드라인M" pitchFamily="18" charset="-127"/>
                </a:rPr>
                <a:t> 벌금</a:t>
              </a:r>
              <a:r>
                <a:rPr lang="en-US" altLang="ko-KR" sz="1600" dirty="0" smtClean="0">
                  <a:latin typeface="HY헤드라인M" pitchFamily="18" charset="-127"/>
                  <a:ea typeface="HY헤드라인M" pitchFamily="18" charset="-127"/>
                </a:rPr>
                <a:t>)</a:t>
              </a:r>
              <a:r>
                <a:rPr lang="ko-KR" altLang="en-US" sz="1600" dirty="0" smtClean="0">
                  <a:latin typeface="HY헤드라인M" pitchFamily="18" charset="-127"/>
                  <a:ea typeface="HY헤드라인M" pitchFamily="18" charset="-127"/>
                </a:rPr>
                <a:t> </a:t>
              </a:r>
              <a:endParaRPr lang="ko-KR" altLang="en-US" sz="1600" dirty="0">
                <a:latin typeface="HY헤드라인M" pitchFamily="18" charset="-127"/>
                <a:ea typeface="HY헤드라인M" pitchFamily="18" charset="-127"/>
              </a:endParaRPr>
            </a:p>
          </p:txBody>
        </p:sp>
      </p:grpSp>
      <p:sp>
        <p:nvSpPr>
          <p:cNvPr id="885788" name="AutoShape 28"/>
          <p:cNvSpPr>
            <a:spLocks noChangeArrowheads="1"/>
          </p:cNvSpPr>
          <p:nvPr/>
        </p:nvSpPr>
        <p:spPr bwMode="auto">
          <a:xfrm>
            <a:off x="7253288" y="2609850"/>
            <a:ext cx="1655762" cy="323850"/>
          </a:xfrm>
          <a:prstGeom prst="roundRect">
            <a:avLst>
              <a:gd name="adj" fmla="val 16667"/>
            </a:avLst>
          </a:prstGeom>
          <a:noFill/>
          <a:ln w="9525">
            <a:noFill/>
            <a:round/>
            <a:headEnd/>
            <a:tailEnd/>
          </a:ln>
        </p:spPr>
        <p:txBody>
          <a:bodyPr wrap="none" lIns="90000" tIns="46800" rIns="90000" bIns="46800" anchor="ctr"/>
          <a:lstStyle/>
          <a:p>
            <a:pPr marL="457200">
              <a:spcBef>
                <a:spcPct val="50000"/>
              </a:spcBef>
              <a:buClr>
                <a:schemeClr val="hlink"/>
              </a:buClr>
              <a:buFont typeface="Wingdings" pitchFamily="2" charset="2"/>
              <a:buChar char="§"/>
            </a:pPr>
            <a:r>
              <a:rPr lang="ko-KR" altLang="en-US" sz="1600" b="1" dirty="0">
                <a:ea typeface="HY헤드라인M" pitchFamily="18" charset="-127"/>
              </a:rPr>
              <a:t>정답</a:t>
            </a:r>
            <a:r>
              <a:rPr lang="en-US" altLang="ko-KR" sz="1600" b="1" dirty="0">
                <a:ea typeface="HY헤드라인M" pitchFamily="18" charset="-127"/>
              </a:rPr>
              <a:t>: ( </a:t>
            </a:r>
            <a:r>
              <a:rPr lang="en-US" altLang="ko-KR" sz="1600" b="1" dirty="0" smtClean="0">
                <a:ea typeface="HY헤드라인M" pitchFamily="18" charset="-127"/>
              </a:rPr>
              <a:t>  0   </a:t>
            </a:r>
            <a:r>
              <a:rPr lang="en-US" altLang="ko-KR" sz="1600" b="1" dirty="0">
                <a:ea typeface="HY헤드라인M" pitchFamily="18" charset="-127"/>
              </a:rPr>
              <a:t>) </a:t>
            </a:r>
          </a:p>
        </p:txBody>
      </p:sp>
      <p:sp>
        <p:nvSpPr>
          <p:cNvPr id="885789" name="AutoShape 29"/>
          <p:cNvSpPr>
            <a:spLocks noChangeArrowheads="1"/>
          </p:cNvSpPr>
          <p:nvPr/>
        </p:nvSpPr>
        <p:spPr bwMode="auto">
          <a:xfrm>
            <a:off x="7253288" y="3571875"/>
            <a:ext cx="1655762" cy="323850"/>
          </a:xfrm>
          <a:prstGeom prst="roundRect">
            <a:avLst>
              <a:gd name="adj" fmla="val 16667"/>
            </a:avLst>
          </a:prstGeom>
          <a:noFill/>
          <a:ln w="9525">
            <a:noFill/>
            <a:round/>
            <a:headEnd/>
            <a:tailEnd/>
          </a:ln>
        </p:spPr>
        <p:txBody>
          <a:bodyPr wrap="none" lIns="90000" tIns="46800" rIns="90000" bIns="46800" anchor="ctr"/>
          <a:lstStyle/>
          <a:p>
            <a:pPr marL="457200">
              <a:spcBef>
                <a:spcPct val="50000"/>
              </a:spcBef>
              <a:buClr>
                <a:schemeClr val="hlink"/>
              </a:buClr>
              <a:buFont typeface="Wingdings" pitchFamily="2" charset="2"/>
              <a:buChar char="§"/>
            </a:pPr>
            <a:r>
              <a:rPr lang="ko-KR" altLang="en-US" sz="1600" b="1" dirty="0">
                <a:ea typeface="HY헤드라인M" pitchFamily="18" charset="-127"/>
              </a:rPr>
              <a:t>정답</a:t>
            </a:r>
            <a:r>
              <a:rPr lang="en-US" altLang="ko-KR" sz="1600" b="1" dirty="0">
                <a:ea typeface="HY헤드라인M" pitchFamily="18" charset="-127"/>
              </a:rPr>
              <a:t>: (  </a:t>
            </a:r>
            <a:r>
              <a:rPr lang="en-US" altLang="ko-KR" sz="1600" b="1" dirty="0" smtClean="0">
                <a:ea typeface="HY헤드라인M" pitchFamily="18" charset="-127"/>
              </a:rPr>
              <a:t>0   ) </a:t>
            </a:r>
            <a:endParaRPr lang="en-US" altLang="ko-KR" sz="1600" b="1" dirty="0">
              <a:ea typeface="HY헤드라인M" pitchFamily="18" charset="-127"/>
            </a:endParaRPr>
          </a:p>
        </p:txBody>
      </p:sp>
      <p:sp>
        <p:nvSpPr>
          <p:cNvPr id="885790" name="AutoShape 30"/>
          <p:cNvSpPr>
            <a:spLocks noChangeArrowheads="1"/>
          </p:cNvSpPr>
          <p:nvPr/>
        </p:nvSpPr>
        <p:spPr bwMode="auto">
          <a:xfrm>
            <a:off x="7253288" y="4443413"/>
            <a:ext cx="1655762" cy="323850"/>
          </a:xfrm>
          <a:prstGeom prst="roundRect">
            <a:avLst>
              <a:gd name="adj" fmla="val 16667"/>
            </a:avLst>
          </a:prstGeom>
          <a:noFill/>
          <a:ln w="9525">
            <a:noFill/>
            <a:round/>
            <a:headEnd/>
            <a:tailEnd/>
          </a:ln>
        </p:spPr>
        <p:txBody>
          <a:bodyPr wrap="none" lIns="90000" tIns="46800" rIns="90000" bIns="46800" anchor="ctr"/>
          <a:lstStyle/>
          <a:p>
            <a:pPr marL="457200">
              <a:spcBef>
                <a:spcPct val="50000"/>
              </a:spcBef>
              <a:buClr>
                <a:schemeClr val="hlink"/>
              </a:buClr>
              <a:buFont typeface="Wingdings" pitchFamily="2" charset="2"/>
              <a:buChar char="§"/>
            </a:pPr>
            <a:r>
              <a:rPr lang="ko-KR" altLang="en-US" sz="1600" b="1" dirty="0">
                <a:ea typeface="HY헤드라인M" pitchFamily="18" charset="-127"/>
              </a:rPr>
              <a:t>정답</a:t>
            </a:r>
            <a:r>
              <a:rPr lang="en-US" altLang="ko-KR" sz="1600" b="1" dirty="0">
                <a:ea typeface="HY헤드라인M" pitchFamily="18" charset="-127"/>
              </a:rPr>
              <a:t>: ( </a:t>
            </a:r>
            <a:r>
              <a:rPr lang="en-US" altLang="ko-KR" sz="1600" b="1" dirty="0" smtClean="0">
                <a:ea typeface="HY헤드라인M" pitchFamily="18" charset="-127"/>
              </a:rPr>
              <a:t>  0   </a:t>
            </a:r>
            <a:r>
              <a:rPr lang="en-US" altLang="ko-KR" sz="1600" b="1" dirty="0">
                <a:ea typeface="HY헤드라인M" pitchFamily="18" charset="-127"/>
              </a:rPr>
              <a:t>) </a:t>
            </a:r>
          </a:p>
        </p:txBody>
      </p:sp>
      <p:sp>
        <p:nvSpPr>
          <p:cNvPr id="885791" name="AutoShape 31"/>
          <p:cNvSpPr>
            <a:spLocks noChangeArrowheads="1"/>
          </p:cNvSpPr>
          <p:nvPr/>
        </p:nvSpPr>
        <p:spPr bwMode="auto">
          <a:xfrm>
            <a:off x="7253288" y="5368925"/>
            <a:ext cx="1655762" cy="323850"/>
          </a:xfrm>
          <a:prstGeom prst="roundRect">
            <a:avLst>
              <a:gd name="adj" fmla="val 16667"/>
            </a:avLst>
          </a:prstGeom>
          <a:noFill/>
          <a:ln w="9525">
            <a:noFill/>
            <a:round/>
            <a:headEnd/>
            <a:tailEnd/>
          </a:ln>
        </p:spPr>
        <p:txBody>
          <a:bodyPr wrap="none" lIns="90000" tIns="46800" rIns="90000" bIns="46800" anchor="ctr"/>
          <a:lstStyle/>
          <a:p>
            <a:pPr marL="457200">
              <a:spcBef>
                <a:spcPct val="50000"/>
              </a:spcBef>
              <a:buClr>
                <a:schemeClr val="hlink"/>
              </a:buClr>
              <a:buFont typeface="Wingdings" pitchFamily="2" charset="2"/>
              <a:buChar char="§"/>
            </a:pPr>
            <a:r>
              <a:rPr lang="ko-KR" altLang="en-US" sz="1600" b="1" dirty="0">
                <a:ea typeface="HY헤드라인M" pitchFamily="18" charset="-127"/>
              </a:rPr>
              <a:t>정답</a:t>
            </a:r>
            <a:r>
              <a:rPr lang="en-US" altLang="ko-KR" sz="1600" b="1" dirty="0">
                <a:ea typeface="HY헤드라인M" pitchFamily="18" charset="-127"/>
              </a:rPr>
              <a:t>: ( </a:t>
            </a:r>
            <a:r>
              <a:rPr lang="en-US" altLang="ko-KR" sz="1600" b="1" dirty="0" smtClean="0">
                <a:ea typeface="HY헤드라인M" pitchFamily="18" charset="-127"/>
              </a:rPr>
              <a:t>  x  </a:t>
            </a:r>
            <a:r>
              <a:rPr lang="en-US" altLang="ko-KR" sz="1600" b="1" dirty="0">
                <a:ea typeface="HY헤드라인M" pitchFamily="18" charset="-127"/>
              </a:rPr>
              <a:t>) </a:t>
            </a:r>
          </a:p>
        </p:txBody>
      </p:sp>
      <p:sp>
        <p:nvSpPr>
          <p:cNvPr id="7" name="슬라이드 번호 개체 틀 6"/>
          <p:cNvSpPr>
            <a:spLocks noGrp="1"/>
          </p:cNvSpPr>
          <p:nvPr>
            <p:ph type="sldNum" sz="quarter" idx="12"/>
          </p:nvPr>
        </p:nvSpPr>
        <p:spPr/>
        <p:txBody>
          <a:bodyPr/>
          <a:lstStyle/>
          <a:p>
            <a:pPr>
              <a:defRPr/>
            </a:pPr>
            <a:fld id="{3BF1DF1A-39BB-4D85-9CF4-7EF83CFACE9D}" type="slidenum">
              <a:rPr lang="en-US" altLang="ko-KR" smtClean="0"/>
              <a:pPr>
                <a:defRPr/>
              </a:pPr>
              <a:t>4</a:t>
            </a:fld>
            <a:endParaRPr lang="en-US" altLang="ko-KR" dirty="0"/>
          </a:p>
        </p:txBody>
      </p:sp>
      <p:sp>
        <p:nvSpPr>
          <p:cNvPr id="26637" name="Rectangle 32"/>
          <p:cNvSpPr>
            <a:spLocks noChangeArrowheads="1"/>
          </p:cNvSpPr>
          <p:nvPr/>
        </p:nvSpPr>
        <p:spPr bwMode="auto">
          <a:xfrm>
            <a:off x="395288" y="307975"/>
            <a:ext cx="5351462" cy="461963"/>
          </a:xfrm>
          <a:prstGeom prst="rect">
            <a:avLst/>
          </a:prstGeom>
          <a:noFill/>
          <a:ln w="9525" algn="ctr">
            <a:noFill/>
            <a:miter lim="800000"/>
            <a:headEnd/>
            <a:tailEnd/>
          </a:ln>
        </p:spPr>
        <p:txBody>
          <a:bodyPr wrap="none">
            <a:spAutoFit/>
          </a:bodyPr>
          <a:lstStyle/>
          <a:p>
            <a:pPr>
              <a:buFont typeface="Wingdings" pitchFamily="2" charset="2"/>
              <a:buChar char="ü"/>
            </a:pPr>
            <a:r>
              <a:rPr lang="ko-KR" altLang="en-US" sz="2400">
                <a:solidFill>
                  <a:srgbClr val="002060"/>
                </a:solidFill>
                <a:ea typeface="HY헤드라인M" pitchFamily="18" charset="-127"/>
                <a:cs typeface="Arial" pitchFamily="34" charset="0"/>
              </a:rPr>
              <a:t>사례로 풀어보면서 개념정리 해봐요</a:t>
            </a:r>
          </a:p>
        </p:txBody>
      </p:sp>
      <p:cxnSp>
        <p:nvCxnSpPr>
          <p:cNvPr id="34" name="직선 연결선 33"/>
          <p:cNvCxnSpPr/>
          <p:nvPr/>
        </p:nvCxnSpPr>
        <p:spPr>
          <a:xfrm>
            <a:off x="0" y="785794"/>
            <a:ext cx="9144000" cy="1588"/>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8208759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885762"/>
                                        </p:tgtEl>
                                        <p:attrNameLst>
                                          <p:attrName>style.visibility</p:attrName>
                                        </p:attrNameLst>
                                      </p:cBhvr>
                                      <p:to>
                                        <p:strVal val="visible"/>
                                      </p:to>
                                    </p:set>
                                    <p:anim calcmode="lin" valueType="num">
                                      <p:cBhvr>
                                        <p:cTn id="12" dur="500" fill="hold"/>
                                        <p:tgtEl>
                                          <p:spTgt spid="885762"/>
                                        </p:tgtEl>
                                        <p:attrNameLst>
                                          <p:attrName>ppt_w</p:attrName>
                                        </p:attrNameLst>
                                      </p:cBhvr>
                                      <p:tavLst>
                                        <p:tav tm="0">
                                          <p:val>
                                            <p:fltVal val="0"/>
                                          </p:val>
                                        </p:tav>
                                        <p:tav tm="100000">
                                          <p:val>
                                            <p:strVal val="#ppt_w"/>
                                          </p:val>
                                        </p:tav>
                                      </p:tavLst>
                                    </p:anim>
                                    <p:anim calcmode="lin" valueType="num">
                                      <p:cBhvr>
                                        <p:cTn id="13" dur="500" fill="hold"/>
                                        <p:tgtEl>
                                          <p:spTgt spid="885762"/>
                                        </p:tgtEl>
                                        <p:attrNameLst>
                                          <p:attrName>ppt_h</p:attrName>
                                        </p:attrNameLst>
                                      </p:cBhvr>
                                      <p:tavLst>
                                        <p:tav tm="0">
                                          <p:val>
                                            <p:fltVal val="0"/>
                                          </p:val>
                                        </p:tav>
                                        <p:tav tm="100000">
                                          <p:val>
                                            <p:strVal val="#ppt_h"/>
                                          </p:val>
                                        </p:tav>
                                      </p:tavLst>
                                    </p:anim>
                                    <p:animEffect transition="in" filter="fade">
                                      <p:cBhvr>
                                        <p:cTn id="14" dur="500"/>
                                        <p:tgtEl>
                                          <p:spTgt spid="88576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slide(fromBottom)">
                                      <p:cBhvr>
                                        <p:cTn id="19" dur="500"/>
                                        <p:tgtEl>
                                          <p:spTgt spid="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3" presetClass="entr" presetSubtype="0" fill="hold" grpId="0" nodeType="clickEffect">
                                  <p:stCondLst>
                                    <p:cond delay="0"/>
                                  </p:stCondLst>
                                  <p:childTnLst>
                                    <p:set>
                                      <p:cBhvr>
                                        <p:cTn id="23" dur="1" fill="hold">
                                          <p:stCondLst>
                                            <p:cond delay="0"/>
                                          </p:stCondLst>
                                        </p:cTn>
                                        <p:tgtEl>
                                          <p:spTgt spid="885788"/>
                                        </p:tgtEl>
                                        <p:attrNameLst>
                                          <p:attrName>style.visibility</p:attrName>
                                        </p:attrNameLst>
                                      </p:cBhvr>
                                      <p:to>
                                        <p:strVal val="visible"/>
                                      </p:to>
                                    </p:set>
                                    <p:anim calcmode="lin" valueType="num">
                                      <p:cBhvr>
                                        <p:cTn id="24" dur="500" fill="hold"/>
                                        <p:tgtEl>
                                          <p:spTgt spid="885788"/>
                                        </p:tgtEl>
                                        <p:attrNameLst>
                                          <p:attrName>ppt_w</p:attrName>
                                        </p:attrNameLst>
                                      </p:cBhvr>
                                      <p:tavLst>
                                        <p:tav tm="0">
                                          <p:val>
                                            <p:fltVal val="0"/>
                                          </p:val>
                                        </p:tav>
                                        <p:tav tm="100000">
                                          <p:val>
                                            <p:strVal val="#ppt_w"/>
                                          </p:val>
                                        </p:tav>
                                      </p:tavLst>
                                    </p:anim>
                                    <p:anim calcmode="lin" valueType="num">
                                      <p:cBhvr>
                                        <p:cTn id="25" dur="500" fill="hold"/>
                                        <p:tgtEl>
                                          <p:spTgt spid="885788"/>
                                        </p:tgtEl>
                                        <p:attrNameLst>
                                          <p:attrName>ppt_h</p:attrName>
                                        </p:attrNameLst>
                                      </p:cBhvr>
                                      <p:tavLst>
                                        <p:tav tm="0">
                                          <p:val>
                                            <p:fltVal val="0"/>
                                          </p:val>
                                        </p:tav>
                                        <p:tav tm="100000">
                                          <p:val>
                                            <p:strVal val="#ppt_h"/>
                                          </p:val>
                                        </p:tav>
                                      </p:tavLst>
                                    </p:anim>
                                    <p:animEffect transition="in" filter="fade">
                                      <p:cBhvr>
                                        <p:cTn id="26" dur="500"/>
                                        <p:tgtEl>
                                          <p:spTgt spid="885788"/>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slide(fromBottom)">
                                      <p:cBhvr>
                                        <p:cTn id="31" dur="500"/>
                                        <p:tgtEl>
                                          <p:spTgt spid="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53" presetClass="entr" presetSubtype="0" fill="hold" grpId="0" nodeType="clickEffect">
                                  <p:stCondLst>
                                    <p:cond delay="0"/>
                                  </p:stCondLst>
                                  <p:childTnLst>
                                    <p:set>
                                      <p:cBhvr>
                                        <p:cTn id="35" dur="1" fill="hold">
                                          <p:stCondLst>
                                            <p:cond delay="0"/>
                                          </p:stCondLst>
                                        </p:cTn>
                                        <p:tgtEl>
                                          <p:spTgt spid="885789"/>
                                        </p:tgtEl>
                                        <p:attrNameLst>
                                          <p:attrName>style.visibility</p:attrName>
                                        </p:attrNameLst>
                                      </p:cBhvr>
                                      <p:to>
                                        <p:strVal val="visible"/>
                                      </p:to>
                                    </p:set>
                                    <p:anim calcmode="lin" valueType="num">
                                      <p:cBhvr>
                                        <p:cTn id="36" dur="500" fill="hold"/>
                                        <p:tgtEl>
                                          <p:spTgt spid="885789"/>
                                        </p:tgtEl>
                                        <p:attrNameLst>
                                          <p:attrName>ppt_w</p:attrName>
                                        </p:attrNameLst>
                                      </p:cBhvr>
                                      <p:tavLst>
                                        <p:tav tm="0">
                                          <p:val>
                                            <p:fltVal val="0"/>
                                          </p:val>
                                        </p:tav>
                                        <p:tav tm="100000">
                                          <p:val>
                                            <p:strVal val="#ppt_w"/>
                                          </p:val>
                                        </p:tav>
                                      </p:tavLst>
                                    </p:anim>
                                    <p:anim calcmode="lin" valueType="num">
                                      <p:cBhvr>
                                        <p:cTn id="37" dur="500" fill="hold"/>
                                        <p:tgtEl>
                                          <p:spTgt spid="885789"/>
                                        </p:tgtEl>
                                        <p:attrNameLst>
                                          <p:attrName>ppt_h</p:attrName>
                                        </p:attrNameLst>
                                      </p:cBhvr>
                                      <p:tavLst>
                                        <p:tav tm="0">
                                          <p:val>
                                            <p:fltVal val="0"/>
                                          </p:val>
                                        </p:tav>
                                        <p:tav tm="100000">
                                          <p:val>
                                            <p:strVal val="#ppt_h"/>
                                          </p:val>
                                        </p:tav>
                                      </p:tavLst>
                                    </p:anim>
                                    <p:animEffect transition="in" filter="fade">
                                      <p:cBhvr>
                                        <p:cTn id="38" dur="500"/>
                                        <p:tgtEl>
                                          <p:spTgt spid="885789"/>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4"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slide(fromBottom)">
                                      <p:cBhvr>
                                        <p:cTn id="43" dur="500"/>
                                        <p:tgtEl>
                                          <p:spTgt spid="5"/>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3" presetClass="entr" presetSubtype="0" fill="hold" grpId="0" nodeType="clickEffect">
                                  <p:stCondLst>
                                    <p:cond delay="0"/>
                                  </p:stCondLst>
                                  <p:childTnLst>
                                    <p:set>
                                      <p:cBhvr>
                                        <p:cTn id="47" dur="1" fill="hold">
                                          <p:stCondLst>
                                            <p:cond delay="0"/>
                                          </p:stCondLst>
                                        </p:cTn>
                                        <p:tgtEl>
                                          <p:spTgt spid="885790"/>
                                        </p:tgtEl>
                                        <p:attrNameLst>
                                          <p:attrName>style.visibility</p:attrName>
                                        </p:attrNameLst>
                                      </p:cBhvr>
                                      <p:to>
                                        <p:strVal val="visible"/>
                                      </p:to>
                                    </p:set>
                                    <p:anim calcmode="lin" valueType="num">
                                      <p:cBhvr>
                                        <p:cTn id="48" dur="500" fill="hold"/>
                                        <p:tgtEl>
                                          <p:spTgt spid="885790"/>
                                        </p:tgtEl>
                                        <p:attrNameLst>
                                          <p:attrName>ppt_w</p:attrName>
                                        </p:attrNameLst>
                                      </p:cBhvr>
                                      <p:tavLst>
                                        <p:tav tm="0">
                                          <p:val>
                                            <p:fltVal val="0"/>
                                          </p:val>
                                        </p:tav>
                                        <p:tav tm="100000">
                                          <p:val>
                                            <p:strVal val="#ppt_w"/>
                                          </p:val>
                                        </p:tav>
                                      </p:tavLst>
                                    </p:anim>
                                    <p:anim calcmode="lin" valueType="num">
                                      <p:cBhvr>
                                        <p:cTn id="49" dur="500" fill="hold"/>
                                        <p:tgtEl>
                                          <p:spTgt spid="885790"/>
                                        </p:tgtEl>
                                        <p:attrNameLst>
                                          <p:attrName>ppt_h</p:attrName>
                                        </p:attrNameLst>
                                      </p:cBhvr>
                                      <p:tavLst>
                                        <p:tav tm="0">
                                          <p:val>
                                            <p:fltVal val="0"/>
                                          </p:val>
                                        </p:tav>
                                        <p:tav tm="100000">
                                          <p:val>
                                            <p:strVal val="#ppt_h"/>
                                          </p:val>
                                        </p:tav>
                                      </p:tavLst>
                                    </p:anim>
                                    <p:animEffect transition="in" filter="fade">
                                      <p:cBhvr>
                                        <p:cTn id="50" dur="500"/>
                                        <p:tgtEl>
                                          <p:spTgt spid="885790"/>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2" presetClass="entr" presetSubtype="4"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slide(fromBottom)">
                                      <p:cBhvr>
                                        <p:cTn id="55" dur="500"/>
                                        <p:tgtEl>
                                          <p:spTgt spid="6"/>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53" presetClass="entr" presetSubtype="0" fill="hold" grpId="0" nodeType="clickEffect">
                                  <p:stCondLst>
                                    <p:cond delay="0"/>
                                  </p:stCondLst>
                                  <p:childTnLst>
                                    <p:set>
                                      <p:cBhvr>
                                        <p:cTn id="59" dur="1" fill="hold">
                                          <p:stCondLst>
                                            <p:cond delay="0"/>
                                          </p:stCondLst>
                                        </p:cTn>
                                        <p:tgtEl>
                                          <p:spTgt spid="885791"/>
                                        </p:tgtEl>
                                        <p:attrNameLst>
                                          <p:attrName>style.visibility</p:attrName>
                                        </p:attrNameLst>
                                      </p:cBhvr>
                                      <p:to>
                                        <p:strVal val="visible"/>
                                      </p:to>
                                    </p:set>
                                    <p:anim calcmode="lin" valueType="num">
                                      <p:cBhvr>
                                        <p:cTn id="60" dur="500" fill="hold"/>
                                        <p:tgtEl>
                                          <p:spTgt spid="885791"/>
                                        </p:tgtEl>
                                        <p:attrNameLst>
                                          <p:attrName>ppt_w</p:attrName>
                                        </p:attrNameLst>
                                      </p:cBhvr>
                                      <p:tavLst>
                                        <p:tav tm="0">
                                          <p:val>
                                            <p:fltVal val="0"/>
                                          </p:val>
                                        </p:tav>
                                        <p:tav tm="100000">
                                          <p:val>
                                            <p:strVal val="#ppt_w"/>
                                          </p:val>
                                        </p:tav>
                                      </p:tavLst>
                                    </p:anim>
                                    <p:anim calcmode="lin" valueType="num">
                                      <p:cBhvr>
                                        <p:cTn id="61" dur="500" fill="hold"/>
                                        <p:tgtEl>
                                          <p:spTgt spid="885791"/>
                                        </p:tgtEl>
                                        <p:attrNameLst>
                                          <p:attrName>ppt_h</p:attrName>
                                        </p:attrNameLst>
                                      </p:cBhvr>
                                      <p:tavLst>
                                        <p:tav tm="0">
                                          <p:val>
                                            <p:fltVal val="0"/>
                                          </p:val>
                                        </p:tav>
                                        <p:tav tm="100000">
                                          <p:val>
                                            <p:strVal val="#ppt_h"/>
                                          </p:val>
                                        </p:tav>
                                      </p:tavLst>
                                    </p:anim>
                                    <p:animEffect transition="in" filter="fade">
                                      <p:cBhvr>
                                        <p:cTn id="62" dur="500"/>
                                        <p:tgtEl>
                                          <p:spTgt spid="8857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5762" grpId="0"/>
      <p:bldP spid="885788" grpId="0"/>
      <p:bldP spid="885789" grpId="0"/>
      <p:bldP spid="885790" grpId="0"/>
      <p:bldP spid="88579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title"/>
          </p:nvPr>
        </p:nvSpPr>
        <p:spPr>
          <a:xfrm>
            <a:off x="642910" y="142852"/>
            <a:ext cx="8229600" cy="439718"/>
          </a:xfrm>
        </p:spPr>
        <p:txBody>
          <a:bodyPr/>
          <a:lstStyle/>
          <a:p>
            <a:r>
              <a:rPr lang="ko-KR" altLang="en-US" sz="2000" dirty="0" smtClean="0">
                <a:latin typeface="HY헤드라인M" pitchFamily="18" charset="-127"/>
                <a:ea typeface="HY헤드라인M" pitchFamily="18" charset="-127"/>
              </a:rPr>
              <a:t> 건설기계</a:t>
            </a:r>
            <a:r>
              <a:rPr lang="en-US" altLang="ko-KR" sz="2000" dirty="0" smtClean="0">
                <a:latin typeface="HY헤드라인M" pitchFamily="18" charset="-127"/>
                <a:ea typeface="HY헤드라인M" pitchFamily="18" charset="-127"/>
              </a:rPr>
              <a:t>27</a:t>
            </a:r>
            <a:r>
              <a:rPr lang="ko-KR" altLang="en-US" sz="2000" dirty="0" smtClean="0">
                <a:latin typeface="HY헤드라인M" pitchFamily="18" charset="-127"/>
                <a:ea typeface="HY헤드라인M" pitchFamily="18" charset="-127"/>
              </a:rPr>
              <a:t>종 </a:t>
            </a:r>
            <a:r>
              <a:rPr lang="ko-KR" altLang="en-US" sz="2000" dirty="0" err="1" smtClean="0">
                <a:latin typeface="HY헤드라인M" pitchFamily="18" charset="-127"/>
                <a:ea typeface="HY헤드라인M" pitchFamily="18" charset="-127"/>
              </a:rPr>
              <a:t>특수형태근로종사사로</a:t>
            </a:r>
            <a:r>
              <a:rPr lang="ko-KR" altLang="en-US" sz="2000" dirty="0" smtClean="0">
                <a:latin typeface="HY헤드라인M" pitchFamily="18" charset="-127"/>
                <a:ea typeface="HY헤드라인M" pitchFamily="18" charset="-127"/>
              </a:rPr>
              <a:t> 확대 산재보험 적용 </a:t>
            </a:r>
            <a:r>
              <a:rPr lang="en-US" altLang="ko-KR" sz="2000" dirty="0" smtClean="0">
                <a:latin typeface="HY헤드라인M" pitchFamily="18" charset="-127"/>
                <a:ea typeface="HY헤드라인M" pitchFamily="18" charset="-127"/>
              </a:rPr>
              <a:t>(</a:t>
            </a:r>
            <a:r>
              <a:rPr lang="ko-KR" altLang="en-US" sz="2000" dirty="0" smtClean="0">
                <a:latin typeface="HY헤드라인M" pitchFamily="18" charset="-127"/>
                <a:ea typeface="HY헤드라인M" pitchFamily="18" charset="-127"/>
              </a:rPr>
              <a:t>예고</a:t>
            </a:r>
            <a:r>
              <a:rPr lang="en-US" altLang="ko-KR" sz="2000" dirty="0" smtClean="0">
                <a:latin typeface="HY헤드라인M" pitchFamily="18" charset="-127"/>
                <a:ea typeface="HY헤드라인M" pitchFamily="18" charset="-127"/>
              </a:rPr>
              <a:t>)</a:t>
            </a:r>
            <a:r>
              <a:rPr lang="ko-KR" altLang="en-US" sz="2000" dirty="0" smtClean="0">
                <a:latin typeface="HY헤드라인M" pitchFamily="18" charset="-127"/>
                <a:ea typeface="HY헤드라인M" pitchFamily="18" charset="-127"/>
              </a:rPr>
              <a:t> </a:t>
            </a:r>
            <a:endParaRPr lang="ko-KR" altLang="en-US" sz="2000" dirty="0">
              <a:latin typeface="HY헤드라인M" pitchFamily="18" charset="-127"/>
              <a:ea typeface="HY헤드라인M" pitchFamily="18" charset="-127"/>
            </a:endParaRPr>
          </a:p>
        </p:txBody>
      </p:sp>
      <p:sp>
        <p:nvSpPr>
          <p:cNvPr id="2" name="슬라이드 번호 개체 틀 1"/>
          <p:cNvSpPr>
            <a:spLocks noGrp="1"/>
          </p:cNvSpPr>
          <p:nvPr>
            <p:ph type="sldNum" sz="quarter" idx="12"/>
          </p:nvPr>
        </p:nvSpPr>
        <p:spPr/>
        <p:txBody>
          <a:bodyPr/>
          <a:lstStyle/>
          <a:p>
            <a:fld id="{6B8B55BD-6904-40F7-A05B-C034AD41F4CD}" type="slidenum">
              <a:rPr lang="ko-KR" altLang="en-US" smtClean="0"/>
              <a:pPr/>
              <a:t>40</a:t>
            </a:fld>
            <a:endParaRPr lang="ko-KR" altLang="en-US"/>
          </a:p>
        </p:txBody>
      </p:sp>
      <p:sp>
        <p:nvSpPr>
          <p:cNvPr id="3" name="직사각형 2"/>
          <p:cNvSpPr/>
          <p:nvPr/>
        </p:nvSpPr>
        <p:spPr>
          <a:xfrm>
            <a:off x="357158" y="7358090"/>
            <a:ext cx="8215370" cy="2215991"/>
          </a:xfrm>
          <a:prstGeom prst="rect">
            <a:avLst/>
          </a:prstGeom>
        </p:spPr>
        <p:txBody>
          <a:bodyPr wrap="square">
            <a:spAutoFit/>
          </a:bodyPr>
          <a:lstStyle/>
          <a:p>
            <a:endParaRPr lang="ko-KR" altLang="en-US" dirty="0" smtClean="0"/>
          </a:p>
          <a:p>
            <a:endParaRPr lang="en-US" altLang="ko-KR" sz="1600" b="1" dirty="0" smtClean="0"/>
          </a:p>
          <a:p>
            <a:endParaRPr lang="en-US" altLang="ko-KR" sz="1600" b="1" dirty="0" smtClean="0"/>
          </a:p>
          <a:p>
            <a:endParaRPr lang="ko-KR" altLang="en-US" sz="1600" b="1" dirty="0" smtClean="0"/>
          </a:p>
          <a:p>
            <a:endParaRPr lang="en-US" altLang="ko-KR" b="1" dirty="0" smtClean="0">
              <a:solidFill>
                <a:srgbClr val="0000FF"/>
              </a:solidFill>
            </a:endParaRPr>
          </a:p>
          <a:p>
            <a:endParaRPr lang="en-US" altLang="ko-KR" b="1" dirty="0" smtClean="0">
              <a:solidFill>
                <a:srgbClr val="0000FF"/>
              </a:solidFill>
            </a:endParaRPr>
          </a:p>
          <a:p>
            <a:endParaRPr lang="en-US" altLang="ko-KR" b="1" dirty="0" smtClean="0">
              <a:solidFill>
                <a:srgbClr val="0000FF"/>
              </a:solidFill>
            </a:endParaRPr>
          </a:p>
          <a:p>
            <a:endParaRPr lang="ko-KR" altLang="en-US" dirty="0"/>
          </a:p>
        </p:txBody>
      </p:sp>
      <p:sp>
        <p:nvSpPr>
          <p:cNvPr id="5" name="모서리가 둥근 직사각형 4"/>
          <p:cNvSpPr/>
          <p:nvPr/>
        </p:nvSpPr>
        <p:spPr>
          <a:xfrm>
            <a:off x="142876" y="214290"/>
            <a:ext cx="571472"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15</a:t>
            </a:r>
            <a:endParaRPr lang="ko-KR" altLang="en-US" b="1" dirty="0">
              <a:latin typeface="+mn-ea"/>
            </a:endParaRPr>
          </a:p>
        </p:txBody>
      </p:sp>
      <p:sp>
        <p:nvSpPr>
          <p:cNvPr id="8" name="모서리가 둥근 직사각형 7"/>
          <p:cNvSpPr/>
          <p:nvPr/>
        </p:nvSpPr>
        <p:spPr>
          <a:xfrm>
            <a:off x="428596" y="857232"/>
            <a:ext cx="7215238" cy="285752"/>
          </a:xfrm>
          <a:prstGeom prst="round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b="1" dirty="0" smtClean="0">
                <a:solidFill>
                  <a:srgbClr val="002060"/>
                </a:solidFill>
              </a:rPr>
              <a:t> </a:t>
            </a:r>
            <a:r>
              <a:rPr lang="ko-KR" altLang="en-US" b="1" dirty="0" smtClean="0">
                <a:solidFill>
                  <a:srgbClr val="002060"/>
                </a:solidFill>
              </a:rPr>
              <a:t>건설기계</a:t>
            </a:r>
            <a:r>
              <a:rPr lang="en-US" altLang="ko-KR" b="1" dirty="0" smtClean="0">
                <a:solidFill>
                  <a:srgbClr val="002060"/>
                </a:solidFill>
              </a:rPr>
              <a:t>27</a:t>
            </a:r>
            <a:r>
              <a:rPr lang="ko-KR" altLang="en-US" b="1" dirty="0" smtClean="0">
                <a:solidFill>
                  <a:srgbClr val="002060"/>
                </a:solidFill>
              </a:rPr>
              <a:t>종 산재보험 특례적용</a:t>
            </a:r>
            <a:r>
              <a:rPr lang="en-US" altLang="ko-KR" b="1" dirty="0" smtClean="0">
                <a:solidFill>
                  <a:srgbClr val="002060"/>
                </a:solidFill>
              </a:rPr>
              <a:t>(</a:t>
            </a:r>
            <a:r>
              <a:rPr lang="ko-KR" altLang="en-US" b="1" dirty="0" err="1" smtClean="0">
                <a:solidFill>
                  <a:srgbClr val="002060"/>
                </a:solidFill>
              </a:rPr>
              <a:t>산재법</a:t>
            </a:r>
            <a:r>
              <a:rPr lang="ko-KR" altLang="en-US" b="1" dirty="0" smtClean="0">
                <a:solidFill>
                  <a:srgbClr val="002060"/>
                </a:solidFill>
              </a:rPr>
              <a:t> 시행령 제</a:t>
            </a:r>
            <a:r>
              <a:rPr lang="en-US" altLang="ko-KR" b="1" dirty="0" smtClean="0">
                <a:solidFill>
                  <a:srgbClr val="002060"/>
                </a:solidFill>
              </a:rPr>
              <a:t>125</a:t>
            </a:r>
            <a:r>
              <a:rPr lang="ko-KR" altLang="en-US" b="1" dirty="0" smtClean="0">
                <a:solidFill>
                  <a:srgbClr val="002060"/>
                </a:solidFill>
              </a:rPr>
              <a:t>조 </a:t>
            </a:r>
            <a:r>
              <a:rPr lang="en-US" altLang="ko-KR" b="1" dirty="0" smtClean="0">
                <a:solidFill>
                  <a:srgbClr val="002060"/>
                </a:solidFill>
              </a:rPr>
              <a:t>2</a:t>
            </a:r>
            <a:r>
              <a:rPr lang="ko-KR" altLang="en-US" b="1" dirty="0" smtClean="0">
                <a:solidFill>
                  <a:srgbClr val="002060"/>
                </a:solidFill>
              </a:rPr>
              <a:t>호</a:t>
            </a:r>
            <a:r>
              <a:rPr lang="en-US" altLang="ko-KR" b="1" dirty="0" smtClean="0">
                <a:solidFill>
                  <a:srgbClr val="002060"/>
                </a:solidFill>
              </a:rPr>
              <a:t>)</a:t>
            </a:r>
            <a:r>
              <a:rPr lang="ko-KR" altLang="en-US" b="1" dirty="0" smtClean="0">
                <a:solidFill>
                  <a:srgbClr val="002060"/>
                </a:solidFill>
              </a:rPr>
              <a:t> </a:t>
            </a:r>
            <a:endParaRPr lang="ko-KR" altLang="en-US" sz="2000" dirty="0">
              <a:solidFill>
                <a:srgbClr val="002060"/>
              </a:solidFill>
            </a:endParaRPr>
          </a:p>
        </p:txBody>
      </p:sp>
      <p:sp>
        <p:nvSpPr>
          <p:cNvPr id="12" name="직사각형 11"/>
          <p:cNvSpPr/>
          <p:nvPr/>
        </p:nvSpPr>
        <p:spPr>
          <a:xfrm>
            <a:off x="571472" y="1285860"/>
            <a:ext cx="8143932" cy="1477328"/>
          </a:xfrm>
          <a:prstGeom prst="rect">
            <a:avLst/>
          </a:prstGeom>
        </p:spPr>
        <p:txBody>
          <a:bodyPr wrap="square">
            <a:spAutoFit/>
          </a:bodyPr>
          <a:lstStyle/>
          <a:p>
            <a:r>
              <a:rPr lang="ko-KR" altLang="en-US" dirty="0" smtClean="0"/>
              <a:t>★ 산재보험법 시행령 입법 요지</a:t>
            </a:r>
          </a:p>
          <a:p>
            <a:r>
              <a:rPr lang="ko-KR" altLang="en-US" dirty="0" smtClean="0"/>
              <a:t>가</a:t>
            </a:r>
            <a:r>
              <a:rPr lang="en-US" altLang="ko-KR" dirty="0" smtClean="0"/>
              <a:t>.</a:t>
            </a:r>
            <a:r>
              <a:rPr lang="ko-KR" altLang="en-US" b="1" u="sng" dirty="0" smtClean="0"/>
              <a:t>건설기계 직종 특수형태근로종사자 산재보험 적용 확대</a:t>
            </a:r>
            <a:r>
              <a:rPr lang="en-US" altLang="ko-KR" dirty="0" smtClean="0"/>
              <a:t>(</a:t>
            </a:r>
            <a:r>
              <a:rPr lang="ko-KR" altLang="en-US" dirty="0" smtClean="0"/>
              <a:t>안 제</a:t>
            </a:r>
            <a:r>
              <a:rPr lang="en-US" altLang="ko-KR" dirty="0" smtClean="0"/>
              <a:t>125</a:t>
            </a:r>
            <a:r>
              <a:rPr lang="ko-KR" altLang="en-US" dirty="0" smtClean="0"/>
              <a:t>조제</a:t>
            </a:r>
            <a:r>
              <a:rPr lang="en-US" altLang="ko-KR" dirty="0" smtClean="0"/>
              <a:t>2</a:t>
            </a:r>
            <a:r>
              <a:rPr lang="ko-KR" altLang="en-US" dirty="0" smtClean="0"/>
              <a:t>호</a:t>
            </a:r>
            <a:r>
              <a:rPr lang="en-US" altLang="ko-KR" dirty="0" smtClean="0"/>
              <a:t>)</a:t>
            </a:r>
            <a:endParaRPr lang="ko-KR" altLang="en-US" dirty="0" smtClean="0"/>
          </a:p>
          <a:p>
            <a:r>
              <a:rPr lang="en-US" altLang="ko-KR" dirty="0" smtClean="0"/>
              <a:t>｢</a:t>
            </a:r>
            <a:r>
              <a:rPr lang="ko-KR" altLang="en-US" dirty="0" smtClean="0"/>
              <a:t>건설기계관리법</a:t>
            </a:r>
            <a:r>
              <a:rPr lang="en-US" altLang="ko-KR" dirty="0" smtClean="0"/>
              <a:t>｣</a:t>
            </a:r>
            <a:r>
              <a:rPr lang="ko-KR" altLang="en-US" dirty="0" smtClean="0"/>
              <a:t>에 규정된 건설기계 종류 총 </a:t>
            </a:r>
            <a:r>
              <a:rPr lang="en-US" altLang="ko-KR" dirty="0" smtClean="0"/>
              <a:t>27</a:t>
            </a:r>
            <a:r>
              <a:rPr lang="ko-KR" altLang="en-US" dirty="0" smtClean="0"/>
              <a:t>종 중 ‘콘크리트믹서트럭</a:t>
            </a:r>
            <a:r>
              <a:rPr lang="en-US" altLang="ko-KR" dirty="0" smtClean="0"/>
              <a:t>(</a:t>
            </a:r>
            <a:r>
              <a:rPr lang="ko-KR" altLang="en-US" dirty="0" smtClean="0"/>
              <a:t>레미콘</a:t>
            </a:r>
            <a:r>
              <a:rPr lang="en-US" altLang="ko-KR" dirty="0" smtClean="0"/>
              <a:t>)’</a:t>
            </a:r>
            <a:r>
              <a:rPr lang="ko-KR" altLang="en-US" dirty="0" smtClean="0"/>
              <a:t>에 한해 적용되고 있는 특수형태근로종사자 산재보험 특례적용의 범위를 </a:t>
            </a:r>
            <a:r>
              <a:rPr lang="en-US" altLang="ko-KR" dirty="0" smtClean="0"/>
              <a:t>｢</a:t>
            </a:r>
            <a:r>
              <a:rPr lang="ko-KR" altLang="en-US" dirty="0" smtClean="0"/>
              <a:t>건설기계관리법</a:t>
            </a:r>
            <a:r>
              <a:rPr lang="en-US" altLang="ko-KR" dirty="0" smtClean="0"/>
              <a:t>｣ </a:t>
            </a:r>
            <a:r>
              <a:rPr lang="ko-KR" altLang="en-US" dirty="0" smtClean="0"/>
              <a:t>상 건설기계 </a:t>
            </a:r>
            <a:r>
              <a:rPr lang="en-US" altLang="ko-KR" dirty="0" smtClean="0"/>
              <a:t>27</a:t>
            </a:r>
            <a:r>
              <a:rPr lang="ko-KR" altLang="en-US" dirty="0" smtClean="0"/>
              <a:t>종 전체로 확대함</a:t>
            </a:r>
            <a:r>
              <a:rPr lang="en-US" altLang="ko-KR" dirty="0" smtClean="0"/>
              <a:t>.</a:t>
            </a:r>
            <a:endParaRPr lang="ko-KR" altLang="en-US" dirty="0"/>
          </a:p>
        </p:txBody>
      </p:sp>
      <p:sp>
        <p:nvSpPr>
          <p:cNvPr id="13" name="직사각형 12"/>
          <p:cNvSpPr/>
          <p:nvPr/>
        </p:nvSpPr>
        <p:spPr>
          <a:xfrm>
            <a:off x="500034" y="2988230"/>
            <a:ext cx="8286808" cy="369332"/>
          </a:xfrm>
          <a:prstGeom prst="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en-US" b="1" dirty="0" err="1" smtClean="0">
                <a:solidFill>
                  <a:srgbClr val="002060"/>
                </a:solidFill>
              </a:rPr>
              <a:t>생산제품</a:t>
            </a:r>
            <a:r>
              <a:rPr lang="en-US" b="1" dirty="0" smtClean="0">
                <a:solidFill>
                  <a:srgbClr val="002060"/>
                </a:solidFill>
              </a:rPr>
              <a:t> </a:t>
            </a:r>
            <a:r>
              <a:rPr lang="en-US" b="1" dirty="0" err="1" smtClean="0">
                <a:solidFill>
                  <a:srgbClr val="002060"/>
                </a:solidFill>
              </a:rPr>
              <a:t>설치공사에</a:t>
            </a:r>
            <a:r>
              <a:rPr lang="en-US" b="1" dirty="0" smtClean="0">
                <a:solidFill>
                  <a:srgbClr val="002060"/>
                </a:solidFill>
              </a:rPr>
              <a:t> </a:t>
            </a:r>
            <a:r>
              <a:rPr lang="en-US" b="1" dirty="0" err="1" smtClean="0">
                <a:solidFill>
                  <a:srgbClr val="002060"/>
                </a:solidFill>
              </a:rPr>
              <a:t>대한</a:t>
            </a:r>
            <a:r>
              <a:rPr lang="en-US" b="1" dirty="0" smtClean="0">
                <a:solidFill>
                  <a:srgbClr val="002060"/>
                </a:solidFill>
              </a:rPr>
              <a:t> </a:t>
            </a:r>
            <a:r>
              <a:rPr lang="en-US" b="1" dirty="0" err="1" smtClean="0">
                <a:solidFill>
                  <a:srgbClr val="002060"/>
                </a:solidFill>
              </a:rPr>
              <a:t>제조업</a:t>
            </a:r>
            <a:r>
              <a:rPr lang="en-US" b="1" dirty="0" smtClean="0">
                <a:solidFill>
                  <a:srgbClr val="002060"/>
                </a:solidFill>
              </a:rPr>
              <a:t> </a:t>
            </a:r>
            <a:r>
              <a:rPr lang="en-US" b="1" dirty="0" err="1" smtClean="0">
                <a:solidFill>
                  <a:srgbClr val="002060"/>
                </a:solidFill>
              </a:rPr>
              <a:t>분류</a:t>
            </a:r>
            <a:r>
              <a:rPr lang="en-US" b="1" dirty="0" smtClean="0">
                <a:solidFill>
                  <a:srgbClr val="002060"/>
                </a:solidFill>
              </a:rPr>
              <a:t> </a:t>
            </a:r>
            <a:r>
              <a:rPr lang="en-US" b="1" dirty="0" err="1" smtClean="0">
                <a:solidFill>
                  <a:srgbClr val="002060"/>
                </a:solidFill>
              </a:rPr>
              <a:t>특례</a:t>
            </a:r>
            <a:r>
              <a:rPr lang="en-US" b="1" dirty="0" smtClean="0">
                <a:solidFill>
                  <a:srgbClr val="002060"/>
                </a:solidFill>
              </a:rPr>
              <a:t> </a:t>
            </a:r>
            <a:r>
              <a:rPr lang="en-US" b="1" dirty="0" err="1" smtClean="0">
                <a:solidFill>
                  <a:srgbClr val="002060"/>
                </a:solidFill>
              </a:rPr>
              <a:t>개편</a:t>
            </a:r>
            <a:r>
              <a:rPr lang="en-US" b="1" dirty="0" smtClean="0">
                <a:solidFill>
                  <a:srgbClr val="002060"/>
                </a:solidFill>
              </a:rPr>
              <a:t>(</a:t>
            </a:r>
            <a:r>
              <a:rPr lang="ko-KR" altLang="en-US" b="1" dirty="0" err="1" smtClean="0">
                <a:solidFill>
                  <a:srgbClr val="002060"/>
                </a:solidFill>
              </a:rPr>
              <a:t>산재법</a:t>
            </a:r>
            <a:r>
              <a:rPr lang="ko-KR" altLang="en-US" b="1" dirty="0" smtClean="0">
                <a:solidFill>
                  <a:srgbClr val="002060"/>
                </a:solidFill>
              </a:rPr>
              <a:t> 시행규칙</a:t>
            </a:r>
            <a:r>
              <a:rPr lang="en-US" b="1" dirty="0" smtClean="0">
                <a:solidFill>
                  <a:srgbClr val="002060"/>
                </a:solidFill>
              </a:rPr>
              <a:t> 제4조 </a:t>
            </a:r>
            <a:r>
              <a:rPr lang="en-US" b="1" dirty="0" err="1" smtClean="0">
                <a:solidFill>
                  <a:srgbClr val="002060"/>
                </a:solidFill>
              </a:rPr>
              <a:t>삭제</a:t>
            </a:r>
            <a:r>
              <a:rPr lang="en-US" dirty="0" smtClean="0">
                <a:solidFill>
                  <a:srgbClr val="002060"/>
                </a:solidFill>
              </a:rPr>
              <a:t>)</a:t>
            </a:r>
            <a:endParaRPr lang="ko-KR" altLang="en-US" dirty="0">
              <a:solidFill>
                <a:srgbClr val="002060"/>
              </a:solidFill>
            </a:endParaRPr>
          </a:p>
        </p:txBody>
      </p:sp>
      <p:sp>
        <p:nvSpPr>
          <p:cNvPr id="14" name="직사각형 13"/>
          <p:cNvSpPr/>
          <p:nvPr/>
        </p:nvSpPr>
        <p:spPr>
          <a:xfrm>
            <a:off x="642910" y="3434364"/>
            <a:ext cx="8072494" cy="923330"/>
          </a:xfrm>
          <a:prstGeom prst="rect">
            <a:avLst/>
          </a:prstGeom>
        </p:spPr>
        <p:txBody>
          <a:bodyPr wrap="square">
            <a:spAutoFit/>
          </a:bodyPr>
          <a:lstStyle/>
          <a:p>
            <a:r>
              <a:rPr lang="ko-KR" altLang="en-US" dirty="0" smtClean="0"/>
              <a:t>사업주가 상시적으로 고유제품을 생산하여 그 제품 구매자와의 계약에 따라 직접 설치하는 경우</a:t>
            </a:r>
            <a:r>
              <a:rPr lang="en-US" altLang="ko-KR" dirty="0" smtClean="0"/>
              <a:t>, </a:t>
            </a:r>
            <a:r>
              <a:rPr lang="ko-KR" altLang="en-US" dirty="0" smtClean="0"/>
              <a:t>그 설치공사는 건설업이 아니라 그 제품의 제조업에 포함토록 하는 현행 특례 규정을 삭제함</a:t>
            </a:r>
            <a:r>
              <a:rPr lang="en-US" altLang="ko-KR" dirty="0" smtClean="0"/>
              <a:t>.</a:t>
            </a:r>
            <a:endParaRPr lang="ko-KR" altLang="en-US" dirty="0"/>
          </a:p>
        </p:txBody>
      </p:sp>
      <p:sp>
        <p:nvSpPr>
          <p:cNvPr id="15" name="직사각형 14"/>
          <p:cNvSpPr/>
          <p:nvPr/>
        </p:nvSpPr>
        <p:spPr>
          <a:xfrm>
            <a:off x="500034" y="4559866"/>
            <a:ext cx="6643734" cy="369332"/>
          </a:xfrm>
          <a:prstGeom prst="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ko-KR" altLang="en-US" b="1" dirty="0" smtClean="0">
                <a:solidFill>
                  <a:srgbClr val="002060"/>
                </a:solidFill>
              </a:rPr>
              <a:t>‘</a:t>
            </a:r>
            <a:r>
              <a:rPr lang="ko-KR" altLang="en-US" b="1" dirty="0" err="1" smtClean="0">
                <a:solidFill>
                  <a:srgbClr val="002060"/>
                </a:solidFill>
              </a:rPr>
              <a:t>개별실적요율제</a:t>
            </a:r>
            <a:r>
              <a:rPr lang="ko-KR" altLang="en-US" b="1" dirty="0" smtClean="0">
                <a:solidFill>
                  <a:srgbClr val="002060"/>
                </a:solidFill>
              </a:rPr>
              <a:t>’ </a:t>
            </a:r>
            <a:r>
              <a:rPr lang="ko-KR" altLang="en-US" b="1" dirty="0" err="1" smtClean="0">
                <a:solidFill>
                  <a:srgbClr val="002060"/>
                </a:solidFill>
              </a:rPr>
              <a:t>산정시</a:t>
            </a:r>
            <a:r>
              <a:rPr lang="ko-KR" altLang="en-US" b="1" dirty="0" smtClean="0">
                <a:solidFill>
                  <a:srgbClr val="002060"/>
                </a:solidFill>
              </a:rPr>
              <a:t> 업무상 질병 제외</a:t>
            </a:r>
            <a:r>
              <a:rPr lang="en-US" altLang="ko-KR" b="1" dirty="0" smtClean="0">
                <a:solidFill>
                  <a:srgbClr val="002060"/>
                </a:solidFill>
              </a:rPr>
              <a:t>(</a:t>
            </a:r>
            <a:r>
              <a:rPr lang="ko-KR" altLang="en-US" b="1" dirty="0" smtClean="0">
                <a:solidFill>
                  <a:srgbClr val="002060"/>
                </a:solidFill>
              </a:rPr>
              <a:t>안 제</a:t>
            </a:r>
            <a:r>
              <a:rPr lang="en-US" altLang="ko-KR" b="1" dirty="0" smtClean="0">
                <a:solidFill>
                  <a:srgbClr val="002060"/>
                </a:solidFill>
              </a:rPr>
              <a:t>17</a:t>
            </a:r>
            <a:r>
              <a:rPr lang="ko-KR" altLang="en-US" b="1" dirty="0" smtClean="0">
                <a:solidFill>
                  <a:srgbClr val="002060"/>
                </a:solidFill>
              </a:rPr>
              <a:t>조제</a:t>
            </a:r>
            <a:r>
              <a:rPr lang="en-US" altLang="ko-KR" b="1" dirty="0" smtClean="0">
                <a:solidFill>
                  <a:srgbClr val="002060"/>
                </a:solidFill>
              </a:rPr>
              <a:t>3</a:t>
            </a:r>
            <a:r>
              <a:rPr lang="ko-KR" altLang="en-US" b="1" dirty="0" smtClean="0">
                <a:solidFill>
                  <a:srgbClr val="002060"/>
                </a:solidFill>
              </a:rPr>
              <a:t>항</a:t>
            </a:r>
            <a:r>
              <a:rPr lang="en-US" altLang="ko-KR" b="1" dirty="0" smtClean="0">
                <a:solidFill>
                  <a:srgbClr val="002060"/>
                </a:solidFill>
              </a:rPr>
              <a:t>)</a:t>
            </a:r>
            <a:endParaRPr lang="ko-KR" altLang="en-US" b="1" dirty="0">
              <a:solidFill>
                <a:srgbClr val="002060"/>
              </a:solidFill>
            </a:endParaRPr>
          </a:p>
        </p:txBody>
      </p:sp>
      <p:sp>
        <p:nvSpPr>
          <p:cNvPr id="16" name="직사각형 15"/>
          <p:cNvSpPr/>
          <p:nvPr/>
        </p:nvSpPr>
        <p:spPr>
          <a:xfrm>
            <a:off x="571472" y="5072074"/>
            <a:ext cx="8215370" cy="646331"/>
          </a:xfrm>
          <a:prstGeom prst="rect">
            <a:avLst/>
          </a:prstGeom>
        </p:spPr>
        <p:txBody>
          <a:bodyPr wrap="square">
            <a:spAutoFit/>
          </a:bodyPr>
          <a:lstStyle/>
          <a:p>
            <a:r>
              <a:rPr lang="ko-KR" altLang="en-US" dirty="0" err="1" smtClean="0"/>
              <a:t>개별실적요율제</a:t>
            </a:r>
            <a:r>
              <a:rPr lang="ko-KR" altLang="en-US" dirty="0" smtClean="0"/>
              <a:t> 적용을 위한 보험수지율</a:t>
            </a:r>
            <a:r>
              <a:rPr lang="en-US" altLang="ko-KR" dirty="0" smtClean="0"/>
              <a:t>(</a:t>
            </a:r>
            <a:r>
              <a:rPr lang="ko-KR" altLang="en-US" dirty="0" smtClean="0"/>
              <a:t>산재로 인한 보험급여 지급 총액</a:t>
            </a:r>
            <a:r>
              <a:rPr lang="en-US" altLang="ko-KR" dirty="0" smtClean="0"/>
              <a:t>/</a:t>
            </a:r>
            <a:r>
              <a:rPr lang="ko-KR" altLang="en-US" dirty="0" smtClean="0"/>
              <a:t>보험료 납부 총액</a:t>
            </a:r>
            <a:r>
              <a:rPr lang="en-US" altLang="ko-KR" dirty="0" smtClean="0"/>
              <a:t>) </a:t>
            </a:r>
            <a:r>
              <a:rPr lang="ko-KR" altLang="en-US" dirty="0" err="1" smtClean="0"/>
              <a:t>산정시</a:t>
            </a:r>
            <a:r>
              <a:rPr lang="ko-KR" altLang="en-US" dirty="0" smtClean="0"/>
              <a:t> 업무상 질병에 대한 보험급여는 제외함</a:t>
            </a:r>
            <a:r>
              <a:rPr lang="en-US" altLang="ko-KR" dirty="0" smtClean="0"/>
              <a:t>.</a:t>
            </a:r>
            <a:endParaRPr lang="ko-KR" altLang="en-US" dirty="0"/>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title"/>
          </p:nvPr>
        </p:nvSpPr>
        <p:spPr>
          <a:xfrm>
            <a:off x="642910" y="142852"/>
            <a:ext cx="8229600" cy="439718"/>
          </a:xfrm>
        </p:spPr>
        <p:txBody>
          <a:bodyPr/>
          <a:lstStyle/>
          <a:p>
            <a:r>
              <a:rPr lang="ko-KR" altLang="en-US" sz="2000" dirty="0" smtClean="0">
                <a:latin typeface="HY헤드라인M" pitchFamily="18" charset="-127"/>
                <a:ea typeface="HY헤드라인M" pitchFamily="18" charset="-127"/>
              </a:rPr>
              <a:t> </a:t>
            </a:r>
            <a:r>
              <a:rPr lang="ko-KR" altLang="en-US" sz="2000" dirty="0" smtClean="0">
                <a:latin typeface="HY헤드라인M" pitchFamily="18" charset="-127"/>
                <a:ea typeface="HY헤드라인M" pitchFamily="18" charset="-127"/>
              </a:rPr>
              <a:t>보험관계 성립</a:t>
            </a:r>
            <a:r>
              <a:rPr lang="en-US" altLang="ko-KR" sz="2000" dirty="0" smtClean="0">
                <a:latin typeface="HY헤드라인M" pitchFamily="18" charset="-127"/>
                <a:ea typeface="HY헤드라인M" pitchFamily="18" charset="-127"/>
              </a:rPr>
              <a:t>.</a:t>
            </a:r>
            <a:r>
              <a:rPr lang="ko-KR" altLang="en-US" sz="2000" dirty="0" smtClean="0">
                <a:latin typeface="HY헤드라인M" pitchFamily="18" charset="-127"/>
                <a:ea typeface="HY헤드라인M" pitchFamily="18" charset="-127"/>
              </a:rPr>
              <a:t>소멸절차 개편</a:t>
            </a:r>
            <a:r>
              <a:rPr lang="ko-KR" altLang="en-US" sz="2000" dirty="0" smtClean="0">
                <a:latin typeface="HY헤드라인M" pitchFamily="18" charset="-127"/>
                <a:ea typeface="HY헤드라인M" pitchFamily="18" charset="-127"/>
              </a:rPr>
              <a:t> </a:t>
            </a:r>
            <a:endParaRPr lang="ko-KR" altLang="en-US" sz="2000" dirty="0">
              <a:latin typeface="HY헤드라인M" pitchFamily="18" charset="-127"/>
              <a:ea typeface="HY헤드라인M" pitchFamily="18" charset="-127"/>
            </a:endParaRPr>
          </a:p>
        </p:txBody>
      </p:sp>
      <p:sp>
        <p:nvSpPr>
          <p:cNvPr id="2" name="슬라이드 번호 개체 틀 1"/>
          <p:cNvSpPr>
            <a:spLocks noGrp="1"/>
          </p:cNvSpPr>
          <p:nvPr>
            <p:ph type="sldNum" sz="quarter" idx="12"/>
          </p:nvPr>
        </p:nvSpPr>
        <p:spPr/>
        <p:txBody>
          <a:bodyPr/>
          <a:lstStyle/>
          <a:p>
            <a:fld id="{6B8B55BD-6904-40F7-A05B-C034AD41F4CD}" type="slidenum">
              <a:rPr lang="ko-KR" altLang="en-US" smtClean="0"/>
              <a:pPr/>
              <a:t>41</a:t>
            </a:fld>
            <a:endParaRPr lang="ko-KR" altLang="en-US"/>
          </a:p>
        </p:txBody>
      </p:sp>
      <p:sp>
        <p:nvSpPr>
          <p:cNvPr id="3" name="직사각형 2"/>
          <p:cNvSpPr/>
          <p:nvPr/>
        </p:nvSpPr>
        <p:spPr>
          <a:xfrm>
            <a:off x="357158" y="7358090"/>
            <a:ext cx="8215370" cy="2215991"/>
          </a:xfrm>
          <a:prstGeom prst="rect">
            <a:avLst/>
          </a:prstGeom>
        </p:spPr>
        <p:txBody>
          <a:bodyPr wrap="square">
            <a:spAutoFit/>
          </a:bodyPr>
          <a:lstStyle/>
          <a:p>
            <a:endParaRPr lang="ko-KR" altLang="en-US" dirty="0" smtClean="0"/>
          </a:p>
          <a:p>
            <a:endParaRPr lang="en-US" altLang="ko-KR" sz="1600" b="1" dirty="0" smtClean="0"/>
          </a:p>
          <a:p>
            <a:endParaRPr lang="en-US" altLang="ko-KR" sz="1600" b="1" dirty="0" smtClean="0"/>
          </a:p>
          <a:p>
            <a:endParaRPr lang="ko-KR" altLang="en-US" sz="1600" b="1" dirty="0" smtClean="0"/>
          </a:p>
          <a:p>
            <a:endParaRPr lang="en-US" altLang="ko-KR" b="1" dirty="0" smtClean="0">
              <a:solidFill>
                <a:srgbClr val="0000FF"/>
              </a:solidFill>
            </a:endParaRPr>
          </a:p>
          <a:p>
            <a:endParaRPr lang="en-US" altLang="ko-KR" b="1" dirty="0" smtClean="0">
              <a:solidFill>
                <a:srgbClr val="0000FF"/>
              </a:solidFill>
            </a:endParaRPr>
          </a:p>
          <a:p>
            <a:endParaRPr lang="en-US" altLang="ko-KR" b="1" dirty="0" smtClean="0">
              <a:solidFill>
                <a:srgbClr val="0000FF"/>
              </a:solidFill>
            </a:endParaRPr>
          </a:p>
          <a:p>
            <a:endParaRPr lang="ko-KR" altLang="en-US" dirty="0"/>
          </a:p>
        </p:txBody>
      </p:sp>
      <p:sp>
        <p:nvSpPr>
          <p:cNvPr id="5" name="모서리가 둥근 직사각형 4"/>
          <p:cNvSpPr/>
          <p:nvPr/>
        </p:nvSpPr>
        <p:spPr>
          <a:xfrm>
            <a:off x="142876" y="214290"/>
            <a:ext cx="571472"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16</a:t>
            </a:r>
            <a:endParaRPr lang="ko-KR" altLang="en-US" b="1" dirty="0">
              <a:latin typeface="+mn-ea"/>
            </a:endParaRPr>
          </a:p>
        </p:txBody>
      </p:sp>
      <p:sp>
        <p:nvSpPr>
          <p:cNvPr id="13" name="직사각형 12"/>
          <p:cNvSpPr/>
          <p:nvPr/>
        </p:nvSpPr>
        <p:spPr>
          <a:xfrm>
            <a:off x="500034" y="2571744"/>
            <a:ext cx="7715304" cy="615553"/>
          </a:xfrm>
          <a:prstGeom prst="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ko-KR" altLang="en-US" b="1" dirty="0" err="1" smtClean="0">
                <a:solidFill>
                  <a:srgbClr val="002060"/>
                </a:solidFill>
              </a:rPr>
              <a:t>부정수급자</a:t>
            </a:r>
            <a:r>
              <a:rPr lang="ko-KR" altLang="en-US" b="1" dirty="0" smtClean="0">
                <a:solidFill>
                  <a:srgbClr val="002060"/>
                </a:solidFill>
              </a:rPr>
              <a:t> 명단공개 방법</a:t>
            </a:r>
            <a:r>
              <a:rPr lang="en-US" altLang="ko-KR" b="1" dirty="0" smtClean="0">
                <a:solidFill>
                  <a:srgbClr val="002060"/>
                </a:solidFill>
              </a:rPr>
              <a:t>‧</a:t>
            </a:r>
            <a:r>
              <a:rPr lang="ko-KR" altLang="en-US" b="1" dirty="0" smtClean="0">
                <a:solidFill>
                  <a:srgbClr val="002060"/>
                </a:solidFill>
              </a:rPr>
              <a:t>절차 규정</a:t>
            </a:r>
            <a:r>
              <a:rPr lang="en-US" altLang="ko-KR" sz="1600" dirty="0" smtClean="0"/>
              <a:t>(</a:t>
            </a:r>
            <a:r>
              <a:rPr lang="ko-KR" altLang="en-US" sz="1600" dirty="0" err="1" smtClean="0"/>
              <a:t>산재법</a:t>
            </a:r>
            <a:r>
              <a:rPr lang="ko-KR" altLang="en-US" sz="1600" dirty="0" smtClean="0"/>
              <a:t> 시행규칙안 제</a:t>
            </a:r>
            <a:r>
              <a:rPr lang="en-US" altLang="ko-KR" sz="1600" dirty="0" smtClean="0"/>
              <a:t>63</a:t>
            </a:r>
            <a:r>
              <a:rPr lang="ko-KR" altLang="en-US" sz="1600" dirty="0" smtClean="0"/>
              <a:t>조의</a:t>
            </a:r>
            <a:r>
              <a:rPr lang="en-US" altLang="ko-KR" sz="1600" dirty="0" smtClean="0"/>
              <a:t>2 </a:t>
            </a:r>
            <a:r>
              <a:rPr lang="ko-KR" altLang="en-US" sz="1600" dirty="0" smtClean="0"/>
              <a:t>신설 및 제</a:t>
            </a:r>
            <a:r>
              <a:rPr lang="en-US" altLang="ko-KR" sz="1600" dirty="0" smtClean="0"/>
              <a:t>63</a:t>
            </a:r>
            <a:r>
              <a:rPr lang="ko-KR" altLang="en-US" sz="1600" dirty="0" smtClean="0"/>
              <a:t>조의</a:t>
            </a:r>
            <a:r>
              <a:rPr lang="en-US" altLang="ko-KR" sz="1600" dirty="0" smtClean="0"/>
              <a:t>3 </a:t>
            </a:r>
            <a:r>
              <a:rPr lang="ko-KR" altLang="en-US" sz="1600" dirty="0" smtClean="0"/>
              <a:t>신설</a:t>
            </a:r>
            <a:r>
              <a:rPr lang="en-US" altLang="ko-KR" sz="1600" dirty="0" smtClean="0"/>
              <a:t>)</a:t>
            </a:r>
            <a:endParaRPr lang="ko-KR" altLang="en-US" b="1" dirty="0">
              <a:solidFill>
                <a:srgbClr val="002060"/>
              </a:solidFill>
            </a:endParaRPr>
          </a:p>
        </p:txBody>
      </p:sp>
      <p:sp>
        <p:nvSpPr>
          <p:cNvPr id="14" name="직사각형 13"/>
          <p:cNvSpPr/>
          <p:nvPr/>
        </p:nvSpPr>
        <p:spPr>
          <a:xfrm>
            <a:off x="571472" y="3357562"/>
            <a:ext cx="8143932" cy="1077218"/>
          </a:xfrm>
          <a:prstGeom prst="rect">
            <a:avLst/>
          </a:prstGeom>
        </p:spPr>
        <p:txBody>
          <a:bodyPr wrap="square">
            <a:spAutoFit/>
          </a:bodyPr>
          <a:lstStyle/>
          <a:p>
            <a:r>
              <a:rPr lang="en-US" altLang="ko-KR" sz="1600" b="1" dirty="0" smtClean="0"/>
              <a:t>1)</a:t>
            </a:r>
            <a:r>
              <a:rPr lang="ko-KR" altLang="en-US" sz="1600" b="1" dirty="0" smtClean="0"/>
              <a:t>근로복지공단 내 ‘정보공개심의위원회’의 심의를 거쳐 과반수의 찬성으로 공개여부를 결정함</a:t>
            </a:r>
            <a:r>
              <a:rPr lang="en-US" altLang="ko-KR" sz="1600" b="1" dirty="0" smtClean="0"/>
              <a:t>./2)</a:t>
            </a:r>
            <a:r>
              <a:rPr lang="ko-KR" altLang="en-US" sz="1600" b="1" dirty="0" smtClean="0"/>
              <a:t>공개 대상자에 미리 통보하고 </a:t>
            </a:r>
            <a:r>
              <a:rPr lang="ko-KR" altLang="en-US" sz="1600" b="1" dirty="0" err="1" smtClean="0"/>
              <a:t>부정수급액</a:t>
            </a:r>
            <a:r>
              <a:rPr lang="ko-KR" altLang="en-US" sz="1600" b="1" dirty="0" smtClean="0"/>
              <a:t> 납부 촉구 및 공개 제외 사유에 대한 소명자료의 제출을 안내함</a:t>
            </a:r>
            <a:r>
              <a:rPr lang="en-US" altLang="ko-KR" sz="1600" b="1" dirty="0" smtClean="0"/>
              <a:t>./3)</a:t>
            </a:r>
            <a:r>
              <a:rPr lang="ko-KR" altLang="en-US" sz="1600" b="1" dirty="0" smtClean="0"/>
              <a:t>부정수급자의 성명</a:t>
            </a:r>
            <a:r>
              <a:rPr lang="en-US" altLang="ko-KR" sz="1600" b="1" dirty="0" smtClean="0"/>
              <a:t>, </a:t>
            </a:r>
            <a:r>
              <a:rPr lang="ko-KR" altLang="en-US" sz="1600" b="1" dirty="0" smtClean="0"/>
              <a:t>나이</a:t>
            </a:r>
            <a:r>
              <a:rPr lang="en-US" altLang="ko-KR" sz="1600" b="1" dirty="0" smtClean="0"/>
              <a:t>, </a:t>
            </a:r>
            <a:r>
              <a:rPr lang="ko-KR" altLang="en-US" sz="1600" b="1" dirty="0" smtClean="0"/>
              <a:t>주소</a:t>
            </a:r>
            <a:r>
              <a:rPr lang="en-US" altLang="ko-KR" sz="1600" b="1" dirty="0" smtClean="0"/>
              <a:t>, </a:t>
            </a:r>
            <a:r>
              <a:rPr lang="ko-KR" altLang="en-US" sz="1600" b="1" dirty="0" smtClean="0"/>
              <a:t>보험급여 종류</a:t>
            </a:r>
            <a:r>
              <a:rPr lang="en-US" altLang="ko-KR" sz="1600" b="1" dirty="0" smtClean="0"/>
              <a:t>·</a:t>
            </a:r>
            <a:r>
              <a:rPr lang="ko-KR" altLang="en-US" sz="1600" b="1" dirty="0" smtClean="0"/>
              <a:t>금액 및 부정수급 요지 등을 관보 게재</a:t>
            </a:r>
            <a:r>
              <a:rPr lang="en-US" altLang="ko-KR" sz="1600" b="1" dirty="0" smtClean="0"/>
              <a:t>, </a:t>
            </a:r>
            <a:r>
              <a:rPr lang="ko-KR" altLang="en-US" sz="1600" b="1" dirty="0" smtClean="0"/>
              <a:t>산재보험정보통신망 게시 등의 방법으로 공개함</a:t>
            </a:r>
            <a:r>
              <a:rPr lang="en-US" altLang="ko-KR" sz="1600" b="1" dirty="0" smtClean="0"/>
              <a:t>.</a:t>
            </a:r>
            <a:endParaRPr lang="ko-KR" altLang="en-US" sz="1600" b="1" dirty="0"/>
          </a:p>
        </p:txBody>
      </p:sp>
      <p:sp>
        <p:nvSpPr>
          <p:cNvPr id="15" name="직사각형 14"/>
          <p:cNvSpPr/>
          <p:nvPr/>
        </p:nvSpPr>
        <p:spPr>
          <a:xfrm>
            <a:off x="500034" y="4559866"/>
            <a:ext cx="7929618" cy="646331"/>
          </a:xfrm>
          <a:prstGeom prst="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ko-KR" altLang="en-US" b="1" dirty="0" smtClean="0">
                <a:solidFill>
                  <a:schemeClr val="tx2">
                    <a:lumMod val="50000"/>
                  </a:schemeClr>
                </a:solidFill>
              </a:rPr>
              <a:t>‘</a:t>
            </a:r>
            <a:r>
              <a:rPr lang="ko-KR" altLang="en-US" b="1" dirty="0" err="1" smtClean="0">
                <a:solidFill>
                  <a:schemeClr val="tx2">
                    <a:lumMod val="50000"/>
                  </a:schemeClr>
                </a:solidFill>
              </a:rPr>
              <a:t>산재예방요율제</a:t>
            </a:r>
            <a:r>
              <a:rPr lang="ko-KR" altLang="en-US" b="1" dirty="0" smtClean="0">
                <a:solidFill>
                  <a:schemeClr val="tx2">
                    <a:lumMod val="50000"/>
                  </a:schemeClr>
                </a:solidFill>
              </a:rPr>
              <a:t>’ 적용 업종 및 산재예방 인정 활동 추가</a:t>
            </a:r>
            <a:r>
              <a:rPr lang="en-US" altLang="ko-KR" dirty="0" smtClean="0"/>
              <a:t>(</a:t>
            </a:r>
            <a:r>
              <a:rPr lang="ko-KR" altLang="en-US" dirty="0" smtClean="0"/>
              <a:t>징수법 </a:t>
            </a:r>
            <a:r>
              <a:rPr lang="ko-KR" altLang="en-US" dirty="0" err="1" smtClean="0"/>
              <a:t>시행령안</a:t>
            </a:r>
            <a:r>
              <a:rPr lang="ko-KR" altLang="en-US" dirty="0" smtClean="0"/>
              <a:t> 제</a:t>
            </a:r>
            <a:r>
              <a:rPr lang="en-US" altLang="ko-KR" dirty="0" smtClean="0"/>
              <a:t>15</a:t>
            </a:r>
            <a:r>
              <a:rPr lang="ko-KR" altLang="en-US" dirty="0" smtClean="0"/>
              <a:t>조제</a:t>
            </a:r>
            <a:r>
              <a:rPr lang="en-US" altLang="ko-KR" dirty="0" smtClean="0"/>
              <a:t>4</a:t>
            </a:r>
            <a:r>
              <a:rPr lang="ko-KR" altLang="en-US" dirty="0" smtClean="0"/>
              <a:t>항</a:t>
            </a:r>
            <a:r>
              <a:rPr lang="en-US" altLang="ko-KR" dirty="0" smtClean="0"/>
              <a:t>, </a:t>
            </a:r>
            <a:r>
              <a:rPr lang="ko-KR" altLang="en-US" dirty="0" smtClean="0"/>
              <a:t>제</a:t>
            </a:r>
            <a:r>
              <a:rPr lang="en-US" altLang="ko-KR" dirty="0" smtClean="0"/>
              <a:t>18</a:t>
            </a:r>
            <a:r>
              <a:rPr lang="ko-KR" altLang="en-US" dirty="0" smtClean="0"/>
              <a:t>조의</a:t>
            </a:r>
            <a:r>
              <a:rPr lang="en-US" altLang="ko-KR" dirty="0" smtClean="0"/>
              <a:t>2, 3, 5)</a:t>
            </a:r>
            <a:endParaRPr lang="ko-KR" altLang="en-US" b="1" dirty="0">
              <a:solidFill>
                <a:srgbClr val="002060"/>
              </a:solidFill>
            </a:endParaRPr>
          </a:p>
        </p:txBody>
      </p:sp>
      <p:sp>
        <p:nvSpPr>
          <p:cNvPr id="17" name="직사각형 16"/>
          <p:cNvSpPr/>
          <p:nvPr/>
        </p:nvSpPr>
        <p:spPr>
          <a:xfrm>
            <a:off x="571472" y="928670"/>
            <a:ext cx="7715304" cy="369332"/>
          </a:xfrm>
          <a:prstGeom prst="rect">
            <a:avLst/>
          </a:prstGeo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r>
              <a:rPr lang="en-US" b="1" dirty="0" err="1" smtClean="0">
                <a:solidFill>
                  <a:srgbClr val="002060"/>
                </a:solidFill>
              </a:rPr>
              <a:t>보험관계</a:t>
            </a:r>
            <a:r>
              <a:rPr lang="en-US" b="1" dirty="0" smtClean="0">
                <a:solidFill>
                  <a:srgbClr val="002060"/>
                </a:solidFill>
              </a:rPr>
              <a:t> </a:t>
            </a:r>
            <a:r>
              <a:rPr lang="en-US" b="1" dirty="0" err="1" smtClean="0">
                <a:solidFill>
                  <a:srgbClr val="002060"/>
                </a:solidFill>
              </a:rPr>
              <a:t>성립‧소멸신고</a:t>
            </a:r>
            <a:r>
              <a:rPr lang="en-US" b="1" dirty="0" smtClean="0">
                <a:solidFill>
                  <a:srgbClr val="002060"/>
                </a:solidFill>
              </a:rPr>
              <a:t> </a:t>
            </a:r>
            <a:r>
              <a:rPr lang="en-US" b="1" dirty="0" err="1" smtClean="0">
                <a:solidFill>
                  <a:srgbClr val="002060"/>
                </a:solidFill>
              </a:rPr>
              <a:t>절차</a:t>
            </a:r>
            <a:r>
              <a:rPr lang="en-US" b="1" dirty="0" smtClean="0">
                <a:solidFill>
                  <a:srgbClr val="002060"/>
                </a:solidFill>
              </a:rPr>
              <a:t> </a:t>
            </a:r>
            <a:r>
              <a:rPr lang="en-US" b="1" dirty="0" err="1" smtClean="0">
                <a:solidFill>
                  <a:srgbClr val="002060"/>
                </a:solidFill>
              </a:rPr>
              <a:t>개편</a:t>
            </a:r>
            <a:r>
              <a:rPr lang="en-US" b="1" dirty="0" smtClean="0">
                <a:solidFill>
                  <a:srgbClr val="002060"/>
                </a:solidFill>
              </a:rPr>
              <a:t>(</a:t>
            </a:r>
            <a:r>
              <a:rPr lang="ko-KR" altLang="en-US" b="1" dirty="0" smtClean="0">
                <a:solidFill>
                  <a:srgbClr val="002060"/>
                </a:solidFill>
              </a:rPr>
              <a:t>징수법 시행규칙안</a:t>
            </a:r>
            <a:r>
              <a:rPr lang="en-US" b="1" dirty="0" smtClean="0">
                <a:solidFill>
                  <a:srgbClr val="002060"/>
                </a:solidFill>
              </a:rPr>
              <a:t> 제7조제5항 </a:t>
            </a:r>
            <a:r>
              <a:rPr lang="en-US" b="1" dirty="0" err="1" smtClean="0">
                <a:solidFill>
                  <a:srgbClr val="002060"/>
                </a:solidFill>
              </a:rPr>
              <a:t>신설</a:t>
            </a:r>
            <a:r>
              <a:rPr lang="en-US" b="1" dirty="0" smtClean="0">
                <a:solidFill>
                  <a:srgbClr val="002060"/>
                </a:solidFill>
              </a:rPr>
              <a:t>)</a:t>
            </a:r>
            <a:endParaRPr lang="ko-KR" altLang="en-US" dirty="0">
              <a:solidFill>
                <a:srgbClr val="002060"/>
              </a:solidFill>
            </a:endParaRPr>
          </a:p>
        </p:txBody>
      </p:sp>
      <p:sp>
        <p:nvSpPr>
          <p:cNvPr id="18" name="직사각형 17"/>
          <p:cNvSpPr/>
          <p:nvPr/>
        </p:nvSpPr>
        <p:spPr>
          <a:xfrm>
            <a:off x="571472" y="1434100"/>
            <a:ext cx="8001056" cy="923330"/>
          </a:xfrm>
          <a:prstGeom prst="rect">
            <a:avLst/>
          </a:prstGeom>
        </p:spPr>
        <p:txBody>
          <a:bodyPr wrap="square">
            <a:spAutoFit/>
          </a:bodyPr>
          <a:lstStyle/>
          <a:p>
            <a:r>
              <a:rPr lang="ko-KR" altLang="en-US" dirty="0" smtClean="0"/>
              <a:t>사업주가 국세청 등 관할기관에 </a:t>
            </a:r>
            <a:r>
              <a:rPr lang="ko-KR" altLang="en-US" b="1" dirty="0" smtClean="0">
                <a:solidFill>
                  <a:srgbClr val="D60093"/>
                </a:solidFill>
              </a:rPr>
              <a:t>노동자에 대한 보수지급 명세</a:t>
            </a:r>
            <a:r>
              <a:rPr lang="en-US" altLang="ko-KR" b="1" dirty="0" smtClean="0">
                <a:solidFill>
                  <a:srgbClr val="D60093"/>
                </a:solidFill>
              </a:rPr>
              <a:t>, </a:t>
            </a:r>
            <a:r>
              <a:rPr lang="ko-KR" altLang="en-US" b="1" dirty="0" smtClean="0">
                <a:solidFill>
                  <a:srgbClr val="D60093"/>
                </a:solidFill>
              </a:rPr>
              <a:t>공사의 착공 </a:t>
            </a:r>
            <a:r>
              <a:rPr lang="ko-KR" altLang="en-US" dirty="0" smtClean="0"/>
              <a:t>등 사업의 시작을 알리는 신고를 한 경우</a:t>
            </a:r>
            <a:r>
              <a:rPr lang="en-US" altLang="ko-KR" dirty="0" smtClean="0"/>
              <a:t>, </a:t>
            </a:r>
            <a:r>
              <a:rPr lang="ko-KR" altLang="en-US" dirty="0" smtClean="0"/>
              <a:t>산재</a:t>
            </a:r>
            <a:r>
              <a:rPr lang="en-US" altLang="ko-KR" dirty="0" smtClean="0"/>
              <a:t>‧</a:t>
            </a:r>
            <a:r>
              <a:rPr lang="ko-KR" altLang="en-US" dirty="0" smtClean="0"/>
              <a:t>고용보험의 성립신고를 한 것으로 함</a:t>
            </a:r>
            <a:endParaRPr lang="ko-KR" altLang="en-US" dirty="0"/>
          </a:p>
        </p:txBody>
      </p:sp>
      <p:sp>
        <p:nvSpPr>
          <p:cNvPr id="19" name="직사각형 18"/>
          <p:cNvSpPr/>
          <p:nvPr/>
        </p:nvSpPr>
        <p:spPr>
          <a:xfrm>
            <a:off x="571472" y="5214950"/>
            <a:ext cx="7929618" cy="1077218"/>
          </a:xfrm>
          <a:prstGeom prst="rect">
            <a:avLst/>
          </a:prstGeom>
        </p:spPr>
        <p:txBody>
          <a:bodyPr wrap="square">
            <a:spAutoFit/>
          </a:bodyPr>
          <a:lstStyle/>
          <a:p>
            <a:pPr>
              <a:buFont typeface="Wingdings" pitchFamily="2" charset="2"/>
              <a:buChar char="Ø"/>
            </a:pPr>
            <a:r>
              <a:rPr lang="ko-KR" altLang="en-US" sz="1600" b="1" dirty="0" err="1" smtClean="0"/>
              <a:t>산재예방요율제의</a:t>
            </a:r>
            <a:r>
              <a:rPr lang="ko-KR" altLang="en-US" sz="1600" b="1" dirty="0" smtClean="0"/>
              <a:t> 적용대상 업종에 기존 </a:t>
            </a:r>
            <a:r>
              <a:rPr lang="en-US" altLang="ko-KR" sz="1600" b="1" dirty="0" smtClean="0"/>
              <a:t>50</a:t>
            </a:r>
            <a:r>
              <a:rPr lang="ko-KR" altLang="en-US" sz="1600" b="1" dirty="0" smtClean="0"/>
              <a:t>인 미만 </a:t>
            </a:r>
            <a:r>
              <a:rPr lang="en-US" altLang="ko-KR" sz="1600" b="1" dirty="0" smtClean="0"/>
              <a:t>“</a:t>
            </a:r>
            <a:r>
              <a:rPr lang="ko-KR" altLang="en-US" sz="1600" b="1" dirty="0" smtClean="0"/>
              <a:t>제조업</a:t>
            </a:r>
            <a:r>
              <a:rPr lang="en-US" altLang="ko-KR" sz="1600" b="1" dirty="0" smtClean="0"/>
              <a:t>”</a:t>
            </a:r>
            <a:r>
              <a:rPr lang="ko-KR" altLang="en-US" sz="1600" b="1" dirty="0" smtClean="0"/>
              <a:t>에 추가하여 ‘임업’과 ‘위생 및 유사서비스업’을 추가함</a:t>
            </a:r>
            <a:r>
              <a:rPr lang="en-US" altLang="ko-KR" sz="1600" b="1" dirty="0" smtClean="0"/>
              <a:t>.</a:t>
            </a:r>
            <a:endParaRPr lang="ko-KR" altLang="en-US" sz="1600" b="1" dirty="0" smtClean="0"/>
          </a:p>
          <a:p>
            <a:pPr>
              <a:buFont typeface="Wingdings" pitchFamily="2" charset="2"/>
              <a:buChar char="Ø"/>
            </a:pPr>
            <a:r>
              <a:rPr lang="ko-KR" altLang="en-US" sz="1600" b="1" dirty="0" err="1" smtClean="0"/>
              <a:t>산재예방요율제의</a:t>
            </a:r>
            <a:r>
              <a:rPr lang="ko-KR" altLang="en-US" sz="1600" b="1" dirty="0" smtClean="0"/>
              <a:t> 적용을 받는 재해예방활동에 ‘고용노동부장관이 정하는 기준에 따른 노동시간 단축’을 추가함</a:t>
            </a:r>
            <a:r>
              <a:rPr lang="en-US" altLang="ko-KR" sz="1600" b="1" dirty="0" smtClean="0"/>
              <a:t>.</a:t>
            </a:r>
            <a:endParaRPr lang="ko-KR" altLang="en-US" sz="1600" b="1" dirty="0"/>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제목 4"/>
          <p:cNvSpPr>
            <a:spLocks noGrp="1"/>
          </p:cNvSpPr>
          <p:nvPr>
            <p:ph type="title"/>
          </p:nvPr>
        </p:nvSpPr>
        <p:spPr>
          <a:xfrm>
            <a:off x="428596" y="214290"/>
            <a:ext cx="8229600" cy="439718"/>
          </a:xfrm>
        </p:spPr>
        <p:txBody>
          <a:bodyPr/>
          <a:lstStyle/>
          <a:p>
            <a:r>
              <a:rPr lang="en-US" altLang="ko-KR" b="1" dirty="0" smtClean="0"/>
              <a:t>2018.7.12 </a:t>
            </a:r>
            <a:r>
              <a:rPr lang="ko-KR" altLang="en-US" b="1" dirty="0" smtClean="0"/>
              <a:t>건설노조 </a:t>
            </a:r>
            <a:r>
              <a:rPr lang="ko-KR" altLang="en-US" b="1" dirty="0" smtClean="0"/>
              <a:t>총파업</a:t>
            </a:r>
            <a:endParaRPr lang="ko-KR" altLang="en-US" b="1" dirty="0"/>
          </a:p>
        </p:txBody>
      </p:sp>
      <p:sp>
        <p:nvSpPr>
          <p:cNvPr id="3" name="슬라이드 번호 개체 틀 2"/>
          <p:cNvSpPr>
            <a:spLocks noGrp="1"/>
          </p:cNvSpPr>
          <p:nvPr>
            <p:ph type="sldNum" sz="quarter" idx="12"/>
          </p:nvPr>
        </p:nvSpPr>
        <p:spPr/>
        <p:txBody>
          <a:bodyPr/>
          <a:lstStyle/>
          <a:p>
            <a:pPr>
              <a:defRPr/>
            </a:pPr>
            <a:fld id="{B0B6F1A9-172C-49AD-9F7F-AF7132960669}" type="slidenum">
              <a:rPr lang="en-US" altLang="ko-KR" smtClean="0"/>
              <a:pPr>
                <a:defRPr/>
              </a:pPr>
              <a:t>42</a:t>
            </a:fld>
            <a:endParaRPr lang="en-US" altLang="ko-KR"/>
          </a:p>
        </p:txBody>
      </p:sp>
      <p:sp>
        <p:nvSpPr>
          <p:cNvPr id="4" name="직사각형 3"/>
          <p:cNvSpPr/>
          <p:nvPr/>
        </p:nvSpPr>
        <p:spPr>
          <a:xfrm>
            <a:off x="285720" y="928670"/>
            <a:ext cx="3214710" cy="5262979"/>
          </a:xfrm>
          <a:prstGeom prst="rect">
            <a:avLst/>
          </a:prstGeom>
        </p:spPr>
        <p:txBody>
          <a:bodyPr wrap="square">
            <a:spAutoFit/>
          </a:bodyPr>
          <a:lstStyle/>
          <a:p>
            <a:r>
              <a:rPr lang="ko-KR" altLang="en-US" sz="1600" b="1" dirty="0" smtClean="0"/>
              <a:t>형틀</a:t>
            </a:r>
            <a:r>
              <a:rPr lang="en-US" altLang="ko-KR" sz="1600" b="1" dirty="0" smtClean="0"/>
              <a:t>.</a:t>
            </a:r>
            <a:r>
              <a:rPr lang="ko-KR" altLang="en-US" sz="1600" b="1" dirty="0" err="1" smtClean="0"/>
              <a:t>철근공</a:t>
            </a:r>
            <a:r>
              <a:rPr lang="ko-KR" altLang="en-US" sz="1600" b="1" dirty="0" smtClean="0"/>
              <a:t> </a:t>
            </a:r>
            <a:r>
              <a:rPr lang="en-US" altLang="ko-KR" sz="1600" b="1" dirty="0" smtClean="0"/>
              <a:t>2018.12.31 5</a:t>
            </a:r>
            <a:r>
              <a:rPr lang="ko-KR" altLang="en-US" sz="1600" b="1" dirty="0" smtClean="0"/>
              <a:t>천원인상 </a:t>
            </a:r>
            <a:r>
              <a:rPr lang="en-US" altLang="ko-KR" sz="1600" b="1" dirty="0" smtClean="0"/>
              <a:t>(200,000</a:t>
            </a:r>
            <a:r>
              <a:rPr lang="ko-KR" altLang="en-US" sz="1600" b="1" dirty="0" smtClean="0"/>
              <a:t>원</a:t>
            </a:r>
            <a:r>
              <a:rPr lang="en-US" altLang="ko-KR" sz="1600" b="1" dirty="0" smtClean="0"/>
              <a:t>), 2019.12.31 1</a:t>
            </a:r>
            <a:r>
              <a:rPr lang="ko-KR" altLang="en-US" sz="1600" b="1" dirty="0" smtClean="0"/>
              <a:t>만원인상</a:t>
            </a:r>
            <a:r>
              <a:rPr lang="en-US" altLang="ko-KR" sz="1600" b="1" dirty="0" smtClean="0"/>
              <a:t>(210,000</a:t>
            </a:r>
            <a:r>
              <a:rPr lang="ko-KR" altLang="en-US" sz="1600" b="1" dirty="0" smtClean="0"/>
              <a:t>원</a:t>
            </a:r>
            <a:r>
              <a:rPr lang="en-US" altLang="ko-KR" sz="1600" b="1" dirty="0" smtClean="0"/>
              <a:t>)</a:t>
            </a:r>
          </a:p>
          <a:p>
            <a:endParaRPr lang="en-US" altLang="ko-KR" sz="1600" b="1" dirty="0" smtClean="0"/>
          </a:p>
          <a:p>
            <a:r>
              <a:rPr lang="ko-KR" altLang="en-US" sz="1600" b="1" dirty="0" smtClean="0"/>
              <a:t>타워크레인분과는 임금 </a:t>
            </a:r>
            <a:r>
              <a:rPr lang="en-US" altLang="ko-KR" sz="1600" b="1" dirty="0" smtClean="0"/>
              <a:t>5.2% </a:t>
            </a:r>
            <a:r>
              <a:rPr lang="ko-KR" altLang="en-US" sz="1600" b="1" dirty="0" smtClean="0"/>
              <a:t>인상안</a:t>
            </a:r>
            <a:r>
              <a:rPr lang="en-US" altLang="ko-KR" sz="1600" b="1" dirty="0" smtClean="0"/>
              <a:t>, </a:t>
            </a:r>
            <a:r>
              <a:rPr lang="ko-KR" altLang="en-US" sz="1600" b="1" dirty="0" smtClean="0"/>
              <a:t>전기분과는 </a:t>
            </a:r>
            <a:r>
              <a:rPr lang="ko-KR" altLang="en-US" sz="1600" b="1" dirty="0" err="1" smtClean="0"/>
              <a:t>직접활선</a:t>
            </a:r>
            <a:r>
              <a:rPr lang="ko-KR" altLang="en-US" sz="1600" b="1" dirty="0" smtClean="0"/>
              <a:t> 폐지 원칙을 확인</a:t>
            </a:r>
            <a:endParaRPr lang="en-US" altLang="ko-KR" sz="1600" b="1" dirty="0" smtClean="0"/>
          </a:p>
          <a:p>
            <a:endParaRPr lang="en-US" altLang="ko-KR" sz="1600" b="1" dirty="0" smtClean="0"/>
          </a:p>
          <a:p>
            <a:r>
              <a:rPr lang="ko-KR" altLang="en-US" sz="1600" b="1" dirty="0" smtClean="0"/>
              <a:t>건설기계 그간 산재보험 혜택을 받지 못한 건설기계 </a:t>
            </a:r>
            <a:r>
              <a:rPr lang="en-US" altLang="ko-KR" sz="1600" b="1" dirty="0" smtClean="0"/>
              <a:t>27</a:t>
            </a:r>
            <a:r>
              <a:rPr lang="ko-KR" altLang="en-US" sz="1600" b="1" dirty="0" smtClean="0"/>
              <a:t>개 종 노동자에 산재보험을 적용하는 시행령 개정안을 공포</a:t>
            </a:r>
            <a:endParaRPr lang="en-US" altLang="ko-KR" sz="1600" b="1" dirty="0" smtClean="0"/>
          </a:p>
          <a:p>
            <a:r>
              <a:rPr lang="en-US" altLang="ko-KR" sz="1600" b="1" dirty="0" smtClean="0"/>
              <a:t/>
            </a:r>
            <a:br>
              <a:rPr lang="en-US" altLang="ko-KR" sz="1600" b="1" dirty="0" smtClean="0"/>
            </a:br>
            <a:r>
              <a:rPr lang="en-US" altLang="ko-KR" sz="1600" b="1" dirty="0" smtClean="0"/>
              <a:t>2018.7.12 </a:t>
            </a:r>
            <a:r>
              <a:rPr lang="ko-KR" altLang="en-US" sz="1600" b="1" dirty="0" smtClean="0"/>
              <a:t> 총파업에 토목건축 노동자 </a:t>
            </a:r>
            <a:r>
              <a:rPr lang="en-US" altLang="ko-KR" sz="1600" b="1" dirty="0" smtClean="0"/>
              <a:t>1</a:t>
            </a:r>
            <a:r>
              <a:rPr lang="ko-KR" altLang="en-US" sz="1600" b="1" dirty="0" smtClean="0"/>
              <a:t>만</a:t>
            </a:r>
            <a:r>
              <a:rPr lang="en-US" altLang="ko-KR" sz="1600" b="1" dirty="0" smtClean="0"/>
              <a:t>3</a:t>
            </a:r>
            <a:r>
              <a:rPr lang="ko-KR" altLang="en-US" sz="1600" b="1" dirty="0" smtClean="0"/>
              <a:t>천 명</a:t>
            </a:r>
            <a:r>
              <a:rPr lang="en-US" altLang="ko-KR" sz="1600" b="1" dirty="0" smtClean="0"/>
              <a:t>, </a:t>
            </a:r>
            <a:r>
              <a:rPr lang="ko-KR" altLang="en-US" sz="1600" b="1" dirty="0" smtClean="0"/>
              <a:t>건설기계 노동자 </a:t>
            </a:r>
            <a:r>
              <a:rPr lang="en-US" altLang="ko-KR" sz="1600" b="1" dirty="0" smtClean="0"/>
              <a:t>1</a:t>
            </a:r>
            <a:r>
              <a:rPr lang="ko-KR" altLang="en-US" sz="1600" b="1" dirty="0" smtClean="0"/>
              <a:t>만 명</a:t>
            </a:r>
            <a:r>
              <a:rPr lang="en-US" altLang="ko-KR" sz="1600" b="1" dirty="0" smtClean="0"/>
              <a:t>, </a:t>
            </a:r>
            <a:r>
              <a:rPr lang="ko-KR" altLang="en-US" sz="1600" b="1" dirty="0" smtClean="0"/>
              <a:t>전기 노동자 </a:t>
            </a:r>
            <a:r>
              <a:rPr lang="en-US" altLang="ko-KR" sz="1600" b="1" dirty="0" smtClean="0"/>
              <a:t>4</a:t>
            </a:r>
            <a:r>
              <a:rPr lang="ko-KR" altLang="en-US" sz="1600" b="1" dirty="0" smtClean="0"/>
              <a:t>천 명</a:t>
            </a:r>
            <a:r>
              <a:rPr lang="en-US" altLang="ko-KR" sz="1600" b="1" dirty="0" smtClean="0"/>
              <a:t>, </a:t>
            </a:r>
            <a:r>
              <a:rPr lang="ko-KR" altLang="en-US" sz="1600" b="1" dirty="0" smtClean="0"/>
              <a:t>타워크레인 노동자 </a:t>
            </a:r>
            <a:r>
              <a:rPr lang="en-US" altLang="ko-KR" sz="1600" b="1" dirty="0" smtClean="0"/>
              <a:t>3</a:t>
            </a:r>
            <a:r>
              <a:rPr lang="ko-KR" altLang="en-US" sz="1600" b="1" dirty="0" smtClean="0"/>
              <a:t>천 명이 </a:t>
            </a:r>
            <a:r>
              <a:rPr lang="ko-KR" altLang="en-US" sz="1600" b="1" dirty="0" smtClean="0"/>
              <a:t>참여</a:t>
            </a:r>
            <a:endParaRPr lang="en-US" altLang="ko-KR" sz="1600" b="1" dirty="0" smtClean="0"/>
          </a:p>
          <a:p>
            <a:endParaRPr lang="en-US" altLang="ko-KR" sz="1600" b="1" dirty="0" smtClean="0"/>
          </a:p>
          <a:p>
            <a:r>
              <a:rPr lang="ko-KR" altLang="en-US" sz="1600" b="1" dirty="0" smtClean="0"/>
              <a:t>장시간노동 철폐</a:t>
            </a:r>
            <a:r>
              <a:rPr lang="en-US" altLang="ko-KR" sz="1600" b="1" dirty="0" smtClean="0"/>
              <a:t>/ </a:t>
            </a:r>
            <a:r>
              <a:rPr lang="ko-KR" altLang="en-US" sz="1600" b="1" dirty="0" smtClean="0"/>
              <a:t>건설 포괄임금제 폐지 요구</a:t>
            </a:r>
            <a:endParaRPr lang="ko-KR" altLang="en-US" sz="1600" b="1" dirty="0"/>
          </a:p>
        </p:txBody>
      </p:sp>
      <p:pic>
        <p:nvPicPr>
          <p:cNvPr id="6" name="그림 5" descr="캡처.PNG"/>
          <p:cNvPicPr>
            <a:picLocks noChangeAspect="1"/>
          </p:cNvPicPr>
          <p:nvPr/>
        </p:nvPicPr>
        <p:blipFill>
          <a:blip r:embed="rId2"/>
          <a:stretch>
            <a:fillRect/>
          </a:stretch>
        </p:blipFill>
        <p:spPr>
          <a:xfrm>
            <a:off x="3528308" y="785794"/>
            <a:ext cx="5258534" cy="2962689"/>
          </a:xfrm>
          <a:prstGeom prst="rect">
            <a:avLst/>
          </a:prstGeom>
        </p:spPr>
      </p:pic>
      <p:pic>
        <p:nvPicPr>
          <p:cNvPr id="7" name="그림 6" descr="캡처3.PNG"/>
          <p:cNvPicPr>
            <a:picLocks noChangeAspect="1"/>
          </p:cNvPicPr>
          <p:nvPr/>
        </p:nvPicPr>
        <p:blipFill>
          <a:blip r:embed="rId3"/>
          <a:stretch>
            <a:fillRect/>
          </a:stretch>
        </p:blipFill>
        <p:spPr>
          <a:xfrm>
            <a:off x="3500430" y="3571876"/>
            <a:ext cx="5320484" cy="2810248"/>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슬라이드 번호 개체 틀 2"/>
          <p:cNvSpPr>
            <a:spLocks noGrp="1"/>
          </p:cNvSpPr>
          <p:nvPr>
            <p:ph type="sldNum" sz="quarter" idx="12"/>
          </p:nvPr>
        </p:nvSpPr>
        <p:spPr/>
        <p:txBody>
          <a:bodyPr/>
          <a:lstStyle/>
          <a:p>
            <a:pPr>
              <a:defRPr/>
            </a:pPr>
            <a:fld id="{B0B6F1A9-172C-49AD-9F7F-AF7132960669}" type="slidenum">
              <a:rPr lang="en-US" altLang="ko-KR" smtClean="0"/>
              <a:pPr>
                <a:defRPr/>
              </a:pPr>
              <a:t>43</a:t>
            </a:fld>
            <a:endParaRPr lang="en-US" altLang="ko-KR"/>
          </a:p>
        </p:txBody>
      </p:sp>
      <p:graphicFrame>
        <p:nvGraphicFramePr>
          <p:cNvPr id="4" name="표 3"/>
          <p:cNvGraphicFramePr>
            <a:graphicFrameLocks noGrp="1"/>
          </p:cNvGraphicFramePr>
          <p:nvPr>
            <p:extLst>
              <p:ext uri="{D42A27DB-BD31-4B8C-83A1-F6EECF244321}">
                <p14:modId xmlns:p14="http://schemas.microsoft.com/office/powerpoint/2010/main" xmlns="" val="1192928027"/>
              </p:ext>
            </p:extLst>
          </p:nvPr>
        </p:nvGraphicFramePr>
        <p:xfrm>
          <a:off x="0" y="669169"/>
          <a:ext cx="9144002" cy="5823582"/>
        </p:xfrm>
        <a:graphic>
          <a:graphicData uri="http://schemas.openxmlformats.org/drawingml/2006/table">
            <a:tbl>
              <a:tblPr/>
              <a:tblGrid>
                <a:gridCol w="735404"/>
                <a:gridCol w="1804596"/>
                <a:gridCol w="1708728"/>
                <a:gridCol w="1616363"/>
                <a:gridCol w="1828800"/>
                <a:gridCol w="1450111"/>
              </a:tblGrid>
              <a:tr h="361301">
                <a:tc>
                  <a:txBody>
                    <a:bodyPr/>
                    <a:lstStyle/>
                    <a:p>
                      <a:pPr marL="0" marR="0" algn="ctr">
                        <a:lnSpc>
                          <a:spcPct val="160000"/>
                        </a:lnSpc>
                        <a:spcBef>
                          <a:spcPts val="0"/>
                        </a:spcBef>
                        <a:spcAft>
                          <a:spcPts val="0"/>
                        </a:spcAft>
                      </a:pPr>
                      <a:r>
                        <a:rPr lang="ko-KR" altLang="en-US" sz="1200" b="1" dirty="0">
                          <a:solidFill>
                            <a:srgbClr val="000000"/>
                          </a:solidFill>
                          <a:latin typeface="+mn-ea"/>
                          <a:ea typeface="+mn-ea"/>
                        </a:rPr>
                        <a:t>구분</a:t>
                      </a:r>
                      <a:endParaRPr lang="ko-KR" altLang="en-US" sz="1200" dirty="0">
                        <a:solidFill>
                          <a:srgbClr val="000000"/>
                        </a:solidFill>
                        <a:latin typeface="+mn-ea"/>
                        <a:ea typeface="+mn-ea"/>
                      </a:endParaRPr>
                    </a:p>
                  </a:txBody>
                  <a:tcPr marL="51184" marR="51184" marT="25592" marB="25592" anchor="ctr">
                    <a:lnL>
                      <a:noFill/>
                    </a:lnL>
                    <a:lnR w="3556" cap="flat" cmpd="sng" algn="ctr">
                      <a:solidFill>
                        <a:srgbClr val="000000"/>
                      </a:solidFill>
                      <a:prstDash val="dot"/>
                      <a:round/>
                      <a:headEnd type="none" w="med" len="med"/>
                      <a:tailEnd type="none" w="med" len="med"/>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solidFill>
                      <a:srgbClr val="E7F4F6"/>
                    </a:solidFill>
                  </a:tcPr>
                </a:tc>
                <a:tc>
                  <a:txBody>
                    <a:bodyPr/>
                    <a:lstStyle/>
                    <a:p>
                      <a:pPr marL="0" marR="0" algn="ctr">
                        <a:lnSpc>
                          <a:spcPct val="160000"/>
                        </a:lnSpc>
                        <a:spcBef>
                          <a:spcPts val="0"/>
                        </a:spcBef>
                        <a:spcAft>
                          <a:spcPts val="0"/>
                        </a:spcAft>
                      </a:pPr>
                      <a:r>
                        <a:rPr lang="ko-KR" altLang="en-US" sz="1200" b="1" dirty="0" smtClean="0">
                          <a:solidFill>
                            <a:srgbClr val="000000"/>
                          </a:solidFill>
                          <a:latin typeface="+mn-ea"/>
                          <a:ea typeface="+mn-ea"/>
                        </a:rPr>
                        <a:t>서울경인</a:t>
                      </a:r>
                      <a:endParaRPr lang="ko-KR" altLang="en-US" sz="1200" dirty="0">
                        <a:solidFill>
                          <a:srgbClr val="000000"/>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solidFill>
                      <a:srgbClr val="E7F4F6"/>
                    </a:solidFill>
                  </a:tcPr>
                </a:tc>
                <a:tc>
                  <a:txBody>
                    <a:bodyPr/>
                    <a:lstStyle/>
                    <a:p>
                      <a:pPr marL="0" marR="0" algn="ctr">
                        <a:lnSpc>
                          <a:spcPct val="160000"/>
                        </a:lnSpc>
                        <a:spcBef>
                          <a:spcPts val="0"/>
                        </a:spcBef>
                        <a:spcAft>
                          <a:spcPts val="0"/>
                        </a:spcAft>
                      </a:pPr>
                      <a:r>
                        <a:rPr lang="ko-KR" altLang="en-US" sz="1200" b="1" dirty="0" err="1">
                          <a:solidFill>
                            <a:srgbClr val="000000"/>
                          </a:solidFill>
                          <a:latin typeface="+mn-ea"/>
                          <a:ea typeface="+mn-ea"/>
                        </a:rPr>
                        <a:t>부울경</a:t>
                      </a:r>
                      <a:endParaRPr lang="ko-KR" altLang="en-US" sz="1200" dirty="0">
                        <a:solidFill>
                          <a:srgbClr val="000000"/>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solidFill>
                      <a:srgbClr val="E7F4F6"/>
                    </a:solidFill>
                  </a:tcPr>
                </a:tc>
                <a:tc>
                  <a:txBody>
                    <a:bodyPr/>
                    <a:lstStyle/>
                    <a:p>
                      <a:pPr marL="0" marR="0" algn="ctr">
                        <a:lnSpc>
                          <a:spcPct val="160000"/>
                        </a:lnSpc>
                        <a:spcBef>
                          <a:spcPts val="0"/>
                        </a:spcBef>
                        <a:spcAft>
                          <a:spcPts val="0"/>
                        </a:spcAft>
                      </a:pPr>
                      <a:r>
                        <a:rPr lang="ko-KR" altLang="en-US" sz="1200" b="1" dirty="0">
                          <a:solidFill>
                            <a:srgbClr val="000000"/>
                          </a:solidFill>
                          <a:latin typeface="+mn-ea"/>
                          <a:ea typeface="+mn-ea"/>
                        </a:rPr>
                        <a:t>광주</a:t>
                      </a:r>
                      <a:r>
                        <a:rPr lang="en-US" altLang="ko-KR" sz="1200" b="1" dirty="0">
                          <a:solidFill>
                            <a:srgbClr val="000000"/>
                          </a:solidFill>
                          <a:latin typeface="+mn-ea"/>
                          <a:ea typeface="+mn-ea"/>
                        </a:rPr>
                        <a:t>.</a:t>
                      </a:r>
                      <a:r>
                        <a:rPr lang="ko-KR" altLang="en-US" sz="1200" b="1" dirty="0">
                          <a:solidFill>
                            <a:srgbClr val="000000"/>
                          </a:solidFill>
                          <a:latin typeface="+mn-ea"/>
                          <a:ea typeface="+mn-ea"/>
                        </a:rPr>
                        <a:t>전남</a:t>
                      </a:r>
                      <a:endParaRPr lang="ko-KR" altLang="en-US" sz="1200" dirty="0">
                        <a:solidFill>
                          <a:srgbClr val="000000"/>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solidFill>
                      <a:srgbClr val="E7F4F6"/>
                    </a:solidFill>
                  </a:tcPr>
                </a:tc>
                <a:tc>
                  <a:txBody>
                    <a:bodyPr/>
                    <a:lstStyle/>
                    <a:p>
                      <a:pPr algn="ctr"/>
                      <a:r>
                        <a:rPr lang="ko-KR" altLang="en-US" sz="1100" b="1" dirty="0" smtClean="0"/>
                        <a:t>대구경북</a:t>
                      </a:r>
                      <a:endParaRPr lang="ko-KR" altLang="en-US" sz="1100" b="1" dirty="0"/>
                    </a:p>
                  </a:txBody>
                  <a:tcPr marL="51184" marR="51184" marT="25592" marB="25592" anchor="ctr">
                    <a:lnL w="3556" cap="flat" cmpd="sng" algn="ctr">
                      <a:solidFill>
                        <a:srgbClr val="000000"/>
                      </a:solidFill>
                      <a:prstDash val="dot"/>
                      <a:round/>
                      <a:headEnd type="none" w="med" len="med"/>
                      <a:tailEnd type="none" w="med" len="med"/>
                    </a:lnL>
                    <a:lnR>
                      <a:noFill/>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solidFill>
                      <a:srgbClr val="E7F4F6"/>
                    </a:solidFill>
                  </a:tcPr>
                </a:tc>
                <a:tc>
                  <a:txBody>
                    <a:bodyPr/>
                    <a:lstStyle/>
                    <a:p>
                      <a:pPr algn="ctr"/>
                      <a:r>
                        <a:rPr lang="en-US" altLang="ko-KR" sz="1050" b="1" dirty="0" smtClean="0"/>
                        <a:t> </a:t>
                      </a:r>
                      <a:r>
                        <a:rPr lang="ko-KR" altLang="en-US" sz="1050" b="1" dirty="0" smtClean="0"/>
                        <a:t>대전</a:t>
                      </a:r>
                      <a:endParaRPr lang="ko-KR" altLang="en-US" sz="1050" b="1" dirty="0"/>
                    </a:p>
                  </a:txBody>
                  <a:tcPr marL="51184" marR="51184" marT="25592" marB="25592" anchor="ctr">
                    <a:lnL w="3556" cap="flat" cmpd="sng" algn="ctr">
                      <a:noFill/>
                      <a:prstDash val="dot"/>
                      <a:round/>
                      <a:headEnd type="none" w="med" len="med"/>
                      <a:tailEnd type="none" w="med" len="med"/>
                    </a:lnL>
                    <a:lnR>
                      <a:noFill/>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solidFill>
                      <a:srgbClr val="E7F4F6"/>
                    </a:solidFill>
                  </a:tcPr>
                </a:tc>
              </a:tr>
              <a:tr h="934681">
                <a:tc>
                  <a:txBody>
                    <a:bodyPr/>
                    <a:lstStyle/>
                    <a:p>
                      <a:pPr marL="0" marR="0" algn="ctr">
                        <a:lnSpc>
                          <a:spcPct val="100000"/>
                        </a:lnSpc>
                        <a:spcBef>
                          <a:spcPts val="0"/>
                        </a:spcBef>
                        <a:spcAft>
                          <a:spcPts val="0"/>
                        </a:spcAft>
                      </a:pPr>
                      <a:r>
                        <a:rPr lang="ko-KR" altLang="en-US" sz="1100" b="1" dirty="0">
                          <a:solidFill>
                            <a:srgbClr val="000000"/>
                          </a:solidFill>
                          <a:latin typeface="+mn-ea"/>
                          <a:ea typeface="+mn-ea"/>
                        </a:rPr>
                        <a:t>임금</a:t>
                      </a:r>
                    </a:p>
                  </a:txBody>
                  <a:tcPr marL="51184" marR="51184" marT="25592" marB="25592" anchor="ctr">
                    <a:lnL>
                      <a:noFill/>
                    </a:lnL>
                    <a:lnR w="3556" cap="flat" cmpd="sng" algn="ctr">
                      <a:solidFill>
                        <a:srgbClr val="000000"/>
                      </a:solidFill>
                      <a:prstDash val="dot"/>
                      <a:round/>
                      <a:headEnd type="none" w="med" len="med"/>
                      <a:tailEnd type="none" w="med" len="med"/>
                    </a:lnR>
                    <a:lnT w="14351"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just">
                        <a:lnSpc>
                          <a:spcPct val="100000"/>
                        </a:lnSpc>
                        <a:spcBef>
                          <a:spcPts val="0"/>
                        </a:spcBef>
                        <a:spcAft>
                          <a:spcPts val="0"/>
                        </a:spcAft>
                      </a:pPr>
                      <a:r>
                        <a:rPr lang="ko-KR" altLang="en-US" sz="1100" b="1" dirty="0" smtClean="0">
                          <a:solidFill>
                            <a:schemeClr val="tx1"/>
                          </a:solidFill>
                          <a:latin typeface="+mn-ea"/>
                          <a:ea typeface="+mn-ea"/>
                        </a:rPr>
                        <a:t>형틀목수 </a:t>
                      </a:r>
                      <a:endParaRPr lang="en-US" altLang="ko-KR" sz="1100" b="1" dirty="0" smtClean="0">
                        <a:solidFill>
                          <a:schemeClr val="tx1"/>
                        </a:solidFill>
                        <a:latin typeface="+mn-ea"/>
                        <a:ea typeface="+mn-ea"/>
                      </a:endParaRPr>
                    </a:p>
                    <a:p>
                      <a:pPr marL="0" marR="0" algn="just">
                        <a:lnSpc>
                          <a:spcPct val="100000"/>
                        </a:lnSpc>
                        <a:spcBef>
                          <a:spcPts val="0"/>
                        </a:spcBef>
                        <a:spcAft>
                          <a:spcPts val="0"/>
                        </a:spcAft>
                      </a:pPr>
                      <a:r>
                        <a:rPr lang="en-US" altLang="ko-KR" sz="1100" b="1" dirty="0" smtClean="0">
                          <a:solidFill>
                            <a:schemeClr val="tx1"/>
                          </a:solidFill>
                          <a:latin typeface="+mn-ea"/>
                          <a:ea typeface="+mn-ea"/>
                        </a:rPr>
                        <a:t>195,000 (~2018.6.30)</a:t>
                      </a:r>
                    </a:p>
                    <a:p>
                      <a:pPr marL="0" marR="0" algn="just">
                        <a:lnSpc>
                          <a:spcPct val="100000"/>
                        </a:lnSpc>
                        <a:spcBef>
                          <a:spcPts val="0"/>
                        </a:spcBef>
                        <a:spcAft>
                          <a:spcPts val="0"/>
                        </a:spcAft>
                      </a:pPr>
                      <a:r>
                        <a:rPr lang="en-US" altLang="ko-KR" sz="1100" b="1" dirty="0" smtClean="0">
                          <a:solidFill>
                            <a:schemeClr val="tx1"/>
                          </a:solidFill>
                          <a:latin typeface="+mn-ea"/>
                          <a:ea typeface="+mn-ea"/>
                        </a:rPr>
                        <a:t>200,000(18.7.1~18.12.31)</a:t>
                      </a:r>
                      <a:br>
                        <a:rPr lang="en-US" altLang="ko-KR" sz="1100" b="1" dirty="0" smtClean="0">
                          <a:solidFill>
                            <a:schemeClr val="tx1"/>
                          </a:solidFill>
                          <a:latin typeface="+mn-ea"/>
                          <a:ea typeface="+mn-ea"/>
                        </a:rPr>
                      </a:br>
                      <a:r>
                        <a:rPr lang="en-US" altLang="ko-KR" sz="1100" b="1" dirty="0" smtClean="0">
                          <a:solidFill>
                            <a:schemeClr val="tx1"/>
                          </a:solidFill>
                          <a:latin typeface="+mn-ea"/>
                          <a:ea typeface="+mn-ea"/>
                        </a:rPr>
                        <a:t>210,000(19.1.1~19.12.31)</a:t>
                      </a:r>
                      <a:endParaRPr lang="ko-KR" altLang="en-US" sz="1100" dirty="0">
                        <a:solidFill>
                          <a:schemeClr val="tx1"/>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14351"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ko-KR" altLang="en-US" sz="1100" dirty="0" err="1">
                          <a:solidFill>
                            <a:schemeClr val="tx1"/>
                          </a:solidFill>
                          <a:latin typeface="+mn-ea"/>
                          <a:ea typeface="+mn-ea"/>
                        </a:rPr>
                        <a:t>팀성과급제</a:t>
                      </a:r>
                      <a:r>
                        <a:rPr lang="ko-KR" altLang="en-US" sz="1100" dirty="0">
                          <a:solidFill>
                            <a:schemeClr val="tx1"/>
                          </a:solidFill>
                          <a:latin typeface="+mn-ea"/>
                          <a:ea typeface="+mn-ea"/>
                        </a:rPr>
                        <a:t> </a:t>
                      </a:r>
                    </a:p>
                    <a:p>
                      <a:pPr marL="0" marR="0" algn="just">
                        <a:lnSpc>
                          <a:spcPct val="100000"/>
                        </a:lnSpc>
                        <a:spcBef>
                          <a:spcPts val="0"/>
                        </a:spcBef>
                        <a:spcAft>
                          <a:spcPts val="0"/>
                        </a:spcAft>
                      </a:pPr>
                      <a:r>
                        <a:rPr lang="en-US" altLang="ko-KR" sz="1100" dirty="0">
                          <a:solidFill>
                            <a:schemeClr val="tx1"/>
                          </a:solidFill>
                          <a:latin typeface="+mn-ea"/>
                          <a:ea typeface="+mn-ea"/>
                        </a:rPr>
                        <a:t>195,000</a:t>
                      </a:r>
                      <a:r>
                        <a:rPr lang="ko-KR" altLang="en-US" sz="1100" dirty="0">
                          <a:solidFill>
                            <a:schemeClr val="tx1"/>
                          </a:solidFill>
                          <a:latin typeface="+mn-ea"/>
                          <a:ea typeface="+mn-ea"/>
                        </a:rPr>
                        <a:t>원</a:t>
                      </a:r>
                      <a:r>
                        <a:rPr lang="en-US" altLang="ko-KR" sz="1100" dirty="0">
                          <a:solidFill>
                            <a:schemeClr val="tx1"/>
                          </a:solidFill>
                          <a:latin typeface="+mn-ea"/>
                          <a:ea typeface="+mn-ea"/>
                        </a:rPr>
                        <a:t>(1</a:t>
                      </a:r>
                      <a:r>
                        <a:rPr lang="ko-KR" altLang="en-US" sz="1100" dirty="0">
                          <a:solidFill>
                            <a:schemeClr val="tx1"/>
                          </a:solidFill>
                          <a:latin typeface="+mn-ea"/>
                          <a:ea typeface="+mn-ea"/>
                        </a:rPr>
                        <a:t>일</a:t>
                      </a:r>
                      <a:r>
                        <a:rPr lang="en-US" altLang="ko-KR" sz="1100" dirty="0">
                          <a:solidFill>
                            <a:schemeClr val="tx1"/>
                          </a:solidFill>
                          <a:latin typeface="+mn-ea"/>
                          <a:ea typeface="+mn-ea"/>
                        </a:rPr>
                        <a:t>8</a:t>
                      </a:r>
                      <a:r>
                        <a:rPr lang="ko-KR" altLang="en-US" sz="1100" dirty="0">
                          <a:solidFill>
                            <a:schemeClr val="tx1"/>
                          </a:solidFill>
                          <a:latin typeface="+mn-ea"/>
                          <a:ea typeface="+mn-ea"/>
                        </a:rPr>
                        <a:t>시간기준</a:t>
                      </a:r>
                      <a:r>
                        <a:rPr lang="en-US" altLang="ko-KR" sz="1100" dirty="0">
                          <a:solidFill>
                            <a:schemeClr val="tx1"/>
                          </a:solidFill>
                          <a:latin typeface="+mn-ea"/>
                          <a:ea typeface="+mn-ea"/>
                        </a:rPr>
                        <a:t>)</a:t>
                      </a:r>
                      <a:r>
                        <a:rPr lang="ko-KR" altLang="en-US" sz="1100" dirty="0" err="1">
                          <a:solidFill>
                            <a:schemeClr val="tx1"/>
                          </a:solidFill>
                          <a:latin typeface="+mn-ea"/>
                          <a:ea typeface="+mn-ea"/>
                        </a:rPr>
                        <a:t>공사진행율</a:t>
                      </a:r>
                      <a:r>
                        <a:rPr lang="en-US" altLang="ko-KR" sz="1100" dirty="0">
                          <a:solidFill>
                            <a:schemeClr val="tx1"/>
                          </a:solidFill>
                          <a:latin typeface="+mn-ea"/>
                          <a:ea typeface="+mn-ea"/>
                        </a:rPr>
                        <a:t>12.5</a:t>
                      </a:r>
                      <a:r>
                        <a:rPr lang="en-US" altLang="ko-KR" sz="1100" dirty="0" smtClean="0">
                          <a:solidFill>
                            <a:schemeClr val="tx1"/>
                          </a:solidFill>
                          <a:latin typeface="+mn-ea"/>
                          <a:ea typeface="+mn-ea"/>
                        </a:rPr>
                        <a:t>%</a:t>
                      </a:r>
                      <a:r>
                        <a:rPr lang="ko-KR" altLang="en-US" sz="1100" dirty="0" err="1" smtClean="0">
                          <a:solidFill>
                            <a:schemeClr val="tx1"/>
                          </a:solidFill>
                          <a:latin typeface="+mn-ea"/>
                          <a:ea typeface="+mn-ea"/>
                        </a:rPr>
                        <a:t>미달시</a:t>
                      </a:r>
                      <a:r>
                        <a:rPr lang="ko-KR" altLang="en-US" sz="1100" dirty="0" smtClean="0">
                          <a:solidFill>
                            <a:schemeClr val="tx1"/>
                          </a:solidFill>
                          <a:latin typeface="+mn-ea"/>
                          <a:ea typeface="+mn-ea"/>
                        </a:rPr>
                        <a:t> </a:t>
                      </a:r>
                      <a:r>
                        <a:rPr lang="ko-KR" altLang="en-US" sz="1100" dirty="0">
                          <a:solidFill>
                            <a:schemeClr val="tx1"/>
                          </a:solidFill>
                          <a:latin typeface="+mn-ea"/>
                          <a:ea typeface="+mn-ea"/>
                        </a:rPr>
                        <a:t>교체요구</a:t>
                      </a:r>
                      <a:r>
                        <a:rPr lang="en-US" altLang="ko-KR" sz="1100" dirty="0">
                          <a:solidFill>
                            <a:schemeClr val="tx1"/>
                          </a:solidFill>
                          <a:latin typeface="+mn-ea"/>
                          <a:ea typeface="+mn-ea"/>
                        </a:rPr>
                        <a:t>. </a:t>
                      </a:r>
                      <a:r>
                        <a:rPr lang="en-US" altLang="ko-KR" sz="1100" dirty="0" smtClean="0">
                          <a:solidFill>
                            <a:schemeClr val="tx1"/>
                          </a:solidFill>
                          <a:latin typeface="+mn-ea"/>
                          <a:ea typeface="+mn-ea"/>
                        </a:rPr>
                        <a:t>1</a:t>
                      </a:r>
                      <a:r>
                        <a:rPr lang="ko-KR" altLang="en-US" sz="1100" dirty="0">
                          <a:solidFill>
                            <a:schemeClr val="tx1"/>
                          </a:solidFill>
                          <a:latin typeface="+mn-ea"/>
                          <a:ea typeface="+mn-ea"/>
                        </a:rPr>
                        <a:t>팀</a:t>
                      </a:r>
                      <a:r>
                        <a:rPr lang="en-US" altLang="ko-KR" sz="1100" dirty="0">
                          <a:solidFill>
                            <a:schemeClr val="tx1"/>
                          </a:solidFill>
                          <a:latin typeface="+mn-ea"/>
                          <a:ea typeface="+mn-ea"/>
                        </a:rPr>
                        <a:t>(15</a:t>
                      </a:r>
                      <a:r>
                        <a:rPr lang="ko-KR" altLang="en-US" sz="1100" dirty="0">
                          <a:solidFill>
                            <a:schemeClr val="tx1"/>
                          </a:solidFill>
                          <a:latin typeface="+mn-ea"/>
                          <a:ea typeface="+mn-ea"/>
                        </a:rPr>
                        <a:t>명</a:t>
                      </a:r>
                      <a:r>
                        <a:rPr lang="en-US" altLang="ko-KR" sz="1100" dirty="0">
                          <a:solidFill>
                            <a:schemeClr val="tx1"/>
                          </a:solidFill>
                          <a:latin typeface="+mn-ea"/>
                          <a:ea typeface="+mn-ea"/>
                        </a:rPr>
                        <a:t>)</a:t>
                      </a:r>
                      <a:endParaRPr lang="ko-KR" altLang="en-US" sz="1100" dirty="0">
                        <a:solidFill>
                          <a:schemeClr val="tx1"/>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14351"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ko-KR" altLang="en-US" sz="1100" b="1" dirty="0" smtClean="0">
                          <a:solidFill>
                            <a:schemeClr val="tx1"/>
                          </a:solidFill>
                          <a:latin typeface="+mn-ea"/>
                          <a:ea typeface="+mn-ea"/>
                        </a:rPr>
                        <a:t>형틀목수 </a:t>
                      </a:r>
                      <a:endParaRPr lang="en-US" altLang="ko-KR" sz="1100" b="1" dirty="0" smtClean="0">
                        <a:solidFill>
                          <a:schemeClr val="tx1"/>
                        </a:solidFill>
                        <a:latin typeface="+mn-ea"/>
                        <a:ea typeface="+mn-ea"/>
                      </a:endParaRPr>
                    </a:p>
                    <a:p>
                      <a:pPr marL="0" marR="0" algn="just">
                        <a:lnSpc>
                          <a:spcPct val="100000"/>
                        </a:lnSpc>
                        <a:spcBef>
                          <a:spcPts val="0"/>
                        </a:spcBef>
                        <a:spcAft>
                          <a:spcPts val="0"/>
                        </a:spcAft>
                      </a:pPr>
                      <a:r>
                        <a:rPr lang="en-US" altLang="ko-KR" sz="1100" b="1" dirty="0" smtClean="0">
                          <a:solidFill>
                            <a:schemeClr val="tx1"/>
                          </a:solidFill>
                          <a:latin typeface="+mn-ea"/>
                          <a:ea typeface="+mn-ea"/>
                        </a:rPr>
                        <a:t>195,000 (~2018.6.30)</a:t>
                      </a:r>
                    </a:p>
                    <a:p>
                      <a:pPr marL="0" marR="0" algn="just">
                        <a:lnSpc>
                          <a:spcPct val="100000"/>
                        </a:lnSpc>
                        <a:spcBef>
                          <a:spcPts val="0"/>
                        </a:spcBef>
                        <a:spcAft>
                          <a:spcPts val="0"/>
                        </a:spcAft>
                      </a:pPr>
                      <a:r>
                        <a:rPr lang="en-US" altLang="ko-KR" sz="1050" b="1" dirty="0" smtClean="0">
                          <a:solidFill>
                            <a:schemeClr val="tx1"/>
                          </a:solidFill>
                          <a:latin typeface="+mn-ea"/>
                          <a:ea typeface="+mn-ea"/>
                        </a:rPr>
                        <a:t>200,000</a:t>
                      </a:r>
                      <a:r>
                        <a:rPr lang="en-US" altLang="ko-KR" sz="900" b="1" dirty="0" smtClean="0">
                          <a:solidFill>
                            <a:schemeClr val="tx1"/>
                          </a:solidFill>
                          <a:latin typeface="+mn-ea"/>
                          <a:ea typeface="+mn-ea"/>
                        </a:rPr>
                        <a:t>(</a:t>
                      </a:r>
                      <a:r>
                        <a:rPr lang="en-US" altLang="ko-KR" sz="1000" b="1" dirty="0" smtClean="0">
                          <a:solidFill>
                            <a:schemeClr val="tx1"/>
                          </a:solidFill>
                          <a:latin typeface="+mn-ea"/>
                          <a:ea typeface="+mn-ea"/>
                        </a:rPr>
                        <a:t>18.7.1~18.12.31)</a:t>
                      </a:r>
                      <a:br>
                        <a:rPr lang="en-US" altLang="ko-KR" sz="1000" b="1" dirty="0" smtClean="0">
                          <a:solidFill>
                            <a:schemeClr val="tx1"/>
                          </a:solidFill>
                          <a:latin typeface="+mn-ea"/>
                          <a:ea typeface="+mn-ea"/>
                        </a:rPr>
                      </a:br>
                      <a:r>
                        <a:rPr lang="en-US" altLang="ko-KR" sz="1000" b="1" dirty="0" smtClean="0">
                          <a:solidFill>
                            <a:schemeClr val="tx1"/>
                          </a:solidFill>
                          <a:latin typeface="+mn-ea"/>
                          <a:ea typeface="+mn-ea"/>
                        </a:rPr>
                        <a:t>210,000(19.1.1~19.12.31)</a:t>
                      </a:r>
                      <a:endParaRPr lang="ko-KR" altLang="en-US" sz="1000" b="1" dirty="0">
                        <a:solidFill>
                          <a:schemeClr val="tx1"/>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14351"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r>
                        <a:rPr lang="ko-KR" altLang="en-US" sz="1100" b="0" dirty="0" smtClean="0">
                          <a:solidFill>
                            <a:schemeClr val="tx1"/>
                          </a:solidFill>
                        </a:rPr>
                        <a:t>팀장 </a:t>
                      </a:r>
                      <a:r>
                        <a:rPr lang="en-US" altLang="ko-KR" sz="1100" b="0" dirty="0" smtClean="0">
                          <a:solidFill>
                            <a:schemeClr val="tx1"/>
                          </a:solidFill>
                        </a:rPr>
                        <a:t>225,000</a:t>
                      </a:r>
                      <a:r>
                        <a:rPr lang="ko-KR" altLang="en-US" sz="1100" b="0" dirty="0" smtClean="0">
                          <a:solidFill>
                            <a:schemeClr val="tx1"/>
                          </a:solidFill>
                        </a:rPr>
                        <a:t>원</a:t>
                      </a:r>
                      <a:r>
                        <a:rPr lang="en-US" altLang="ko-KR" sz="1100" b="0" dirty="0" smtClean="0">
                          <a:solidFill>
                            <a:schemeClr val="tx1"/>
                          </a:solidFill>
                        </a:rPr>
                        <a:t>, </a:t>
                      </a:r>
                      <a:r>
                        <a:rPr lang="ko-KR" altLang="en-US" sz="1100" b="0" dirty="0" smtClean="0">
                          <a:solidFill>
                            <a:schemeClr val="tx1"/>
                          </a:solidFill>
                        </a:rPr>
                        <a:t>기능공 </a:t>
                      </a:r>
                      <a:r>
                        <a:rPr lang="en-US" altLang="ko-KR" sz="1100" b="0" dirty="0" smtClean="0">
                          <a:solidFill>
                            <a:schemeClr val="tx1"/>
                          </a:solidFill>
                        </a:rPr>
                        <a:t>195,000</a:t>
                      </a:r>
                      <a:r>
                        <a:rPr lang="ko-KR" altLang="en-US" sz="1100" b="0" dirty="0" smtClean="0">
                          <a:solidFill>
                            <a:schemeClr val="tx1"/>
                          </a:solidFill>
                        </a:rPr>
                        <a:t>원</a:t>
                      </a:r>
                      <a:r>
                        <a:rPr lang="en-US" altLang="ko-KR" sz="1100" b="0" dirty="0" smtClean="0">
                          <a:solidFill>
                            <a:schemeClr val="tx1"/>
                          </a:solidFill>
                        </a:rPr>
                        <a:t>, </a:t>
                      </a:r>
                      <a:r>
                        <a:rPr lang="ko-KR" altLang="en-US" sz="1100" b="0" dirty="0" err="1" smtClean="0">
                          <a:solidFill>
                            <a:schemeClr val="tx1"/>
                          </a:solidFill>
                        </a:rPr>
                        <a:t>준기능공</a:t>
                      </a:r>
                      <a:r>
                        <a:rPr lang="ko-KR" altLang="en-US" sz="1100" b="0" dirty="0" smtClean="0">
                          <a:solidFill>
                            <a:schemeClr val="tx1"/>
                          </a:solidFill>
                        </a:rPr>
                        <a:t> </a:t>
                      </a:r>
                      <a:r>
                        <a:rPr lang="en-US" altLang="ko-KR" sz="1100" b="0" dirty="0" smtClean="0">
                          <a:solidFill>
                            <a:schemeClr val="tx1"/>
                          </a:solidFill>
                        </a:rPr>
                        <a:t>179,000</a:t>
                      </a:r>
                      <a:r>
                        <a:rPr lang="ko-KR" altLang="en-US" sz="1100" b="0" dirty="0" smtClean="0">
                          <a:solidFill>
                            <a:schemeClr val="tx1"/>
                          </a:solidFill>
                        </a:rPr>
                        <a:t>원</a:t>
                      </a:r>
                      <a:r>
                        <a:rPr lang="en-US" altLang="ko-KR" sz="1100" b="0" dirty="0" smtClean="0">
                          <a:solidFill>
                            <a:schemeClr val="tx1"/>
                          </a:solidFill>
                        </a:rPr>
                        <a:t>(</a:t>
                      </a:r>
                      <a:r>
                        <a:rPr lang="ko-KR" altLang="en-US" sz="1100" b="0" dirty="0" smtClean="0">
                          <a:solidFill>
                            <a:schemeClr val="tx1"/>
                          </a:solidFill>
                        </a:rPr>
                        <a:t>연차수당 별도</a:t>
                      </a:r>
                      <a:r>
                        <a:rPr lang="en-US" altLang="ko-KR" sz="1100" b="0" dirty="0" smtClean="0">
                          <a:solidFill>
                            <a:schemeClr val="tx1"/>
                          </a:solidFill>
                        </a:rPr>
                        <a:t>)</a:t>
                      </a:r>
                      <a:endParaRPr lang="ko-KR" altLang="en-US" sz="1100" b="0" dirty="0">
                        <a:solidFill>
                          <a:schemeClr val="tx1"/>
                        </a:solidFill>
                      </a:endParaRPr>
                    </a:p>
                  </a:txBody>
                  <a:tcPr marL="51184" marR="51184" marT="25592" marB="25592" anchor="ctr">
                    <a:lnL w="3556" cap="flat" cmpd="sng" algn="ctr">
                      <a:solidFill>
                        <a:srgbClr val="000000"/>
                      </a:solidFill>
                      <a:prstDash val="dot"/>
                      <a:round/>
                      <a:headEnd type="none" w="med" len="med"/>
                      <a:tailEnd type="none" w="med" len="med"/>
                    </a:lnL>
                    <a:lnR>
                      <a:noFill/>
                    </a:lnR>
                    <a:lnT w="14351"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ko-KR" altLang="en-US" sz="1050" b="1" dirty="0" smtClean="0">
                          <a:solidFill>
                            <a:schemeClr val="tx1"/>
                          </a:solidFill>
                          <a:latin typeface="+mn-ea"/>
                          <a:ea typeface="+mn-ea"/>
                        </a:rPr>
                        <a:t>형틀목수 </a:t>
                      </a:r>
                      <a:r>
                        <a:rPr lang="en-US" altLang="ko-KR" sz="1050" b="1" dirty="0" smtClean="0">
                          <a:solidFill>
                            <a:schemeClr val="tx1"/>
                          </a:solidFill>
                          <a:latin typeface="+mn-ea"/>
                          <a:ea typeface="+mn-ea"/>
                        </a:rPr>
                        <a:t>195,000 (1</a:t>
                      </a:r>
                      <a:r>
                        <a:rPr lang="ko-KR" altLang="en-US" sz="1050" b="1" dirty="0" smtClean="0">
                          <a:solidFill>
                            <a:schemeClr val="tx1"/>
                          </a:solidFill>
                          <a:latin typeface="+mn-ea"/>
                          <a:ea typeface="+mn-ea"/>
                        </a:rPr>
                        <a:t>일 </a:t>
                      </a:r>
                      <a:r>
                        <a:rPr lang="en-US" altLang="ko-KR" sz="1050" b="1" dirty="0" smtClean="0">
                          <a:solidFill>
                            <a:schemeClr val="tx1"/>
                          </a:solidFill>
                          <a:latin typeface="+mn-ea"/>
                          <a:ea typeface="+mn-ea"/>
                        </a:rPr>
                        <a:t>8</a:t>
                      </a:r>
                      <a:r>
                        <a:rPr lang="ko-KR" altLang="en-US" sz="1050" b="1" dirty="0" smtClean="0">
                          <a:solidFill>
                            <a:schemeClr val="tx1"/>
                          </a:solidFill>
                          <a:latin typeface="+mn-ea"/>
                          <a:ea typeface="+mn-ea"/>
                        </a:rPr>
                        <a:t>시간기준</a:t>
                      </a:r>
                      <a:r>
                        <a:rPr lang="en-US" altLang="ko-KR" sz="1050" b="1" dirty="0" smtClean="0">
                          <a:solidFill>
                            <a:schemeClr val="tx1"/>
                          </a:solidFill>
                          <a:latin typeface="+mn-ea"/>
                          <a:ea typeface="+mn-ea"/>
                        </a:rPr>
                        <a:t>)</a:t>
                      </a:r>
                    </a:p>
                    <a:p>
                      <a:pPr marL="0" marR="0" algn="just">
                        <a:lnSpc>
                          <a:spcPct val="100000"/>
                        </a:lnSpc>
                        <a:spcBef>
                          <a:spcPts val="0"/>
                        </a:spcBef>
                        <a:spcAft>
                          <a:spcPts val="0"/>
                        </a:spcAft>
                      </a:pPr>
                      <a:r>
                        <a:rPr lang="ko-KR" altLang="en-US" sz="1050" b="1" dirty="0" smtClean="0">
                          <a:solidFill>
                            <a:schemeClr val="tx1"/>
                          </a:solidFill>
                          <a:latin typeface="+mn-ea"/>
                          <a:ea typeface="+mn-ea"/>
                        </a:rPr>
                        <a:t>철근기능공</a:t>
                      </a:r>
                      <a:r>
                        <a:rPr lang="en-US" altLang="ko-KR" sz="1050" b="1" dirty="0" smtClean="0">
                          <a:solidFill>
                            <a:schemeClr val="tx1"/>
                          </a:solidFill>
                          <a:latin typeface="+mn-ea"/>
                          <a:ea typeface="+mn-ea"/>
                        </a:rPr>
                        <a:t>210,000</a:t>
                      </a:r>
                      <a:r>
                        <a:rPr lang="ko-KR" altLang="en-US" sz="1050" b="1" dirty="0" smtClean="0">
                          <a:solidFill>
                            <a:schemeClr val="tx1"/>
                          </a:solidFill>
                          <a:latin typeface="+mn-ea"/>
                          <a:ea typeface="+mn-ea"/>
                        </a:rPr>
                        <a:t>원</a:t>
                      </a:r>
                      <a:endParaRPr lang="ko-KR" altLang="en-US" sz="1050" dirty="0" smtClean="0">
                        <a:solidFill>
                          <a:schemeClr val="tx1"/>
                        </a:solidFill>
                        <a:latin typeface="+mn-ea"/>
                        <a:ea typeface="+mn-ea"/>
                      </a:endParaRPr>
                    </a:p>
                  </a:txBody>
                  <a:tcPr marL="51184" marR="51184" marT="25592" marB="25592" anchor="ctr">
                    <a:lnL w="3556" cap="flat" cmpd="sng" algn="ctr">
                      <a:noFill/>
                      <a:prstDash val="dot"/>
                      <a:round/>
                      <a:headEnd type="none" w="med" len="med"/>
                      <a:tailEnd type="none" w="med" len="med"/>
                    </a:lnL>
                    <a:lnR>
                      <a:noFill/>
                    </a:lnR>
                    <a:lnT w="14351"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r>
              <a:tr h="390043">
                <a:tc>
                  <a:txBody>
                    <a:bodyPr/>
                    <a:lstStyle/>
                    <a:p>
                      <a:pPr marL="0" marR="0" algn="ctr">
                        <a:lnSpc>
                          <a:spcPct val="100000"/>
                        </a:lnSpc>
                        <a:spcBef>
                          <a:spcPts val="0"/>
                        </a:spcBef>
                        <a:spcAft>
                          <a:spcPts val="0"/>
                        </a:spcAft>
                      </a:pPr>
                      <a:r>
                        <a:rPr lang="ko-KR" altLang="en-US" sz="1100" b="1" dirty="0">
                          <a:solidFill>
                            <a:srgbClr val="000000"/>
                          </a:solidFill>
                          <a:latin typeface="+mn-ea"/>
                          <a:ea typeface="+mn-ea"/>
                        </a:rPr>
                        <a:t>토요일</a:t>
                      </a:r>
                    </a:p>
                  </a:txBody>
                  <a:tcPr marL="51184" marR="51184" marT="25592" marB="25592" anchor="ctr">
                    <a:lnL>
                      <a:noFill/>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just">
                        <a:lnSpc>
                          <a:spcPct val="100000"/>
                        </a:lnSpc>
                        <a:spcBef>
                          <a:spcPts val="0"/>
                        </a:spcBef>
                        <a:spcAft>
                          <a:spcPts val="0"/>
                        </a:spcAft>
                      </a:pPr>
                      <a:r>
                        <a:rPr lang="ko-KR" altLang="en-US" sz="1100" b="1" dirty="0">
                          <a:solidFill>
                            <a:schemeClr val="tx1"/>
                          </a:solidFill>
                          <a:latin typeface="+mn-ea"/>
                          <a:ea typeface="+mn-ea"/>
                        </a:rPr>
                        <a:t>토요일 </a:t>
                      </a:r>
                      <a:r>
                        <a:rPr lang="en-US" altLang="ko-KR" sz="1100" b="1" dirty="0" smtClean="0">
                          <a:solidFill>
                            <a:schemeClr val="tx1"/>
                          </a:solidFill>
                          <a:latin typeface="+mn-ea"/>
                          <a:ea typeface="+mn-ea"/>
                        </a:rPr>
                        <a:t>15:00</a:t>
                      </a:r>
                      <a:endParaRPr lang="ko-KR" altLang="en-US" sz="1100" dirty="0">
                        <a:solidFill>
                          <a:schemeClr val="tx1"/>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ko-KR" altLang="en-US" sz="1100" dirty="0">
                          <a:solidFill>
                            <a:schemeClr val="tx1"/>
                          </a:solidFill>
                          <a:latin typeface="+mn-ea"/>
                          <a:ea typeface="+mn-ea"/>
                        </a:rPr>
                        <a:t>일요일 </a:t>
                      </a:r>
                      <a:r>
                        <a:rPr lang="en-US" altLang="ko-KR" sz="1100" dirty="0">
                          <a:solidFill>
                            <a:schemeClr val="tx1"/>
                          </a:solidFill>
                          <a:latin typeface="+mn-ea"/>
                          <a:ea typeface="+mn-ea"/>
                        </a:rPr>
                        <a:t>15:00</a:t>
                      </a:r>
                      <a:endParaRPr lang="ko-KR" altLang="en-US" sz="1100" dirty="0">
                        <a:solidFill>
                          <a:schemeClr val="tx1"/>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ko-KR" altLang="en-US" sz="1100" b="0" dirty="0">
                          <a:solidFill>
                            <a:schemeClr val="tx1"/>
                          </a:solidFill>
                          <a:latin typeface="+mn-ea"/>
                          <a:ea typeface="+mn-ea"/>
                        </a:rPr>
                        <a:t>일요일 </a:t>
                      </a:r>
                      <a:r>
                        <a:rPr lang="en-US" altLang="ko-KR" sz="1100" b="0" dirty="0">
                          <a:solidFill>
                            <a:schemeClr val="tx1"/>
                          </a:solidFill>
                          <a:latin typeface="+mn-ea"/>
                          <a:ea typeface="+mn-ea"/>
                        </a:rPr>
                        <a:t>15:00</a:t>
                      </a:r>
                      <a:endParaRPr lang="ko-KR" altLang="en-US" sz="1100" b="0" dirty="0">
                        <a:solidFill>
                          <a:schemeClr val="tx1"/>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r>
                        <a:rPr lang="ko-KR" altLang="en-US" sz="1100" b="0" dirty="0" smtClean="0">
                          <a:solidFill>
                            <a:schemeClr val="tx1"/>
                          </a:solidFill>
                        </a:rPr>
                        <a:t>일요일 </a:t>
                      </a:r>
                      <a:r>
                        <a:rPr lang="en-US" altLang="ko-KR" sz="1100" b="0" dirty="0" smtClean="0">
                          <a:solidFill>
                            <a:schemeClr val="tx1"/>
                          </a:solidFill>
                        </a:rPr>
                        <a:t>15:00</a:t>
                      </a:r>
                      <a:endParaRPr lang="ko-KR" altLang="en-US" sz="1100" b="0" dirty="0">
                        <a:solidFill>
                          <a:schemeClr val="tx1"/>
                        </a:solidFill>
                      </a:endParaRPr>
                    </a:p>
                  </a:txBody>
                  <a:tcPr marL="51184" marR="51184" marT="25592" marB="25592" anchor="ctr">
                    <a:lnL w="3556" cap="flat" cmpd="sng" algn="ctr">
                      <a:solidFill>
                        <a:srgbClr val="000000"/>
                      </a:solidFill>
                      <a:prstDash val="dot"/>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r>
                        <a:rPr lang="ko-KR" altLang="en-US" sz="1050" b="1" dirty="0" smtClean="0">
                          <a:solidFill>
                            <a:schemeClr val="tx1"/>
                          </a:solidFill>
                        </a:rPr>
                        <a:t>토요일</a:t>
                      </a:r>
                      <a:r>
                        <a:rPr lang="en-US" altLang="ko-KR" sz="1050" b="1" dirty="0" smtClean="0">
                          <a:solidFill>
                            <a:schemeClr val="tx1"/>
                          </a:solidFill>
                        </a:rPr>
                        <a:t>15:00</a:t>
                      </a:r>
                      <a:endParaRPr lang="ko-KR" altLang="en-US" sz="1050" b="1" dirty="0">
                        <a:solidFill>
                          <a:schemeClr val="tx1"/>
                        </a:solidFill>
                      </a:endParaRPr>
                    </a:p>
                  </a:txBody>
                  <a:tcPr marL="51184" marR="51184" marT="25592" marB="25592" anchor="ctr">
                    <a:lnL w="3556" cap="flat" cmpd="sng" algn="ctr">
                      <a:noFill/>
                      <a:prstDash val="dot"/>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r>
              <a:tr h="758503">
                <a:tc>
                  <a:txBody>
                    <a:bodyPr/>
                    <a:lstStyle/>
                    <a:p>
                      <a:pPr marL="0" marR="0" algn="ctr">
                        <a:lnSpc>
                          <a:spcPct val="100000"/>
                        </a:lnSpc>
                        <a:spcBef>
                          <a:spcPts val="0"/>
                        </a:spcBef>
                        <a:spcAft>
                          <a:spcPts val="0"/>
                        </a:spcAft>
                      </a:pPr>
                      <a:r>
                        <a:rPr lang="ko-KR" altLang="en-US" sz="1100" b="1" dirty="0" smtClean="0">
                          <a:solidFill>
                            <a:srgbClr val="000000"/>
                          </a:solidFill>
                          <a:latin typeface="+mn-ea"/>
                          <a:ea typeface="+mn-ea"/>
                        </a:rPr>
                        <a:t>휴업수당</a:t>
                      </a:r>
                      <a:endParaRPr lang="ko-KR" altLang="en-US" sz="1100" b="1" dirty="0">
                        <a:solidFill>
                          <a:srgbClr val="000000"/>
                        </a:solidFill>
                        <a:latin typeface="+mn-ea"/>
                        <a:ea typeface="+mn-ea"/>
                      </a:endParaRPr>
                    </a:p>
                  </a:txBody>
                  <a:tcPr marL="51184" marR="51184" marT="25592" marB="25592" anchor="ctr">
                    <a:lnL>
                      <a:noFill/>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just">
                        <a:lnSpc>
                          <a:spcPct val="100000"/>
                        </a:lnSpc>
                        <a:spcBef>
                          <a:spcPts val="0"/>
                        </a:spcBef>
                        <a:spcAft>
                          <a:spcPts val="0"/>
                        </a:spcAft>
                      </a:pPr>
                      <a:r>
                        <a:rPr lang="ko-KR" altLang="en-US" sz="1100" dirty="0" smtClean="0">
                          <a:solidFill>
                            <a:schemeClr val="tx1"/>
                          </a:solidFill>
                          <a:latin typeface="+mn-ea"/>
                          <a:ea typeface="+mn-ea"/>
                        </a:rPr>
                        <a:t>오전</a:t>
                      </a:r>
                      <a:r>
                        <a:rPr lang="en-US" altLang="ko-KR" sz="1100" dirty="0">
                          <a:solidFill>
                            <a:schemeClr val="tx1"/>
                          </a:solidFill>
                          <a:latin typeface="+mn-ea"/>
                          <a:ea typeface="+mn-ea"/>
                        </a:rPr>
                        <a:t>(12</a:t>
                      </a:r>
                      <a:r>
                        <a:rPr lang="ko-KR" altLang="en-US" sz="1100" dirty="0">
                          <a:solidFill>
                            <a:schemeClr val="tx1"/>
                          </a:solidFill>
                          <a:latin typeface="+mn-ea"/>
                          <a:ea typeface="+mn-ea"/>
                        </a:rPr>
                        <a:t>시</a:t>
                      </a:r>
                      <a:r>
                        <a:rPr lang="en-US" altLang="ko-KR" sz="1100" dirty="0">
                          <a:solidFill>
                            <a:schemeClr val="tx1"/>
                          </a:solidFill>
                          <a:latin typeface="+mn-ea"/>
                          <a:ea typeface="+mn-ea"/>
                        </a:rPr>
                        <a:t>)</a:t>
                      </a:r>
                      <a:r>
                        <a:rPr lang="ko-KR" altLang="en-US" sz="1100" dirty="0">
                          <a:solidFill>
                            <a:schemeClr val="tx1"/>
                          </a:solidFill>
                          <a:latin typeface="+mn-ea"/>
                          <a:ea typeface="+mn-ea"/>
                        </a:rPr>
                        <a:t>사이에 근로를 못할 경우 </a:t>
                      </a:r>
                      <a:r>
                        <a:rPr lang="en-US" altLang="ko-KR" sz="1100" dirty="0">
                          <a:solidFill>
                            <a:schemeClr val="tx1"/>
                          </a:solidFill>
                          <a:latin typeface="+mn-ea"/>
                          <a:ea typeface="+mn-ea"/>
                        </a:rPr>
                        <a:t>0.5</a:t>
                      </a:r>
                      <a:r>
                        <a:rPr lang="ko-KR" altLang="en-US" sz="1100" dirty="0">
                          <a:solidFill>
                            <a:schemeClr val="tx1"/>
                          </a:solidFill>
                          <a:latin typeface="+mn-ea"/>
                          <a:ea typeface="+mn-ea"/>
                        </a:rPr>
                        <a:t>공수</a:t>
                      </a:r>
                      <a:r>
                        <a:rPr lang="en-US" altLang="ko-KR" sz="1100" dirty="0">
                          <a:solidFill>
                            <a:schemeClr val="tx1"/>
                          </a:solidFill>
                          <a:latin typeface="+mn-ea"/>
                          <a:ea typeface="+mn-ea"/>
                        </a:rPr>
                        <a:t>, 13</a:t>
                      </a:r>
                      <a:r>
                        <a:rPr lang="ko-KR" altLang="en-US" sz="1100" dirty="0" err="1">
                          <a:solidFill>
                            <a:schemeClr val="tx1"/>
                          </a:solidFill>
                          <a:latin typeface="+mn-ea"/>
                          <a:ea typeface="+mn-ea"/>
                        </a:rPr>
                        <a:t>시이후</a:t>
                      </a:r>
                      <a:r>
                        <a:rPr lang="ko-KR" altLang="en-US" sz="1100" dirty="0">
                          <a:solidFill>
                            <a:schemeClr val="tx1"/>
                          </a:solidFill>
                          <a:latin typeface="+mn-ea"/>
                          <a:ea typeface="+mn-ea"/>
                        </a:rPr>
                        <a:t> </a:t>
                      </a:r>
                      <a:r>
                        <a:rPr lang="en-US" altLang="ko-KR" sz="1100" dirty="0">
                          <a:solidFill>
                            <a:schemeClr val="tx1"/>
                          </a:solidFill>
                          <a:latin typeface="+mn-ea"/>
                          <a:ea typeface="+mn-ea"/>
                        </a:rPr>
                        <a:t>1</a:t>
                      </a:r>
                      <a:r>
                        <a:rPr lang="ko-KR" altLang="en-US" sz="1100" dirty="0" smtClean="0">
                          <a:solidFill>
                            <a:schemeClr val="tx1"/>
                          </a:solidFill>
                          <a:latin typeface="+mn-ea"/>
                          <a:ea typeface="+mn-ea"/>
                        </a:rPr>
                        <a:t>공수지급</a:t>
                      </a:r>
                      <a:r>
                        <a:rPr lang="en-US" altLang="ko-KR" sz="1100" dirty="0" smtClean="0">
                          <a:solidFill>
                            <a:schemeClr val="tx1"/>
                          </a:solidFill>
                          <a:latin typeface="+mn-ea"/>
                          <a:ea typeface="+mn-ea"/>
                        </a:rPr>
                        <a:t>. </a:t>
                      </a:r>
                      <a:r>
                        <a:rPr lang="ko-KR" altLang="en-US" sz="1100" dirty="0" smtClean="0">
                          <a:solidFill>
                            <a:schemeClr val="tx1"/>
                          </a:solidFill>
                          <a:latin typeface="+mn-ea"/>
                          <a:ea typeface="+mn-ea"/>
                        </a:rPr>
                        <a:t>단</a:t>
                      </a:r>
                      <a:r>
                        <a:rPr lang="en-US" altLang="ko-KR" sz="1100" dirty="0" smtClean="0">
                          <a:solidFill>
                            <a:schemeClr val="tx1"/>
                          </a:solidFill>
                          <a:latin typeface="+mn-ea"/>
                          <a:ea typeface="+mn-ea"/>
                        </a:rPr>
                        <a:t>,</a:t>
                      </a:r>
                      <a:r>
                        <a:rPr lang="ko-KR" altLang="en-US" sz="1100" dirty="0" smtClean="0">
                          <a:solidFill>
                            <a:schemeClr val="tx1"/>
                          </a:solidFill>
                          <a:latin typeface="+mn-ea"/>
                          <a:ea typeface="+mn-ea"/>
                        </a:rPr>
                        <a:t> </a:t>
                      </a:r>
                      <a:r>
                        <a:rPr lang="ko-KR" altLang="en-US" sz="1100" b="1" dirty="0" err="1" smtClean="0">
                          <a:solidFill>
                            <a:schemeClr val="tx1"/>
                          </a:solidFill>
                          <a:latin typeface="+mn-ea"/>
                          <a:ea typeface="+mn-ea"/>
                        </a:rPr>
                        <a:t>출근전</a:t>
                      </a:r>
                      <a:r>
                        <a:rPr lang="ko-KR" altLang="en-US" sz="1100" b="1" dirty="0" smtClean="0">
                          <a:solidFill>
                            <a:schemeClr val="tx1"/>
                          </a:solidFill>
                          <a:latin typeface="+mn-ea"/>
                          <a:ea typeface="+mn-ea"/>
                        </a:rPr>
                        <a:t> 천재지변제외</a:t>
                      </a:r>
                      <a:endParaRPr lang="ko-KR" altLang="en-US" sz="1100" b="1" dirty="0">
                        <a:solidFill>
                          <a:schemeClr val="tx1"/>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ko-KR" altLang="en-US" sz="1100" dirty="0">
                          <a:solidFill>
                            <a:schemeClr val="tx1"/>
                          </a:solidFill>
                          <a:latin typeface="+mn-ea"/>
                          <a:ea typeface="+mn-ea"/>
                        </a:rPr>
                        <a:t>정전</a:t>
                      </a:r>
                      <a:r>
                        <a:rPr lang="en-US" altLang="ko-KR" sz="1100" dirty="0">
                          <a:solidFill>
                            <a:schemeClr val="tx1"/>
                          </a:solidFill>
                          <a:latin typeface="+mn-ea"/>
                          <a:ea typeface="+mn-ea"/>
                        </a:rPr>
                        <a:t>,</a:t>
                      </a:r>
                      <a:r>
                        <a:rPr lang="ko-KR" altLang="en-US" sz="1100" dirty="0">
                          <a:solidFill>
                            <a:schemeClr val="tx1"/>
                          </a:solidFill>
                          <a:latin typeface="+mn-ea"/>
                          <a:ea typeface="+mn-ea"/>
                        </a:rPr>
                        <a:t>단수</a:t>
                      </a:r>
                      <a:r>
                        <a:rPr lang="en-US" altLang="ko-KR" sz="1100" dirty="0">
                          <a:solidFill>
                            <a:schemeClr val="tx1"/>
                          </a:solidFill>
                          <a:latin typeface="+mn-ea"/>
                          <a:ea typeface="+mn-ea"/>
                        </a:rPr>
                        <a:t>,</a:t>
                      </a:r>
                      <a:r>
                        <a:rPr lang="ko-KR" altLang="en-US" sz="1100" dirty="0">
                          <a:solidFill>
                            <a:schemeClr val="tx1"/>
                          </a:solidFill>
                          <a:latin typeface="+mn-ea"/>
                          <a:ea typeface="+mn-ea"/>
                        </a:rPr>
                        <a:t>자재 및 </a:t>
                      </a:r>
                      <a:r>
                        <a:rPr lang="ko-KR" altLang="en-US" sz="1100" dirty="0" err="1">
                          <a:solidFill>
                            <a:schemeClr val="tx1"/>
                          </a:solidFill>
                          <a:latin typeface="+mn-ea"/>
                          <a:ea typeface="+mn-ea"/>
                        </a:rPr>
                        <a:t>장비수급부족시</a:t>
                      </a:r>
                      <a:r>
                        <a:rPr lang="ko-KR" altLang="en-US" sz="1100" dirty="0">
                          <a:solidFill>
                            <a:schemeClr val="tx1"/>
                          </a:solidFill>
                          <a:latin typeface="+mn-ea"/>
                          <a:ea typeface="+mn-ea"/>
                        </a:rPr>
                        <a:t> 오전</a:t>
                      </a:r>
                      <a:r>
                        <a:rPr lang="en-US" altLang="ko-KR" sz="1100" dirty="0">
                          <a:solidFill>
                            <a:schemeClr val="tx1"/>
                          </a:solidFill>
                          <a:latin typeface="+mn-ea"/>
                          <a:ea typeface="+mn-ea"/>
                        </a:rPr>
                        <a:t>0.5</a:t>
                      </a:r>
                      <a:r>
                        <a:rPr lang="ko-KR" altLang="en-US" sz="1100" dirty="0">
                          <a:solidFill>
                            <a:schemeClr val="tx1"/>
                          </a:solidFill>
                          <a:latin typeface="+mn-ea"/>
                          <a:ea typeface="+mn-ea"/>
                        </a:rPr>
                        <a:t>공수</a:t>
                      </a:r>
                      <a:r>
                        <a:rPr lang="en-US" altLang="ko-KR" sz="1100" dirty="0">
                          <a:solidFill>
                            <a:schemeClr val="tx1"/>
                          </a:solidFill>
                          <a:latin typeface="+mn-ea"/>
                          <a:ea typeface="+mn-ea"/>
                        </a:rPr>
                        <a:t>, </a:t>
                      </a:r>
                      <a:r>
                        <a:rPr lang="ko-KR" altLang="en-US" sz="1100" dirty="0">
                          <a:solidFill>
                            <a:schemeClr val="tx1"/>
                          </a:solidFill>
                          <a:latin typeface="+mn-ea"/>
                          <a:ea typeface="+mn-ea"/>
                        </a:rPr>
                        <a:t>오후</a:t>
                      </a:r>
                      <a:r>
                        <a:rPr lang="en-US" altLang="ko-KR" sz="1100" dirty="0">
                          <a:solidFill>
                            <a:schemeClr val="tx1"/>
                          </a:solidFill>
                          <a:latin typeface="+mn-ea"/>
                          <a:ea typeface="+mn-ea"/>
                        </a:rPr>
                        <a:t>1</a:t>
                      </a:r>
                      <a:r>
                        <a:rPr lang="ko-KR" altLang="en-US" sz="1100" dirty="0">
                          <a:solidFill>
                            <a:schemeClr val="tx1"/>
                          </a:solidFill>
                          <a:latin typeface="+mn-ea"/>
                          <a:ea typeface="+mn-ea"/>
                        </a:rPr>
                        <a:t>공수</a:t>
                      </a:r>
                      <a:r>
                        <a:rPr lang="en-US" altLang="ko-KR" sz="1100" dirty="0">
                          <a:solidFill>
                            <a:schemeClr val="tx1"/>
                          </a:solidFill>
                          <a:latin typeface="+mn-ea"/>
                          <a:ea typeface="+mn-ea"/>
                        </a:rPr>
                        <a:t>.</a:t>
                      </a:r>
                      <a:r>
                        <a:rPr lang="ko-KR" altLang="en-US" sz="1100" dirty="0">
                          <a:solidFill>
                            <a:schemeClr val="tx1"/>
                          </a:solidFill>
                          <a:latin typeface="+mn-ea"/>
                          <a:ea typeface="+mn-ea"/>
                        </a:rPr>
                        <a:t>단 천재지변제외</a:t>
                      </a: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ko-KR" altLang="en-US" sz="1100" b="0" dirty="0" err="1">
                          <a:solidFill>
                            <a:schemeClr val="tx1"/>
                          </a:solidFill>
                          <a:latin typeface="+mn-ea"/>
                          <a:ea typeface="+mn-ea"/>
                        </a:rPr>
                        <a:t>출근후</a:t>
                      </a:r>
                      <a:r>
                        <a:rPr lang="ko-KR" altLang="en-US" sz="1100" b="0" dirty="0">
                          <a:solidFill>
                            <a:schemeClr val="tx1"/>
                          </a:solidFill>
                          <a:latin typeface="+mn-ea"/>
                          <a:ea typeface="+mn-ea"/>
                        </a:rPr>
                        <a:t> 근로하지 못한 사정이 발생한 경우 기왕의 근로에 대하여 임금을 지급</a:t>
                      </a: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r>
                        <a:rPr lang="ko-KR" altLang="en-US" sz="1100" b="0" dirty="0" smtClean="0">
                          <a:solidFill>
                            <a:schemeClr val="tx1"/>
                          </a:solidFill>
                          <a:latin typeface="+mn-ea"/>
                          <a:ea typeface="+mn-ea"/>
                        </a:rPr>
                        <a:t>개인의 귀책사유가 아닌 한 오전 </a:t>
                      </a:r>
                      <a:r>
                        <a:rPr lang="en-US" altLang="ko-KR" sz="1100" b="0" dirty="0" smtClean="0">
                          <a:solidFill>
                            <a:schemeClr val="tx1"/>
                          </a:solidFill>
                          <a:latin typeface="+mn-ea"/>
                          <a:ea typeface="+mn-ea"/>
                        </a:rPr>
                        <a:t>0.5</a:t>
                      </a:r>
                      <a:r>
                        <a:rPr lang="ko-KR" altLang="en-US" sz="1100" b="0" dirty="0" smtClean="0">
                          <a:solidFill>
                            <a:schemeClr val="tx1"/>
                          </a:solidFill>
                          <a:latin typeface="+mn-ea"/>
                          <a:ea typeface="+mn-ea"/>
                        </a:rPr>
                        <a:t>공수</a:t>
                      </a:r>
                      <a:r>
                        <a:rPr lang="en-US" altLang="ko-KR" sz="1100" b="0" dirty="0" smtClean="0">
                          <a:solidFill>
                            <a:schemeClr val="tx1"/>
                          </a:solidFill>
                          <a:latin typeface="+mn-ea"/>
                          <a:ea typeface="+mn-ea"/>
                        </a:rPr>
                        <a:t>, 13</a:t>
                      </a:r>
                      <a:r>
                        <a:rPr lang="ko-KR" altLang="en-US" sz="1100" b="0" dirty="0" err="1" smtClean="0">
                          <a:solidFill>
                            <a:schemeClr val="tx1"/>
                          </a:solidFill>
                          <a:latin typeface="+mn-ea"/>
                          <a:ea typeface="+mn-ea"/>
                        </a:rPr>
                        <a:t>시이후</a:t>
                      </a:r>
                      <a:r>
                        <a:rPr lang="ko-KR" altLang="en-US" sz="1100" b="0" dirty="0" smtClean="0">
                          <a:solidFill>
                            <a:schemeClr val="tx1"/>
                          </a:solidFill>
                          <a:latin typeface="+mn-ea"/>
                          <a:ea typeface="+mn-ea"/>
                        </a:rPr>
                        <a:t> </a:t>
                      </a:r>
                      <a:r>
                        <a:rPr lang="en-US" altLang="ko-KR" sz="1100" b="0" dirty="0" smtClean="0">
                          <a:solidFill>
                            <a:schemeClr val="tx1"/>
                          </a:solidFill>
                          <a:latin typeface="+mn-ea"/>
                          <a:ea typeface="+mn-ea"/>
                        </a:rPr>
                        <a:t>1</a:t>
                      </a:r>
                      <a:r>
                        <a:rPr lang="ko-KR" altLang="en-US" sz="1100" b="0" dirty="0" smtClean="0">
                          <a:solidFill>
                            <a:schemeClr val="tx1"/>
                          </a:solidFill>
                          <a:latin typeface="+mn-ea"/>
                          <a:ea typeface="+mn-ea"/>
                        </a:rPr>
                        <a:t>공수지급</a:t>
                      </a:r>
                      <a:endParaRPr lang="ko-KR" altLang="en-US" sz="1100" b="0" dirty="0">
                        <a:solidFill>
                          <a:schemeClr val="tx1"/>
                        </a:solidFill>
                      </a:endParaRPr>
                    </a:p>
                  </a:txBody>
                  <a:tcPr marL="51184" marR="51184" marT="25592" marB="25592" anchor="ctr">
                    <a:lnL w="3556" cap="flat" cmpd="sng" algn="ctr">
                      <a:solidFill>
                        <a:srgbClr val="000000"/>
                      </a:solidFill>
                      <a:prstDash val="dot"/>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ko-KR" altLang="en-US" sz="1050" b="0" dirty="0" smtClean="0">
                          <a:solidFill>
                            <a:schemeClr val="tx1"/>
                          </a:solidFill>
                          <a:latin typeface="+mn-ea"/>
                          <a:ea typeface="+mn-ea"/>
                        </a:rPr>
                        <a:t>개인의 귀책사유가 아</a:t>
                      </a:r>
                      <a:endParaRPr lang="en-US" altLang="ko-KR" sz="1050" b="0" dirty="0" smtClean="0">
                        <a:solidFill>
                          <a:schemeClr val="tx1"/>
                        </a:solidFill>
                        <a:latin typeface="+mn-ea"/>
                        <a:ea typeface="+mn-ea"/>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ko-KR" altLang="en-US" sz="1050" b="0" dirty="0" err="1" smtClean="0">
                          <a:solidFill>
                            <a:schemeClr val="tx1"/>
                          </a:solidFill>
                          <a:latin typeface="+mn-ea"/>
                          <a:ea typeface="+mn-ea"/>
                        </a:rPr>
                        <a:t>닌</a:t>
                      </a:r>
                      <a:r>
                        <a:rPr lang="ko-KR" altLang="en-US" sz="1050" b="0" dirty="0" smtClean="0">
                          <a:solidFill>
                            <a:schemeClr val="tx1"/>
                          </a:solidFill>
                          <a:latin typeface="+mn-ea"/>
                          <a:ea typeface="+mn-ea"/>
                        </a:rPr>
                        <a:t> 한 오전 </a:t>
                      </a:r>
                      <a:r>
                        <a:rPr lang="en-US" altLang="ko-KR" sz="1050" b="0" dirty="0" smtClean="0">
                          <a:solidFill>
                            <a:schemeClr val="tx1"/>
                          </a:solidFill>
                          <a:latin typeface="+mn-ea"/>
                          <a:ea typeface="+mn-ea"/>
                        </a:rPr>
                        <a:t>0.5</a:t>
                      </a:r>
                      <a:r>
                        <a:rPr lang="ko-KR" altLang="en-US" sz="1050" b="0" dirty="0" smtClean="0">
                          <a:solidFill>
                            <a:schemeClr val="tx1"/>
                          </a:solidFill>
                          <a:latin typeface="+mn-ea"/>
                          <a:ea typeface="+mn-ea"/>
                        </a:rPr>
                        <a:t>공수</a:t>
                      </a:r>
                      <a:r>
                        <a:rPr lang="en-US" altLang="ko-KR" sz="1050" b="0" dirty="0" smtClean="0">
                          <a:solidFill>
                            <a:schemeClr val="tx1"/>
                          </a:solidFill>
                          <a:latin typeface="+mn-ea"/>
                          <a:ea typeface="+mn-ea"/>
                        </a:rPr>
                        <a:t>, 13</a:t>
                      </a:r>
                      <a:r>
                        <a:rPr lang="ko-KR" altLang="en-US" sz="1050" b="0" dirty="0" err="1" smtClean="0">
                          <a:solidFill>
                            <a:schemeClr val="tx1"/>
                          </a:solidFill>
                          <a:latin typeface="+mn-ea"/>
                          <a:ea typeface="+mn-ea"/>
                        </a:rPr>
                        <a:t>시이후</a:t>
                      </a:r>
                      <a:r>
                        <a:rPr lang="ko-KR" altLang="en-US" sz="1050" b="0" dirty="0" smtClean="0">
                          <a:solidFill>
                            <a:schemeClr val="tx1"/>
                          </a:solidFill>
                          <a:latin typeface="+mn-ea"/>
                          <a:ea typeface="+mn-ea"/>
                        </a:rPr>
                        <a:t> </a:t>
                      </a:r>
                      <a:r>
                        <a:rPr lang="en-US" altLang="ko-KR" sz="1050" b="0" dirty="0" smtClean="0">
                          <a:solidFill>
                            <a:schemeClr val="tx1"/>
                          </a:solidFill>
                          <a:latin typeface="+mn-ea"/>
                          <a:ea typeface="+mn-ea"/>
                        </a:rPr>
                        <a:t>1</a:t>
                      </a:r>
                      <a:r>
                        <a:rPr lang="ko-KR" altLang="en-US" sz="1050" b="0" dirty="0" smtClean="0">
                          <a:solidFill>
                            <a:schemeClr val="tx1"/>
                          </a:solidFill>
                          <a:latin typeface="+mn-ea"/>
                          <a:ea typeface="+mn-ea"/>
                        </a:rPr>
                        <a:t>공수지급</a:t>
                      </a:r>
                      <a:endParaRPr lang="ko-KR" altLang="en-US" sz="1050" b="0" dirty="0" smtClean="0">
                        <a:solidFill>
                          <a:schemeClr val="tx1"/>
                        </a:solidFill>
                      </a:endParaRPr>
                    </a:p>
                    <a:p>
                      <a:pPr algn="ctr"/>
                      <a:endParaRPr lang="ko-KR" altLang="en-US" sz="1050" b="0" dirty="0">
                        <a:solidFill>
                          <a:schemeClr val="tx1"/>
                        </a:solidFill>
                      </a:endParaRPr>
                    </a:p>
                  </a:txBody>
                  <a:tcPr marL="51184" marR="51184" marT="25592" marB="25592" anchor="ctr">
                    <a:lnL w="3556" cap="flat" cmpd="sng" algn="ctr">
                      <a:noFill/>
                      <a:prstDash val="dot"/>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r>
              <a:tr h="312461">
                <a:tc>
                  <a:txBody>
                    <a:bodyPr/>
                    <a:lstStyle/>
                    <a:p>
                      <a:pPr marL="0" marR="0" algn="ctr">
                        <a:lnSpc>
                          <a:spcPct val="100000"/>
                        </a:lnSpc>
                        <a:spcBef>
                          <a:spcPts val="0"/>
                        </a:spcBef>
                        <a:spcAft>
                          <a:spcPts val="0"/>
                        </a:spcAft>
                      </a:pPr>
                      <a:r>
                        <a:rPr lang="ko-KR" altLang="en-US" sz="1100" b="1" dirty="0" smtClean="0">
                          <a:solidFill>
                            <a:srgbClr val="000000"/>
                          </a:solidFill>
                          <a:latin typeface="+mn-ea"/>
                          <a:ea typeface="+mn-ea"/>
                        </a:rPr>
                        <a:t>유급휴일</a:t>
                      </a:r>
                      <a:endParaRPr lang="ko-KR" altLang="en-US" sz="1100" b="1" dirty="0">
                        <a:solidFill>
                          <a:srgbClr val="000000"/>
                        </a:solidFill>
                        <a:latin typeface="+mn-ea"/>
                        <a:ea typeface="+mn-ea"/>
                      </a:endParaRPr>
                    </a:p>
                  </a:txBody>
                  <a:tcPr marL="51184" marR="51184" marT="25592" marB="25592" anchor="ctr">
                    <a:lnL>
                      <a:noFill/>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just">
                        <a:lnSpc>
                          <a:spcPct val="100000"/>
                        </a:lnSpc>
                        <a:spcBef>
                          <a:spcPts val="0"/>
                        </a:spcBef>
                        <a:spcAft>
                          <a:spcPts val="0"/>
                        </a:spcAft>
                      </a:pPr>
                      <a:r>
                        <a:rPr lang="en-US" altLang="ko-KR" sz="1100" b="1" dirty="0" smtClean="0">
                          <a:solidFill>
                            <a:schemeClr val="tx1"/>
                          </a:solidFill>
                          <a:latin typeface="+mn-ea"/>
                          <a:ea typeface="+mn-ea"/>
                        </a:rPr>
                        <a:t>6.5</a:t>
                      </a:r>
                      <a:r>
                        <a:rPr lang="ko-KR" altLang="en-US" sz="1100" b="1" dirty="0">
                          <a:solidFill>
                            <a:schemeClr val="tx1"/>
                          </a:solidFill>
                          <a:latin typeface="+mn-ea"/>
                          <a:ea typeface="+mn-ea"/>
                        </a:rPr>
                        <a:t>일</a:t>
                      </a: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altLang="ko-KR" sz="1100" dirty="0">
                          <a:solidFill>
                            <a:schemeClr val="tx1"/>
                          </a:solidFill>
                          <a:latin typeface="+mn-ea"/>
                          <a:ea typeface="+mn-ea"/>
                        </a:rPr>
                        <a:t>3.5</a:t>
                      </a:r>
                      <a:r>
                        <a:rPr lang="ko-KR" altLang="en-US" sz="1100" dirty="0">
                          <a:solidFill>
                            <a:schemeClr val="tx1"/>
                          </a:solidFill>
                          <a:latin typeface="+mn-ea"/>
                          <a:ea typeface="+mn-ea"/>
                        </a:rPr>
                        <a:t>일</a:t>
                      </a: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altLang="ko-KR" sz="1100" b="0" dirty="0">
                          <a:solidFill>
                            <a:schemeClr val="tx1"/>
                          </a:solidFill>
                          <a:latin typeface="+mn-ea"/>
                          <a:ea typeface="+mn-ea"/>
                        </a:rPr>
                        <a:t>6.5</a:t>
                      </a:r>
                      <a:r>
                        <a:rPr lang="ko-KR" altLang="en-US" sz="1100" b="0" dirty="0">
                          <a:solidFill>
                            <a:schemeClr val="tx1"/>
                          </a:solidFill>
                          <a:latin typeface="+mn-ea"/>
                          <a:ea typeface="+mn-ea"/>
                        </a:rPr>
                        <a:t>일</a:t>
                      </a: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r>
                        <a:rPr lang="en-US" altLang="ko-KR" sz="1100" b="0" dirty="0" smtClean="0">
                          <a:solidFill>
                            <a:schemeClr val="tx1"/>
                          </a:solidFill>
                        </a:rPr>
                        <a:t>3.5</a:t>
                      </a:r>
                      <a:r>
                        <a:rPr lang="ko-KR" altLang="en-US" sz="1100" b="0" dirty="0" smtClean="0">
                          <a:solidFill>
                            <a:schemeClr val="tx1"/>
                          </a:solidFill>
                        </a:rPr>
                        <a:t>일</a:t>
                      </a:r>
                      <a:endParaRPr lang="ko-KR" altLang="en-US" sz="1100" b="0" dirty="0">
                        <a:solidFill>
                          <a:schemeClr val="tx1"/>
                        </a:solidFill>
                      </a:endParaRPr>
                    </a:p>
                  </a:txBody>
                  <a:tcPr marL="51184" marR="51184" marT="25592" marB="25592" anchor="ctr">
                    <a:lnL w="3556" cap="flat" cmpd="sng" algn="ctr">
                      <a:solidFill>
                        <a:srgbClr val="000000"/>
                      </a:solidFill>
                      <a:prstDash val="dot"/>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r>
                        <a:rPr lang="en-US" altLang="ko-KR" sz="1050" b="1" dirty="0" smtClean="0">
                          <a:solidFill>
                            <a:schemeClr val="tx1"/>
                          </a:solidFill>
                        </a:rPr>
                        <a:t>8.5</a:t>
                      </a:r>
                      <a:r>
                        <a:rPr lang="ko-KR" altLang="en-US" sz="1050" b="1" dirty="0" smtClean="0">
                          <a:solidFill>
                            <a:schemeClr val="tx1"/>
                          </a:solidFill>
                        </a:rPr>
                        <a:t>일</a:t>
                      </a:r>
                      <a:endParaRPr lang="ko-KR" altLang="en-US" sz="1050" b="1" dirty="0">
                        <a:solidFill>
                          <a:schemeClr val="tx1"/>
                        </a:solidFill>
                      </a:endParaRPr>
                    </a:p>
                  </a:txBody>
                  <a:tcPr marL="51184" marR="51184" marT="25592" marB="25592" anchor="ctr">
                    <a:lnL w="3556" cap="flat" cmpd="sng" algn="ctr">
                      <a:noFill/>
                      <a:prstDash val="dot"/>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r>
              <a:tr h="406147">
                <a:tc>
                  <a:txBody>
                    <a:bodyPr/>
                    <a:lstStyle/>
                    <a:p>
                      <a:pPr marL="0" marR="0" algn="ctr">
                        <a:lnSpc>
                          <a:spcPct val="100000"/>
                        </a:lnSpc>
                        <a:spcBef>
                          <a:spcPts val="0"/>
                        </a:spcBef>
                        <a:spcAft>
                          <a:spcPts val="0"/>
                        </a:spcAft>
                      </a:pPr>
                      <a:r>
                        <a:rPr lang="ko-KR" altLang="en-US" sz="1100" b="1" dirty="0" smtClean="0">
                          <a:solidFill>
                            <a:srgbClr val="000000"/>
                          </a:solidFill>
                          <a:latin typeface="+mn-ea"/>
                          <a:ea typeface="+mn-ea"/>
                        </a:rPr>
                        <a:t>연차휴가</a:t>
                      </a:r>
                      <a:endParaRPr lang="ko-KR" altLang="en-US" sz="1100" b="1" dirty="0">
                        <a:solidFill>
                          <a:srgbClr val="000000"/>
                        </a:solidFill>
                        <a:latin typeface="+mn-ea"/>
                        <a:ea typeface="+mn-ea"/>
                      </a:endParaRPr>
                    </a:p>
                  </a:txBody>
                  <a:tcPr marL="51184" marR="51184" marT="25592" marB="25592" anchor="ctr">
                    <a:lnL>
                      <a:noFill/>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just">
                        <a:lnSpc>
                          <a:spcPct val="100000"/>
                        </a:lnSpc>
                        <a:spcBef>
                          <a:spcPts val="0"/>
                        </a:spcBef>
                        <a:spcAft>
                          <a:spcPts val="0"/>
                        </a:spcAft>
                      </a:pPr>
                      <a:r>
                        <a:rPr lang="en-US" altLang="ko-KR" sz="1100" dirty="0">
                          <a:solidFill>
                            <a:schemeClr val="tx1"/>
                          </a:solidFill>
                          <a:latin typeface="+mn-ea"/>
                          <a:ea typeface="+mn-ea"/>
                        </a:rPr>
                        <a:t>12</a:t>
                      </a:r>
                      <a:r>
                        <a:rPr lang="ko-KR" altLang="en-US" sz="1100" dirty="0">
                          <a:solidFill>
                            <a:schemeClr val="tx1"/>
                          </a:solidFill>
                          <a:latin typeface="+mn-ea"/>
                          <a:ea typeface="+mn-ea"/>
                        </a:rPr>
                        <a:t>일 </a:t>
                      </a:r>
                      <a:r>
                        <a:rPr lang="en-US" altLang="ko-KR" sz="1100" dirty="0">
                          <a:solidFill>
                            <a:schemeClr val="tx1"/>
                          </a:solidFill>
                          <a:latin typeface="+mn-ea"/>
                          <a:ea typeface="+mn-ea"/>
                        </a:rPr>
                        <a:t>0.5</a:t>
                      </a:r>
                      <a:r>
                        <a:rPr lang="ko-KR" altLang="en-US" sz="1100" dirty="0" smtClean="0">
                          <a:solidFill>
                            <a:schemeClr val="tx1"/>
                          </a:solidFill>
                          <a:latin typeface="+mn-ea"/>
                          <a:ea typeface="+mn-ea"/>
                        </a:rPr>
                        <a:t>공수</a:t>
                      </a:r>
                      <a:r>
                        <a:rPr lang="en-US" altLang="ko-KR" sz="1100" dirty="0" smtClean="0">
                          <a:solidFill>
                            <a:schemeClr val="tx1"/>
                          </a:solidFill>
                          <a:latin typeface="+mn-ea"/>
                          <a:ea typeface="+mn-ea"/>
                        </a:rPr>
                        <a:t>/ 20</a:t>
                      </a:r>
                      <a:r>
                        <a:rPr lang="ko-KR" altLang="en-US" sz="1100" dirty="0">
                          <a:solidFill>
                            <a:schemeClr val="tx1"/>
                          </a:solidFill>
                          <a:latin typeface="+mn-ea"/>
                          <a:ea typeface="+mn-ea"/>
                        </a:rPr>
                        <a:t>일 </a:t>
                      </a:r>
                      <a:r>
                        <a:rPr lang="en-US" altLang="ko-KR" sz="1100" dirty="0">
                          <a:solidFill>
                            <a:schemeClr val="tx1"/>
                          </a:solidFill>
                          <a:latin typeface="+mn-ea"/>
                          <a:ea typeface="+mn-ea"/>
                        </a:rPr>
                        <a:t>1</a:t>
                      </a:r>
                      <a:r>
                        <a:rPr lang="ko-KR" altLang="en-US" sz="1100" dirty="0" smtClean="0">
                          <a:solidFill>
                            <a:schemeClr val="tx1"/>
                          </a:solidFill>
                          <a:latin typeface="+mn-ea"/>
                          <a:ea typeface="+mn-ea"/>
                        </a:rPr>
                        <a:t>공수 </a:t>
                      </a:r>
                      <a:endParaRPr lang="en-US" altLang="ko-KR" sz="1100" dirty="0" smtClean="0">
                        <a:solidFill>
                          <a:schemeClr val="tx1"/>
                        </a:solidFill>
                        <a:latin typeface="+mn-ea"/>
                        <a:ea typeface="+mn-ea"/>
                      </a:endParaRPr>
                    </a:p>
                    <a:p>
                      <a:pPr marL="0" marR="0" algn="just">
                        <a:lnSpc>
                          <a:spcPct val="100000"/>
                        </a:lnSpc>
                        <a:spcBef>
                          <a:spcPts val="0"/>
                        </a:spcBef>
                        <a:spcAft>
                          <a:spcPts val="0"/>
                        </a:spcAft>
                      </a:pPr>
                      <a:r>
                        <a:rPr lang="ko-KR" altLang="en-US" sz="1100" b="1" dirty="0" smtClean="0">
                          <a:solidFill>
                            <a:schemeClr val="tx1"/>
                          </a:solidFill>
                          <a:latin typeface="+mn-ea"/>
                          <a:ea typeface="+mn-ea"/>
                        </a:rPr>
                        <a:t>직장 </a:t>
                      </a:r>
                      <a:r>
                        <a:rPr lang="en-US" altLang="ko-KR" sz="1100" b="1" dirty="0" smtClean="0">
                          <a:solidFill>
                            <a:schemeClr val="tx1"/>
                          </a:solidFill>
                          <a:latin typeface="+mn-ea"/>
                          <a:ea typeface="+mn-ea"/>
                        </a:rPr>
                        <a:t>4</a:t>
                      </a:r>
                      <a:r>
                        <a:rPr lang="ko-KR" altLang="en-US" sz="1100" b="1" dirty="0" err="1" smtClean="0">
                          <a:solidFill>
                            <a:schemeClr val="tx1"/>
                          </a:solidFill>
                          <a:latin typeface="+mn-ea"/>
                          <a:ea typeface="+mn-ea"/>
                        </a:rPr>
                        <a:t>대보험가입자에</a:t>
                      </a:r>
                      <a:r>
                        <a:rPr lang="ko-KR" altLang="en-US" sz="1100" b="1" dirty="0" smtClean="0">
                          <a:solidFill>
                            <a:schemeClr val="tx1"/>
                          </a:solidFill>
                          <a:latin typeface="+mn-ea"/>
                          <a:ea typeface="+mn-ea"/>
                        </a:rPr>
                        <a:t> 한함</a:t>
                      </a:r>
                      <a:endParaRPr lang="ko-KR" altLang="en-US" sz="1100" b="1" dirty="0">
                        <a:solidFill>
                          <a:schemeClr val="tx1"/>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altLang="ko-KR" sz="1100" dirty="0">
                          <a:solidFill>
                            <a:schemeClr val="tx1"/>
                          </a:solidFill>
                          <a:latin typeface="+mn-ea"/>
                          <a:ea typeface="+mn-ea"/>
                        </a:rPr>
                        <a:t>20</a:t>
                      </a:r>
                      <a:r>
                        <a:rPr lang="ko-KR" altLang="en-US" sz="1100" dirty="0" smtClean="0">
                          <a:solidFill>
                            <a:schemeClr val="tx1"/>
                          </a:solidFill>
                          <a:latin typeface="+mn-ea"/>
                          <a:ea typeface="+mn-ea"/>
                        </a:rPr>
                        <a:t>일 이상 </a:t>
                      </a:r>
                      <a:r>
                        <a:rPr lang="en-US" altLang="ko-KR" sz="1100" dirty="0">
                          <a:solidFill>
                            <a:schemeClr val="tx1"/>
                          </a:solidFill>
                          <a:latin typeface="+mn-ea"/>
                          <a:ea typeface="+mn-ea"/>
                        </a:rPr>
                        <a:t>1</a:t>
                      </a:r>
                      <a:r>
                        <a:rPr lang="ko-KR" altLang="en-US" sz="1100" dirty="0">
                          <a:solidFill>
                            <a:schemeClr val="tx1"/>
                          </a:solidFill>
                          <a:latin typeface="+mn-ea"/>
                          <a:ea typeface="+mn-ea"/>
                        </a:rPr>
                        <a:t>공수</a:t>
                      </a: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altLang="ko-KR" sz="1100" b="0" dirty="0">
                          <a:solidFill>
                            <a:schemeClr val="tx1"/>
                          </a:solidFill>
                          <a:latin typeface="+mn-ea"/>
                          <a:ea typeface="+mn-ea"/>
                        </a:rPr>
                        <a:t>22</a:t>
                      </a:r>
                      <a:r>
                        <a:rPr lang="ko-KR" altLang="en-US" sz="1100" b="0" dirty="0">
                          <a:solidFill>
                            <a:schemeClr val="tx1"/>
                          </a:solidFill>
                          <a:latin typeface="+mn-ea"/>
                          <a:ea typeface="+mn-ea"/>
                        </a:rPr>
                        <a:t>일 근로시 </a:t>
                      </a:r>
                      <a:r>
                        <a:rPr lang="en-US" altLang="ko-KR" sz="1100" b="0" dirty="0">
                          <a:solidFill>
                            <a:schemeClr val="tx1"/>
                          </a:solidFill>
                          <a:latin typeface="+mn-ea"/>
                          <a:ea typeface="+mn-ea"/>
                        </a:rPr>
                        <a:t>1</a:t>
                      </a:r>
                      <a:r>
                        <a:rPr lang="ko-KR" altLang="en-US" sz="1100" b="0" dirty="0">
                          <a:solidFill>
                            <a:schemeClr val="tx1"/>
                          </a:solidFill>
                          <a:latin typeface="+mn-ea"/>
                          <a:ea typeface="+mn-ea"/>
                        </a:rPr>
                        <a:t>공수 </a:t>
                      </a: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r>
                        <a:rPr lang="en-US" altLang="ko-KR" sz="1100" b="0" dirty="0" smtClean="0">
                          <a:solidFill>
                            <a:schemeClr val="tx1"/>
                          </a:solidFill>
                        </a:rPr>
                        <a:t>14</a:t>
                      </a:r>
                      <a:r>
                        <a:rPr lang="ko-KR" altLang="en-US" sz="1100" b="0" dirty="0" smtClean="0">
                          <a:solidFill>
                            <a:schemeClr val="tx1"/>
                          </a:solidFill>
                        </a:rPr>
                        <a:t>일 </a:t>
                      </a:r>
                      <a:r>
                        <a:rPr lang="en-US" altLang="ko-KR" sz="1100" b="0" dirty="0" smtClean="0">
                          <a:solidFill>
                            <a:schemeClr val="tx1"/>
                          </a:solidFill>
                        </a:rPr>
                        <a:t>0.5</a:t>
                      </a:r>
                      <a:r>
                        <a:rPr lang="ko-KR" altLang="en-US" sz="1100" b="0" dirty="0" smtClean="0">
                          <a:solidFill>
                            <a:schemeClr val="tx1"/>
                          </a:solidFill>
                        </a:rPr>
                        <a:t>공수</a:t>
                      </a:r>
                      <a:r>
                        <a:rPr lang="en-US" altLang="ko-KR" sz="1100" b="0" dirty="0" smtClean="0">
                          <a:solidFill>
                            <a:schemeClr val="tx1"/>
                          </a:solidFill>
                        </a:rPr>
                        <a:t>, 22</a:t>
                      </a:r>
                      <a:r>
                        <a:rPr lang="ko-KR" altLang="en-US" sz="1100" b="0" dirty="0" smtClean="0">
                          <a:solidFill>
                            <a:schemeClr val="tx1"/>
                          </a:solidFill>
                        </a:rPr>
                        <a:t>일 </a:t>
                      </a:r>
                      <a:r>
                        <a:rPr lang="en-US" altLang="ko-KR" sz="1100" b="0" dirty="0" smtClean="0">
                          <a:solidFill>
                            <a:schemeClr val="tx1"/>
                          </a:solidFill>
                        </a:rPr>
                        <a:t>1</a:t>
                      </a:r>
                      <a:r>
                        <a:rPr lang="ko-KR" altLang="en-US" sz="1100" b="0" dirty="0" smtClean="0">
                          <a:solidFill>
                            <a:schemeClr val="tx1"/>
                          </a:solidFill>
                        </a:rPr>
                        <a:t>공수</a:t>
                      </a:r>
                      <a:endParaRPr lang="ko-KR" altLang="en-US" sz="1100" b="0" dirty="0">
                        <a:solidFill>
                          <a:schemeClr val="tx1"/>
                        </a:solidFill>
                      </a:endParaRPr>
                    </a:p>
                  </a:txBody>
                  <a:tcPr marL="51184" marR="51184" marT="25592" marB="25592" anchor="ctr">
                    <a:lnL w="3556" cap="flat" cmpd="sng" algn="ctr">
                      <a:solidFill>
                        <a:srgbClr val="000000"/>
                      </a:solidFill>
                      <a:prstDash val="dot"/>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050" b="1" dirty="0" smtClean="0">
                          <a:solidFill>
                            <a:schemeClr val="tx1"/>
                          </a:solidFill>
                          <a:latin typeface="+mn-ea"/>
                          <a:ea typeface="+mn-ea"/>
                        </a:rPr>
                        <a:t>12</a:t>
                      </a:r>
                      <a:r>
                        <a:rPr lang="ko-KR" altLang="en-US" sz="1050" b="1" dirty="0" smtClean="0">
                          <a:solidFill>
                            <a:schemeClr val="tx1"/>
                          </a:solidFill>
                          <a:latin typeface="+mn-ea"/>
                          <a:ea typeface="+mn-ea"/>
                        </a:rPr>
                        <a:t>일 </a:t>
                      </a:r>
                      <a:r>
                        <a:rPr lang="en-US" altLang="ko-KR" sz="1050" b="1" dirty="0" smtClean="0">
                          <a:solidFill>
                            <a:schemeClr val="tx1"/>
                          </a:solidFill>
                          <a:latin typeface="+mn-ea"/>
                          <a:ea typeface="+mn-ea"/>
                        </a:rPr>
                        <a:t>0.5</a:t>
                      </a:r>
                      <a:r>
                        <a:rPr lang="ko-KR" altLang="en-US" sz="1050" b="1" dirty="0" smtClean="0">
                          <a:solidFill>
                            <a:schemeClr val="tx1"/>
                          </a:solidFill>
                          <a:latin typeface="+mn-ea"/>
                          <a:ea typeface="+mn-ea"/>
                        </a:rPr>
                        <a:t>공수</a:t>
                      </a:r>
                      <a:r>
                        <a:rPr lang="en-US" altLang="ko-KR" sz="1050" b="1" dirty="0" smtClean="0">
                          <a:solidFill>
                            <a:schemeClr val="tx1"/>
                          </a:solidFill>
                          <a:latin typeface="+mn-ea"/>
                          <a:ea typeface="+mn-ea"/>
                        </a:rPr>
                        <a:t>/ 20</a:t>
                      </a:r>
                      <a:r>
                        <a:rPr lang="ko-KR" altLang="en-US" sz="1050" b="1" dirty="0" smtClean="0">
                          <a:solidFill>
                            <a:schemeClr val="tx1"/>
                          </a:solidFill>
                          <a:latin typeface="+mn-ea"/>
                          <a:ea typeface="+mn-ea"/>
                        </a:rPr>
                        <a:t>일 </a:t>
                      </a:r>
                      <a:r>
                        <a:rPr lang="en-US" altLang="ko-KR" sz="1050" b="1" dirty="0" smtClean="0">
                          <a:solidFill>
                            <a:schemeClr val="tx1"/>
                          </a:solidFill>
                          <a:latin typeface="+mn-ea"/>
                          <a:ea typeface="+mn-ea"/>
                        </a:rPr>
                        <a:t>1</a:t>
                      </a:r>
                      <a:r>
                        <a:rPr lang="ko-KR" altLang="en-US" sz="1050" b="1" dirty="0" smtClean="0">
                          <a:solidFill>
                            <a:schemeClr val="tx1"/>
                          </a:solidFill>
                          <a:latin typeface="+mn-ea"/>
                          <a:ea typeface="+mn-ea"/>
                        </a:rPr>
                        <a:t>공수 </a:t>
                      </a:r>
                      <a:endParaRPr lang="ko-KR" altLang="en-US" sz="1050" b="1" dirty="0">
                        <a:solidFill>
                          <a:schemeClr val="tx1"/>
                        </a:solidFill>
                      </a:endParaRPr>
                    </a:p>
                  </a:txBody>
                  <a:tcPr marL="51184" marR="51184" marT="25592" marB="25592" anchor="ctr">
                    <a:lnL w="3556" cap="flat" cmpd="sng" algn="ctr">
                      <a:noFill/>
                      <a:prstDash val="dot"/>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r>
              <a:tr h="426283">
                <a:tc>
                  <a:txBody>
                    <a:bodyPr/>
                    <a:lstStyle/>
                    <a:p>
                      <a:pPr marL="0" marR="0" algn="ctr">
                        <a:lnSpc>
                          <a:spcPct val="100000"/>
                        </a:lnSpc>
                        <a:spcBef>
                          <a:spcPts val="0"/>
                        </a:spcBef>
                        <a:spcAft>
                          <a:spcPts val="0"/>
                        </a:spcAft>
                      </a:pPr>
                      <a:r>
                        <a:rPr lang="ko-KR" altLang="en-US" sz="1100" b="1" dirty="0" smtClean="0">
                          <a:solidFill>
                            <a:srgbClr val="000000"/>
                          </a:solidFill>
                          <a:latin typeface="+mn-ea"/>
                          <a:ea typeface="+mn-ea"/>
                        </a:rPr>
                        <a:t>유급근로</a:t>
                      </a:r>
                      <a:endParaRPr lang="en-US" altLang="ko-KR" sz="1100" b="1" dirty="0" smtClean="0">
                        <a:solidFill>
                          <a:srgbClr val="000000"/>
                        </a:solidFill>
                        <a:latin typeface="+mn-ea"/>
                        <a:ea typeface="+mn-ea"/>
                      </a:endParaRPr>
                    </a:p>
                    <a:p>
                      <a:pPr marL="0" marR="0" algn="ctr">
                        <a:lnSpc>
                          <a:spcPct val="100000"/>
                        </a:lnSpc>
                        <a:spcBef>
                          <a:spcPts val="0"/>
                        </a:spcBef>
                        <a:spcAft>
                          <a:spcPts val="0"/>
                        </a:spcAft>
                      </a:pPr>
                      <a:r>
                        <a:rPr lang="ko-KR" altLang="en-US" sz="1100" b="1" dirty="0" smtClean="0">
                          <a:solidFill>
                            <a:srgbClr val="000000"/>
                          </a:solidFill>
                          <a:latin typeface="+mn-ea"/>
                          <a:ea typeface="+mn-ea"/>
                        </a:rPr>
                        <a:t>면제</a:t>
                      </a:r>
                      <a:endParaRPr lang="ko-KR" altLang="en-US" sz="1100" b="1" dirty="0">
                        <a:solidFill>
                          <a:srgbClr val="000000"/>
                        </a:solidFill>
                        <a:latin typeface="+mn-ea"/>
                        <a:ea typeface="+mn-ea"/>
                      </a:endParaRPr>
                    </a:p>
                  </a:txBody>
                  <a:tcPr marL="51184" marR="51184" marT="25592" marB="25592" anchor="ctr">
                    <a:lnL>
                      <a:noFill/>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just">
                        <a:lnSpc>
                          <a:spcPct val="100000"/>
                        </a:lnSpc>
                        <a:spcBef>
                          <a:spcPts val="0"/>
                        </a:spcBef>
                        <a:spcAft>
                          <a:spcPts val="0"/>
                        </a:spcAft>
                      </a:pPr>
                      <a:r>
                        <a:rPr lang="ko-KR" altLang="en-US" sz="1100" dirty="0" err="1">
                          <a:solidFill>
                            <a:schemeClr val="tx1"/>
                          </a:solidFill>
                          <a:latin typeface="+mn-ea"/>
                          <a:ea typeface="+mn-ea"/>
                        </a:rPr>
                        <a:t>현장별</a:t>
                      </a:r>
                      <a:r>
                        <a:rPr lang="ko-KR" altLang="en-US" sz="1100" dirty="0">
                          <a:solidFill>
                            <a:schemeClr val="tx1"/>
                          </a:solidFill>
                          <a:latin typeface="+mn-ea"/>
                          <a:ea typeface="+mn-ea"/>
                        </a:rPr>
                        <a:t> 월</a:t>
                      </a:r>
                      <a:r>
                        <a:rPr lang="en-US" altLang="ko-KR" sz="1100" dirty="0">
                          <a:solidFill>
                            <a:schemeClr val="tx1"/>
                          </a:solidFill>
                          <a:latin typeface="+mn-ea"/>
                          <a:ea typeface="+mn-ea"/>
                        </a:rPr>
                        <a:t>5</a:t>
                      </a:r>
                      <a:r>
                        <a:rPr lang="ko-KR" altLang="en-US" sz="1100" dirty="0">
                          <a:solidFill>
                            <a:schemeClr val="tx1"/>
                          </a:solidFill>
                          <a:latin typeface="+mn-ea"/>
                          <a:ea typeface="+mn-ea"/>
                        </a:rPr>
                        <a:t>공수</a:t>
                      </a: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ko-KR" altLang="en-US" sz="1100" dirty="0" err="1" smtClean="0">
                          <a:solidFill>
                            <a:schemeClr val="tx1"/>
                          </a:solidFill>
                          <a:latin typeface="+mn-ea"/>
                          <a:ea typeface="+mn-ea"/>
                        </a:rPr>
                        <a:t>현장별</a:t>
                      </a:r>
                      <a:r>
                        <a:rPr lang="ko-KR" altLang="en-US" sz="1100" dirty="0" smtClean="0">
                          <a:solidFill>
                            <a:schemeClr val="tx1"/>
                          </a:solidFill>
                          <a:latin typeface="+mn-ea"/>
                          <a:ea typeface="+mn-ea"/>
                        </a:rPr>
                        <a:t> 월</a:t>
                      </a:r>
                      <a:r>
                        <a:rPr lang="en-US" altLang="ko-KR" sz="1100" dirty="0" smtClean="0">
                          <a:solidFill>
                            <a:schemeClr val="tx1"/>
                          </a:solidFill>
                          <a:latin typeface="+mn-ea"/>
                          <a:ea typeface="+mn-ea"/>
                        </a:rPr>
                        <a:t>3</a:t>
                      </a:r>
                      <a:r>
                        <a:rPr lang="ko-KR" altLang="en-US" sz="1100" dirty="0" smtClean="0">
                          <a:solidFill>
                            <a:schemeClr val="tx1"/>
                          </a:solidFill>
                          <a:latin typeface="+mn-ea"/>
                          <a:ea typeface="+mn-ea"/>
                        </a:rPr>
                        <a:t>공수</a:t>
                      </a:r>
                      <a:r>
                        <a:rPr lang="en-US" altLang="ko-KR" sz="1100" dirty="0" smtClean="0">
                          <a:solidFill>
                            <a:schemeClr val="tx1"/>
                          </a:solidFill>
                          <a:latin typeface="+mn-ea"/>
                          <a:ea typeface="+mn-ea"/>
                        </a:rPr>
                        <a:t> </a:t>
                      </a:r>
                      <a:endParaRPr lang="ko-KR" altLang="en-US" sz="1100" dirty="0">
                        <a:solidFill>
                          <a:schemeClr val="tx1"/>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ko-KR" altLang="en-US" sz="1100" b="0" dirty="0" err="1">
                          <a:solidFill>
                            <a:schemeClr val="tx1"/>
                          </a:solidFill>
                          <a:latin typeface="+mn-ea"/>
                          <a:ea typeface="+mn-ea"/>
                        </a:rPr>
                        <a:t>현장별</a:t>
                      </a:r>
                      <a:r>
                        <a:rPr lang="ko-KR" altLang="en-US" sz="1100" b="0" dirty="0">
                          <a:solidFill>
                            <a:schemeClr val="tx1"/>
                          </a:solidFill>
                          <a:latin typeface="+mn-ea"/>
                          <a:ea typeface="+mn-ea"/>
                        </a:rPr>
                        <a:t> </a:t>
                      </a:r>
                      <a:r>
                        <a:rPr lang="en-US" altLang="ko-KR" sz="1100" b="0" dirty="0">
                          <a:solidFill>
                            <a:schemeClr val="tx1"/>
                          </a:solidFill>
                          <a:latin typeface="+mn-ea"/>
                          <a:ea typeface="+mn-ea"/>
                        </a:rPr>
                        <a:t>5</a:t>
                      </a:r>
                      <a:r>
                        <a:rPr lang="ko-KR" altLang="en-US" sz="1100" b="0" dirty="0">
                          <a:solidFill>
                            <a:schemeClr val="tx1"/>
                          </a:solidFill>
                          <a:latin typeface="+mn-ea"/>
                          <a:ea typeface="+mn-ea"/>
                        </a:rPr>
                        <a:t>공수</a:t>
                      </a:r>
                      <a:r>
                        <a:rPr lang="en-US" altLang="ko-KR" sz="1100" b="0" dirty="0">
                          <a:solidFill>
                            <a:schemeClr val="tx1"/>
                          </a:solidFill>
                          <a:latin typeface="+mn-ea"/>
                          <a:ea typeface="+mn-ea"/>
                        </a:rPr>
                        <a:t>. </a:t>
                      </a:r>
                      <a:r>
                        <a:rPr lang="ko-KR" altLang="en-US" sz="1100" b="0" dirty="0" err="1" smtClean="0">
                          <a:solidFill>
                            <a:schemeClr val="tx1"/>
                          </a:solidFill>
                          <a:latin typeface="+mn-ea"/>
                          <a:ea typeface="+mn-ea"/>
                        </a:rPr>
                        <a:t>현장별</a:t>
                      </a:r>
                      <a:r>
                        <a:rPr lang="ko-KR" altLang="en-US" sz="1100" b="0" dirty="0" smtClean="0">
                          <a:solidFill>
                            <a:schemeClr val="tx1"/>
                          </a:solidFill>
                          <a:latin typeface="+mn-ea"/>
                          <a:ea typeface="+mn-ea"/>
                        </a:rPr>
                        <a:t> </a:t>
                      </a:r>
                      <a:r>
                        <a:rPr lang="en-US" altLang="ko-KR" sz="1100" b="0" dirty="0">
                          <a:solidFill>
                            <a:schemeClr val="tx1"/>
                          </a:solidFill>
                          <a:latin typeface="+mn-ea"/>
                          <a:ea typeface="+mn-ea"/>
                        </a:rPr>
                        <a:t>6</a:t>
                      </a:r>
                      <a:r>
                        <a:rPr lang="ko-KR" altLang="en-US" sz="1100" b="0" dirty="0" smtClean="0">
                          <a:solidFill>
                            <a:schemeClr val="tx1"/>
                          </a:solidFill>
                          <a:latin typeface="+mn-ea"/>
                          <a:ea typeface="+mn-ea"/>
                        </a:rPr>
                        <a:t>개월만 지급</a:t>
                      </a:r>
                      <a:endParaRPr lang="ko-KR" altLang="en-US" sz="1100" b="0" dirty="0">
                        <a:solidFill>
                          <a:schemeClr val="tx1"/>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r>
                        <a:rPr lang="en-US" altLang="ko-KR" sz="1100" b="0" dirty="0" smtClean="0">
                          <a:solidFill>
                            <a:schemeClr val="tx1"/>
                          </a:solidFill>
                        </a:rPr>
                        <a:t>40</a:t>
                      </a:r>
                      <a:r>
                        <a:rPr lang="ko-KR" altLang="en-US" sz="1100" b="0" dirty="0" err="1" smtClean="0">
                          <a:solidFill>
                            <a:schemeClr val="tx1"/>
                          </a:solidFill>
                        </a:rPr>
                        <a:t>억이하</a:t>
                      </a:r>
                      <a:r>
                        <a:rPr lang="ko-KR" altLang="en-US" sz="1100" b="0" dirty="0" smtClean="0">
                          <a:solidFill>
                            <a:schemeClr val="tx1"/>
                          </a:solidFill>
                        </a:rPr>
                        <a:t> </a:t>
                      </a:r>
                      <a:r>
                        <a:rPr lang="en-US" altLang="ko-KR" sz="1100" b="0" dirty="0" smtClean="0">
                          <a:solidFill>
                            <a:schemeClr val="tx1"/>
                          </a:solidFill>
                        </a:rPr>
                        <a:t>3</a:t>
                      </a:r>
                      <a:r>
                        <a:rPr lang="ko-KR" altLang="en-US" sz="1100" b="0" dirty="0" smtClean="0">
                          <a:solidFill>
                            <a:schemeClr val="tx1"/>
                          </a:solidFill>
                        </a:rPr>
                        <a:t>공수</a:t>
                      </a:r>
                      <a:r>
                        <a:rPr lang="en-US" altLang="ko-KR" sz="1100" b="0" dirty="0" smtClean="0">
                          <a:solidFill>
                            <a:schemeClr val="tx1"/>
                          </a:solidFill>
                        </a:rPr>
                        <a:t>, 40</a:t>
                      </a:r>
                      <a:r>
                        <a:rPr lang="ko-KR" altLang="en-US" sz="1100" b="0" dirty="0" smtClean="0">
                          <a:solidFill>
                            <a:schemeClr val="tx1"/>
                          </a:solidFill>
                        </a:rPr>
                        <a:t>억</a:t>
                      </a:r>
                      <a:r>
                        <a:rPr lang="en-US" altLang="ko-KR" sz="1100" b="0" dirty="0" smtClean="0">
                          <a:solidFill>
                            <a:schemeClr val="tx1"/>
                          </a:solidFill>
                        </a:rPr>
                        <a:t>-80</a:t>
                      </a:r>
                      <a:r>
                        <a:rPr lang="ko-KR" altLang="en-US" sz="1100" b="0" dirty="0" smtClean="0">
                          <a:solidFill>
                            <a:schemeClr val="tx1"/>
                          </a:solidFill>
                        </a:rPr>
                        <a:t>억 </a:t>
                      </a:r>
                      <a:r>
                        <a:rPr lang="en-US" altLang="ko-KR" sz="1100" b="0" dirty="0" smtClean="0">
                          <a:solidFill>
                            <a:schemeClr val="tx1"/>
                          </a:solidFill>
                        </a:rPr>
                        <a:t>4</a:t>
                      </a:r>
                      <a:r>
                        <a:rPr lang="ko-KR" altLang="en-US" sz="1100" b="0" dirty="0" smtClean="0">
                          <a:solidFill>
                            <a:schemeClr val="tx1"/>
                          </a:solidFill>
                        </a:rPr>
                        <a:t>공수</a:t>
                      </a:r>
                      <a:r>
                        <a:rPr lang="en-US" altLang="ko-KR" sz="1100" b="0" dirty="0" smtClean="0">
                          <a:solidFill>
                            <a:schemeClr val="tx1"/>
                          </a:solidFill>
                        </a:rPr>
                        <a:t>, 80</a:t>
                      </a:r>
                      <a:r>
                        <a:rPr lang="ko-KR" altLang="en-US" sz="1100" b="0" dirty="0" err="1" smtClean="0">
                          <a:solidFill>
                            <a:schemeClr val="tx1"/>
                          </a:solidFill>
                        </a:rPr>
                        <a:t>억이상</a:t>
                      </a:r>
                      <a:r>
                        <a:rPr lang="ko-KR" altLang="en-US" sz="1100" b="0" dirty="0" smtClean="0">
                          <a:solidFill>
                            <a:schemeClr val="tx1"/>
                          </a:solidFill>
                        </a:rPr>
                        <a:t> </a:t>
                      </a:r>
                      <a:r>
                        <a:rPr lang="en-US" altLang="ko-KR" sz="1100" b="0" dirty="0" smtClean="0">
                          <a:solidFill>
                            <a:schemeClr val="tx1"/>
                          </a:solidFill>
                        </a:rPr>
                        <a:t>5</a:t>
                      </a:r>
                      <a:r>
                        <a:rPr lang="ko-KR" altLang="en-US" sz="1100" b="0" dirty="0" smtClean="0">
                          <a:solidFill>
                            <a:schemeClr val="tx1"/>
                          </a:solidFill>
                        </a:rPr>
                        <a:t>공수</a:t>
                      </a:r>
                      <a:endParaRPr lang="ko-KR" altLang="en-US" sz="1100" b="0" dirty="0">
                        <a:solidFill>
                          <a:schemeClr val="tx1"/>
                        </a:solidFill>
                      </a:endParaRPr>
                    </a:p>
                  </a:txBody>
                  <a:tcPr marL="51184" marR="51184" marT="25592" marB="25592" anchor="ctr">
                    <a:lnL w="3556" cap="flat" cmpd="sng" algn="ctr">
                      <a:solidFill>
                        <a:srgbClr val="000000"/>
                      </a:solidFill>
                      <a:prstDash val="dot"/>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r>
                        <a:rPr lang="ko-KR" altLang="en-US" sz="1050" b="0" dirty="0" err="1" smtClean="0">
                          <a:solidFill>
                            <a:schemeClr val="tx1"/>
                          </a:solidFill>
                        </a:rPr>
                        <a:t>현장별</a:t>
                      </a:r>
                      <a:r>
                        <a:rPr lang="ko-KR" altLang="en-US" sz="1050" b="0" dirty="0" smtClean="0">
                          <a:solidFill>
                            <a:schemeClr val="tx1"/>
                          </a:solidFill>
                        </a:rPr>
                        <a:t> 월</a:t>
                      </a:r>
                      <a:r>
                        <a:rPr lang="en-US" altLang="ko-KR" sz="1050" b="0" dirty="0" smtClean="0">
                          <a:solidFill>
                            <a:schemeClr val="tx1"/>
                          </a:solidFill>
                        </a:rPr>
                        <a:t>5</a:t>
                      </a:r>
                      <a:r>
                        <a:rPr lang="ko-KR" altLang="en-US" sz="1050" b="0" dirty="0" smtClean="0">
                          <a:solidFill>
                            <a:schemeClr val="tx1"/>
                          </a:solidFill>
                        </a:rPr>
                        <a:t>공수</a:t>
                      </a:r>
                      <a:endParaRPr lang="ko-KR" altLang="en-US" sz="1050" b="0" dirty="0">
                        <a:solidFill>
                          <a:schemeClr val="tx1"/>
                        </a:solidFill>
                      </a:endParaRPr>
                    </a:p>
                  </a:txBody>
                  <a:tcPr marL="51184" marR="51184" marT="25592" marB="25592" anchor="ctr">
                    <a:lnL w="3556" cap="flat" cmpd="sng" algn="ctr">
                      <a:noFill/>
                      <a:prstDash val="dot"/>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r>
              <a:tr h="446813">
                <a:tc>
                  <a:txBody>
                    <a:bodyPr/>
                    <a:lstStyle/>
                    <a:p>
                      <a:pPr marL="0" marR="0" algn="ctr">
                        <a:lnSpc>
                          <a:spcPct val="100000"/>
                        </a:lnSpc>
                        <a:spcBef>
                          <a:spcPts val="0"/>
                        </a:spcBef>
                        <a:spcAft>
                          <a:spcPts val="0"/>
                        </a:spcAft>
                      </a:pPr>
                      <a:r>
                        <a:rPr lang="ko-KR" altLang="en-US" sz="1100" b="1" dirty="0" smtClean="0">
                          <a:solidFill>
                            <a:srgbClr val="000000"/>
                          </a:solidFill>
                          <a:latin typeface="+mn-ea"/>
                          <a:ea typeface="+mn-ea"/>
                        </a:rPr>
                        <a:t>특별휴가</a:t>
                      </a:r>
                      <a:endParaRPr lang="ko-KR" altLang="en-US" sz="1100" b="1" dirty="0">
                        <a:solidFill>
                          <a:srgbClr val="000000"/>
                        </a:solidFill>
                        <a:latin typeface="+mn-ea"/>
                        <a:ea typeface="+mn-ea"/>
                      </a:endParaRPr>
                    </a:p>
                  </a:txBody>
                  <a:tcPr marL="51184" marR="51184" marT="25592" marB="25592" anchor="ctr">
                    <a:lnL>
                      <a:noFill/>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c>
                  <a:txBody>
                    <a:bodyPr/>
                    <a:lstStyle/>
                    <a:p>
                      <a:pPr marL="0" marR="0" algn="just">
                        <a:lnSpc>
                          <a:spcPct val="100000"/>
                        </a:lnSpc>
                        <a:spcBef>
                          <a:spcPts val="0"/>
                        </a:spcBef>
                        <a:spcAft>
                          <a:spcPts val="0"/>
                        </a:spcAft>
                      </a:pPr>
                      <a:r>
                        <a:rPr lang="ko-KR" altLang="en-US" sz="1100" b="1" dirty="0" smtClean="0">
                          <a:solidFill>
                            <a:schemeClr val="tx1"/>
                          </a:solidFill>
                          <a:latin typeface="+mn-ea"/>
                          <a:ea typeface="+mn-ea"/>
                        </a:rPr>
                        <a:t>직장</a:t>
                      </a:r>
                      <a:r>
                        <a:rPr lang="en-US" altLang="ko-KR" sz="1100" b="1" dirty="0" smtClean="0">
                          <a:solidFill>
                            <a:schemeClr val="tx1"/>
                          </a:solidFill>
                          <a:latin typeface="+mn-ea"/>
                          <a:ea typeface="+mn-ea"/>
                        </a:rPr>
                        <a:t>4</a:t>
                      </a:r>
                      <a:r>
                        <a:rPr lang="ko-KR" altLang="en-US" sz="1100" b="1" dirty="0" err="1" smtClean="0">
                          <a:solidFill>
                            <a:schemeClr val="tx1"/>
                          </a:solidFill>
                          <a:latin typeface="+mn-ea"/>
                          <a:ea typeface="+mn-ea"/>
                        </a:rPr>
                        <a:t>대보험</a:t>
                      </a:r>
                      <a:r>
                        <a:rPr lang="ko-KR" altLang="en-US" sz="1100" b="1" dirty="0" smtClean="0">
                          <a:solidFill>
                            <a:schemeClr val="tx1"/>
                          </a:solidFill>
                          <a:latin typeface="+mn-ea"/>
                          <a:ea typeface="+mn-ea"/>
                        </a:rPr>
                        <a:t> 가입자에 한하여 적용</a:t>
                      </a:r>
                      <a:endParaRPr lang="ko-KR" altLang="en-US" sz="1100" b="1" dirty="0">
                        <a:solidFill>
                          <a:schemeClr val="tx1"/>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ko-KR" altLang="en-US" sz="1100" dirty="0">
                          <a:solidFill>
                            <a:schemeClr val="tx1"/>
                          </a:solidFill>
                          <a:latin typeface="+mn-ea"/>
                          <a:ea typeface="+mn-ea"/>
                        </a:rPr>
                        <a:t>모두 </a:t>
                      </a:r>
                      <a:r>
                        <a:rPr lang="ko-KR" altLang="en-US" sz="1100" dirty="0" smtClean="0">
                          <a:solidFill>
                            <a:schemeClr val="tx1"/>
                          </a:solidFill>
                          <a:latin typeface="+mn-ea"/>
                          <a:ea typeface="+mn-ea"/>
                        </a:rPr>
                        <a:t>무급</a:t>
                      </a:r>
                      <a:endParaRPr lang="ko-KR" altLang="en-US" sz="1100" dirty="0">
                        <a:solidFill>
                          <a:schemeClr val="tx1"/>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altLang="ko-KR" sz="1100" b="0" dirty="0">
                          <a:solidFill>
                            <a:schemeClr val="tx1"/>
                          </a:solidFill>
                          <a:latin typeface="+mn-ea"/>
                          <a:ea typeface="+mn-ea"/>
                        </a:rPr>
                        <a:t>1</a:t>
                      </a:r>
                      <a:r>
                        <a:rPr lang="ko-KR" altLang="en-US" sz="1100" b="0" dirty="0">
                          <a:solidFill>
                            <a:schemeClr val="tx1"/>
                          </a:solidFill>
                          <a:latin typeface="+mn-ea"/>
                          <a:ea typeface="+mn-ea"/>
                        </a:rPr>
                        <a:t>일만 유급</a:t>
                      </a:r>
                      <a:r>
                        <a:rPr lang="en-US" altLang="ko-KR" sz="1100" b="0" dirty="0">
                          <a:solidFill>
                            <a:schemeClr val="tx1"/>
                          </a:solidFill>
                          <a:latin typeface="+mn-ea"/>
                          <a:ea typeface="+mn-ea"/>
                        </a:rPr>
                        <a:t>/</a:t>
                      </a:r>
                      <a:r>
                        <a:rPr lang="ko-KR" altLang="en-US" sz="1100" b="0" dirty="0" err="1">
                          <a:solidFill>
                            <a:schemeClr val="tx1"/>
                          </a:solidFill>
                          <a:latin typeface="+mn-ea"/>
                          <a:ea typeface="+mn-ea"/>
                        </a:rPr>
                        <a:t>그외</a:t>
                      </a:r>
                      <a:r>
                        <a:rPr lang="ko-KR" altLang="en-US" sz="1100" b="0" dirty="0">
                          <a:solidFill>
                            <a:schemeClr val="tx1"/>
                          </a:solidFill>
                          <a:latin typeface="+mn-ea"/>
                          <a:ea typeface="+mn-ea"/>
                        </a:rPr>
                        <a:t> 무급</a:t>
                      </a: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100" b="0" dirty="0" smtClean="0">
                          <a:solidFill>
                            <a:schemeClr val="tx1"/>
                          </a:solidFill>
                          <a:latin typeface="+mn-ea"/>
                          <a:ea typeface="+mn-ea"/>
                        </a:rPr>
                        <a:t>1</a:t>
                      </a:r>
                      <a:r>
                        <a:rPr lang="ko-KR" altLang="en-US" sz="1100" b="0" dirty="0" smtClean="0">
                          <a:solidFill>
                            <a:schemeClr val="tx1"/>
                          </a:solidFill>
                          <a:latin typeface="+mn-ea"/>
                          <a:ea typeface="+mn-ea"/>
                        </a:rPr>
                        <a:t>일만 유급</a:t>
                      </a:r>
                      <a:r>
                        <a:rPr lang="en-US" altLang="ko-KR" sz="1100" b="0" dirty="0" smtClean="0">
                          <a:solidFill>
                            <a:schemeClr val="tx1"/>
                          </a:solidFill>
                          <a:latin typeface="+mn-ea"/>
                          <a:ea typeface="+mn-ea"/>
                        </a:rPr>
                        <a:t>/</a:t>
                      </a:r>
                      <a:r>
                        <a:rPr lang="ko-KR" altLang="en-US" sz="1100" b="0" dirty="0" err="1" smtClean="0">
                          <a:solidFill>
                            <a:schemeClr val="tx1"/>
                          </a:solidFill>
                          <a:latin typeface="+mn-ea"/>
                          <a:ea typeface="+mn-ea"/>
                        </a:rPr>
                        <a:t>그외</a:t>
                      </a:r>
                      <a:r>
                        <a:rPr lang="ko-KR" altLang="en-US" sz="1100" b="0" dirty="0" smtClean="0">
                          <a:solidFill>
                            <a:schemeClr val="tx1"/>
                          </a:solidFill>
                          <a:latin typeface="+mn-ea"/>
                          <a:ea typeface="+mn-ea"/>
                        </a:rPr>
                        <a:t> 무급</a:t>
                      </a:r>
                      <a:endParaRPr lang="ko-KR" altLang="en-US" sz="1100" b="0" dirty="0">
                        <a:solidFill>
                          <a:schemeClr val="tx1"/>
                        </a:solidFill>
                      </a:endParaRPr>
                    </a:p>
                  </a:txBody>
                  <a:tcPr marL="51184" marR="51184" marT="25592" marB="25592" anchor="ctr">
                    <a:lnL w="3556" cap="flat" cmpd="sng" algn="ctr">
                      <a:solidFill>
                        <a:srgbClr val="000000"/>
                      </a:solidFill>
                      <a:prstDash val="dot"/>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ko-KR" altLang="en-US" sz="1050" b="0" dirty="0" smtClean="0">
                          <a:solidFill>
                            <a:schemeClr val="tx1"/>
                          </a:solidFill>
                        </a:rPr>
                        <a:t>부모</a:t>
                      </a:r>
                      <a:r>
                        <a:rPr lang="en-US" altLang="ko-KR" sz="1050" b="0" dirty="0" smtClean="0">
                          <a:solidFill>
                            <a:schemeClr val="tx1"/>
                          </a:solidFill>
                        </a:rPr>
                        <a:t>.</a:t>
                      </a:r>
                      <a:r>
                        <a:rPr lang="ko-KR" altLang="en-US" sz="1050" b="0" dirty="0" smtClean="0">
                          <a:solidFill>
                            <a:schemeClr val="tx1"/>
                          </a:solidFill>
                        </a:rPr>
                        <a:t>자녀</a:t>
                      </a:r>
                      <a:r>
                        <a:rPr lang="en-US" altLang="ko-KR" sz="1050" b="0" dirty="0" smtClean="0">
                          <a:solidFill>
                            <a:schemeClr val="tx1"/>
                          </a:solidFill>
                        </a:rPr>
                        <a:t>.</a:t>
                      </a:r>
                      <a:r>
                        <a:rPr lang="ko-KR" altLang="en-US" sz="1050" b="0" dirty="0" smtClean="0">
                          <a:solidFill>
                            <a:schemeClr val="tx1"/>
                          </a:solidFill>
                        </a:rPr>
                        <a:t>배우자 사망</a:t>
                      </a:r>
                      <a:r>
                        <a:rPr lang="en-US" altLang="ko-KR" sz="1050" b="0" dirty="0" smtClean="0">
                          <a:solidFill>
                            <a:schemeClr val="tx1"/>
                          </a:solidFill>
                        </a:rPr>
                        <a:t>.</a:t>
                      </a:r>
                      <a:r>
                        <a:rPr lang="ko-KR" altLang="en-US" sz="1050" b="0" dirty="0" smtClean="0">
                          <a:solidFill>
                            <a:schemeClr val="tx1"/>
                          </a:solidFill>
                        </a:rPr>
                        <a:t>본인</a:t>
                      </a:r>
                      <a:r>
                        <a:rPr lang="en-US" altLang="ko-KR" sz="1050" b="0" dirty="0" smtClean="0">
                          <a:solidFill>
                            <a:schemeClr val="tx1"/>
                          </a:solidFill>
                        </a:rPr>
                        <a:t>.</a:t>
                      </a:r>
                      <a:r>
                        <a:rPr lang="ko-KR" altLang="en-US" sz="1050" b="0" dirty="0" smtClean="0">
                          <a:solidFill>
                            <a:schemeClr val="tx1"/>
                          </a:solidFill>
                        </a:rPr>
                        <a:t>자녀결혼</a:t>
                      </a:r>
                      <a:r>
                        <a:rPr lang="en-US" altLang="ko-KR" sz="1050" b="0" dirty="0" smtClean="0">
                          <a:solidFill>
                            <a:schemeClr val="tx1"/>
                          </a:solidFill>
                        </a:rPr>
                        <a:t>1</a:t>
                      </a:r>
                      <a:r>
                        <a:rPr lang="ko-KR" altLang="en-US" sz="1050" b="0" dirty="0" err="1" smtClean="0">
                          <a:solidFill>
                            <a:schemeClr val="tx1"/>
                          </a:solidFill>
                        </a:rPr>
                        <a:t>일유급</a:t>
                      </a:r>
                      <a:endParaRPr lang="ko-KR" altLang="en-US" sz="1050" b="0" dirty="0">
                        <a:solidFill>
                          <a:schemeClr val="tx1"/>
                        </a:solidFill>
                      </a:endParaRPr>
                    </a:p>
                  </a:txBody>
                  <a:tcPr marL="51184" marR="51184" marT="25592" marB="25592" anchor="ctr">
                    <a:lnL w="3556" cap="flat" cmpd="sng" algn="ctr">
                      <a:noFill/>
                      <a:prstDash val="dot"/>
                      <a:round/>
                      <a:headEnd type="none" w="med" len="med"/>
                      <a:tailEnd type="none" w="med" len="med"/>
                    </a:lnL>
                    <a:lnR>
                      <a:noFill/>
                    </a:lnR>
                    <a:lnT w="3556" cap="flat" cmpd="sng" algn="ctr">
                      <a:solidFill>
                        <a:srgbClr val="000000"/>
                      </a:solidFill>
                      <a:prstDash val="solid"/>
                      <a:round/>
                      <a:headEnd type="none" w="med" len="med"/>
                      <a:tailEnd type="none" w="med" len="med"/>
                    </a:lnT>
                    <a:lnB w="3556" cap="flat" cmpd="sng" algn="ctr">
                      <a:solidFill>
                        <a:srgbClr val="000000"/>
                      </a:solidFill>
                      <a:prstDash val="solid"/>
                      <a:round/>
                      <a:headEnd type="none" w="med" len="med"/>
                      <a:tailEnd type="none" w="med" len="med"/>
                    </a:lnB>
                    <a:solidFill>
                      <a:srgbClr val="FFFFCC"/>
                    </a:solidFill>
                  </a:tcPr>
                </a:tc>
              </a:tr>
              <a:tr h="582325">
                <a:tc>
                  <a:txBody>
                    <a:bodyPr/>
                    <a:lstStyle/>
                    <a:p>
                      <a:pPr marL="0" marR="0" algn="ctr">
                        <a:lnSpc>
                          <a:spcPct val="100000"/>
                        </a:lnSpc>
                        <a:spcBef>
                          <a:spcPts val="0"/>
                        </a:spcBef>
                        <a:spcAft>
                          <a:spcPts val="0"/>
                        </a:spcAft>
                      </a:pPr>
                      <a:r>
                        <a:rPr lang="ko-KR" altLang="en-US" sz="1100" b="1" dirty="0" smtClean="0">
                          <a:solidFill>
                            <a:srgbClr val="000000"/>
                          </a:solidFill>
                          <a:latin typeface="+mn-ea"/>
                          <a:ea typeface="+mn-ea"/>
                        </a:rPr>
                        <a:t>복지기금</a:t>
                      </a:r>
                      <a:endParaRPr lang="ko-KR" altLang="en-US" sz="1100" b="1" dirty="0">
                        <a:solidFill>
                          <a:srgbClr val="000000"/>
                        </a:solidFill>
                        <a:latin typeface="+mn-ea"/>
                        <a:ea typeface="+mn-ea"/>
                      </a:endParaRPr>
                    </a:p>
                  </a:txBody>
                  <a:tcPr marL="51184" marR="51184" marT="25592" marB="25592" anchor="ctr">
                    <a:lnL>
                      <a:noFill/>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solidFill>
                      <a:srgbClr val="FFFFCC"/>
                    </a:solidFill>
                  </a:tcPr>
                </a:tc>
                <a:tc>
                  <a:txBody>
                    <a:bodyPr/>
                    <a:lstStyle/>
                    <a:p>
                      <a:pPr marL="0" marR="0" algn="just">
                        <a:lnSpc>
                          <a:spcPct val="100000"/>
                        </a:lnSpc>
                        <a:spcBef>
                          <a:spcPts val="0"/>
                        </a:spcBef>
                        <a:spcAft>
                          <a:spcPts val="0"/>
                        </a:spcAft>
                      </a:pPr>
                      <a:r>
                        <a:rPr lang="ko-KR" altLang="en-US" sz="1100" b="1" dirty="0" err="1">
                          <a:solidFill>
                            <a:schemeClr val="tx1"/>
                          </a:solidFill>
                          <a:latin typeface="+mn-ea"/>
                          <a:ea typeface="+mn-ea"/>
                        </a:rPr>
                        <a:t>현장별</a:t>
                      </a:r>
                      <a:r>
                        <a:rPr lang="ko-KR" altLang="en-US" sz="1100" b="1" dirty="0">
                          <a:solidFill>
                            <a:schemeClr val="tx1"/>
                          </a:solidFill>
                          <a:latin typeface="+mn-ea"/>
                          <a:ea typeface="+mn-ea"/>
                        </a:rPr>
                        <a:t> </a:t>
                      </a:r>
                      <a:r>
                        <a:rPr lang="en-US" altLang="ko-KR" sz="1100" b="1" dirty="0">
                          <a:solidFill>
                            <a:schemeClr val="tx1"/>
                          </a:solidFill>
                          <a:latin typeface="+mn-ea"/>
                          <a:ea typeface="+mn-ea"/>
                        </a:rPr>
                        <a:t>20</a:t>
                      </a:r>
                      <a:r>
                        <a:rPr lang="ko-KR" altLang="en-US" sz="1100" b="1" dirty="0">
                          <a:solidFill>
                            <a:schemeClr val="tx1"/>
                          </a:solidFill>
                          <a:latin typeface="+mn-ea"/>
                          <a:ea typeface="+mn-ea"/>
                        </a:rPr>
                        <a:t>만원</a:t>
                      </a: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altLang="ko-KR" sz="1100" dirty="0">
                          <a:solidFill>
                            <a:schemeClr val="tx1"/>
                          </a:solidFill>
                          <a:latin typeface="+mn-ea"/>
                          <a:ea typeface="+mn-ea"/>
                        </a:rPr>
                        <a:t>1</a:t>
                      </a:r>
                      <a:r>
                        <a:rPr lang="ko-KR" altLang="en-US" sz="1100" dirty="0" err="1">
                          <a:solidFill>
                            <a:schemeClr val="tx1"/>
                          </a:solidFill>
                          <a:latin typeface="+mn-ea"/>
                          <a:ea typeface="+mn-ea"/>
                        </a:rPr>
                        <a:t>개현장</a:t>
                      </a:r>
                      <a:r>
                        <a:rPr lang="en-US" altLang="ko-KR" sz="1100" dirty="0">
                          <a:solidFill>
                            <a:schemeClr val="tx1"/>
                          </a:solidFill>
                          <a:latin typeface="+mn-ea"/>
                          <a:ea typeface="+mn-ea"/>
                        </a:rPr>
                        <a:t>20</a:t>
                      </a:r>
                      <a:r>
                        <a:rPr lang="ko-KR" altLang="en-US" sz="1100" dirty="0">
                          <a:solidFill>
                            <a:schemeClr val="tx1"/>
                          </a:solidFill>
                          <a:latin typeface="+mn-ea"/>
                          <a:ea typeface="+mn-ea"/>
                        </a:rPr>
                        <a:t>만원∼</a:t>
                      </a:r>
                      <a:r>
                        <a:rPr lang="ko-KR" altLang="en-US" sz="1100" dirty="0" smtClean="0">
                          <a:solidFill>
                            <a:schemeClr val="tx1"/>
                          </a:solidFill>
                          <a:latin typeface="+mn-ea"/>
                          <a:ea typeface="+mn-ea"/>
                        </a:rPr>
                        <a:t>한 회사당 </a:t>
                      </a:r>
                      <a:endParaRPr lang="en-US" altLang="ko-KR" sz="1100" dirty="0" smtClean="0">
                        <a:solidFill>
                          <a:schemeClr val="tx1"/>
                        </a:solidFill>
                        <a:latin typeface="+mn-ea"/>
                        <a:ea typeface="+mn-ea"/>
                      </a:endParaRPr>
                    </a:p>
                    <a:p>
                      <a:pPr marL="0" marR="0" algn="just">
                        <a:lnSpc>
                          <a:spcPct val="100000"/>
                        </a:lnSpc>
                        <a:spcBef>
                          <a:spcPts val="0"/>
                        </a:spcBef>
                        <a:spcAft>
                          <a:spcPts val="0"/>
                        </a:spcAft>
                      </a:pPr>
                      <a:r>
                        <a:rPr lang="ko-KR" altLang="en-US" sz="1100" dirty="0" smtClean="0">
                          <a:solidFill>
                            <a:schemeClr val="tx1"/>
                          </a:solidFill>
                          <a:latin typeface="+mn-ea"/>
                          <a:ea typeface="+mn-ea"/>
                        </a:rPr>
                        <a:t>최대 </a:t>
                      </a:r>
                      <a:r>
                        <a:rPr lang="en-US" altLang="ko-KR" sz="1100" dirty="0" smtClean="0">
                          <a:solidFill>
                            <a:schemeClr val="tx1"/>
                          </a:solidFill>
                          <a:latin typeface="+mn-ea"/>
                          <a:ea typeface="+mn-ea"/>
                        </a:rPr>
                        <a:t>40</a:t>
                      </a:r>
                      <a:r>
                        <a:rPr lang="ko-KR" altLang="en-US" sz="1100" dirty="0">
                          <a:solidFill>
                            <a:schemeClr val="tx1"/>
                          </a:solidFill>
                          <a:latin typeface="+mn-ea"/>
                          <a:ea typeface="+mn-ea"/>
                        </a:rPr>
                        <a:t>만원</a:t>
                      </a: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altLang="ko-KR" sz="1100" b="0" dirty="0">
                          <a:solidFill>
                            <a:schemeClr val="tx1"/>
                          </a:solidFill>
                          <a:latin typeface="+mn-ea"/>
                          <a:ea typeface="+mn-ea"/>
                        </a:rPr>
                        <a:t>1</a:t>
                      </a:r>
                      <a:r>
                        <a:rPr lang="ko-KR" altLang="en-US" sz="1100" b="0" dirty="0" err="1">
                          <a:solidFill>
                            <a:schemeClr val="tx1"/>
                          </a:solidFill>
                          <a:latin typeface="+mn-ea"/>
                          <a:ea typeface="+mn-ea"/>
                        </a:rPr>
                        <a:t>개현장</a:t>
                      </a:r>
                      <a:r>
                        <a:rPr lang="en-US" altLang="ko-KR" sz="1100" b="0" dirty="0">
                          <a:solidFill>
                            <a:schemeClr val="tx1"/>
                          </a:solidFill>
                          <a:latin typeface="+mn-ea"/>
                          <a:ea typeface="+mn-ea"/>
                        </a:rPr>
                        <a:t>20</a:t>
                      </a:r>
                      <a:r>
                        <a:rPr lang="ko-KR" altLang="en-US" sz="1100" b="0" dirty="0">
                          <a:solidFill>
                            <a:schemeClr val="tx1"/>
                          </a:solidFill>
                          <a:latin typeface="+mn-ea"/>
                          <a:ea typeface="+mn-ea"/>
                        </a:rPr>
                        <a:t>만원∼</a:t>
                      </a:r>
                      <a:r>
                        <a:rPr lang="ko-KR" altLang="en-US" sz="1100" b="0" dirty="0" smtClean="0">
                          <a:solidFill>
                            <a:schemeClr val="tx1"/>
                          </a:solidFill>
                          <a:latin typeface="+mn-ea"/>
                          <a:ea typeface="+mn-ea"/>
                        </a:rPr>
                        <a:t>한 회사당 최대 </a:t>
                      </a:r>
                      <a:r>
                        <a:rPr lang="en-US" altLang="ko-KR" sz="1100" b="0" dirty="0" smtClean="0">
                          <a:solidFill>
                            <a:schemeClr val="tx1"/>
                          </a:solidFill>
                          <a:latin typeface="+mn-ea"/>
                          <a:ea typeface="+mn-ea"/>
                        </a:rPr>
                        <a:t>40</a:t>
                      </a:r>
                      <a:r>
                        <a:rPr lang="ko-KR" altLang="en-US" sz="1100" b="0" dirty="0">
                          <a:solidFill>
                            <a:schemeClr val="tx1"/>
                          </a:solidFill>
                          <a:latin typeface="+mn-ea"/>
                          <a:ea typeface="+mn-ea"/>
                        </a:rPr>
                        <a:t>만원</a:t>
                      </a: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3556"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altLang="ko-KR" sz="1100" dirty="0" smtClean="0">
                          <a:solidFill>
                            <a:schemeClr val="tx1"/>
                          </a:solidFill>
                          <a:latin typeface="+mn-ea"/>
                          <a:ea typeface="+mn-ea"/>
                        </a:rPr>
                        <a:t>1</a:t>
                      </a:r>
                      <a:r>
                        <a:rPr lang="ko-KR" altLang="en-US" sz="1100" dirty="0" err="1" smtClean="0">
                          <a:solidFill>
                            <a:schemeClr val="tx1"/>
                          </a:solidFill>
                          <a:latin typeface="+mn-ea"/>
                          <a:ea typeface="+mn-ea"/>
                        </a:rPr>
                        <a:t>개현장</a:t>
                      </a:r>
                      <a:r>
                        <a:rPr lang="en-US" altLang="ko-KR" sz="1100" dirty="0" smtClean="0">
                          <a:solidFill>
                            <a:schemeClr val="tx1"/>
                          </a:solidFill>
                          <a:latin typeface="+mn-ea"/>
                          <a:ea typeface="+mn-ea"/>
                        </a:rPr>
                        <a:t>20</a:t>
                      </a:r>
                      <a:r>
                        <a:rPr lang="ko-KR" altLang="en-US" sz="1100" dirty="0" smtClean="0">
                          <a:solidFill>
                            <a:schemeClr val="tx1"/>
                          </a:solidFill>
                          <a:latin typeface="+mn-ea"/>
                          <a:ea typeface="+mn-ea"/>
                        </a:rPr>
                        <a:t>만원∼한 회사당 </a:t>
                      </a:r>
                      <a:endParaRPr lang="en-US" altLang="ko-KR" sz="1100" dirty="0" smtClean="0">
                        <a:solidFill>
                          <a:schemeClr val="tx1"/>
                        </a:solidFill>
                        <a:latin typeface="+mn-ea"/>
                        <a:ea typeface="+mn-ea"/>
                      </a:endParaRPr>
                    </a:p>
                    <a:p>
                      <a:pPr marL="0" marR="0" algn="just">
                        <a:lnSpc>
                          <a:spcPct val="100000"/>
                        </a:lnSpc>
                        <a:spcBef>
                          <a:spcPts val="0"/>
                        </a:spcBef>
                        <a:spcAft>
                          <a:spcPts val="0"/>
                        </a:spcAft>
                      </a:pPr>
                      <a:r>
                        <a:rPr lang="ko-KR" altLang="en-US" sz="1100" dirty="0" smtClean="0">
                          <a:solidFill>
                            <a:schemeClr val="tx1"/>
                          </a:solidFill>
                          <a:latin typeface="+mn-ea"/>
                          <a:ea typeface="+mn-ea"/>
                        </a:rPr>
                        <a:t>최대 </a:t>
                      </a:r>
                      <a:r>
                        <a:rPr lang="en-US" altLang="ko-KR" sz="1100" dirty="0" smtClean="0">
                          <a:solidFill>
                            <a:schemeClr val="tx1"/>
                          </a:solidFill>
                          <a:latin typeface="+mn-ea"/>
                          <a:ea typeface="+mn-ea"/>
                        </a:rPr>
                        <a:t>40</a:t>
                      </a:r>
                      <a:r>
                        <a:rPr lang="ko-KR" altLang="en-US" sz="1100" dirty="0" smtClean="0">
                          <a:solidFill>
                            <a:schemeClr val="tx1"/>
                          </a:solidFill>
                          <a:latin typeface="+mn-ea"/>
                          <a:ea typeface="+mn-ea"/>
                        </a:rPr>
                        <a:t>만원</a:t>
                      </a:r>
                      <a:endParaRPr lang="ko-KR" altLang="en-US" sz="1100" b="1" dirty="0">
                        <a:solidFill>
                          <a:schemeClr val="tx1"/>
                        </a:solidFill>
                      </a:endParaRPr>
                    </a:p>
                  </a:txBody>
                  <a:tcPr marL="51184" marR="51184" marT="25592" marB="25592" anchor="ctr">
                    <a:lnL w="3556" cap="flat" cmpd="sng" algn="ctr">
                      <a:solidFill>
                        <a:srgbClr val="000000"/>
                      </a:solidFill>
                      <a:prstDash val="dot"/>
                      <a:round/>
                      <a:headEnd type="none" w="med" len="med"/>
                      <a:tailEnd type="none" w="med" len="med"/>
                    </a:lnL>
                    <a:lnR>
                      <a:noFill/>
                    </a:lnR>
                    <a:lnT w="3556"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ko-KR" altLang="en-US" sz="1050" b="0" dirty="0" err="1" smtClean="0">
                          <a:solidFill>
                            <a:schemeClr val="tx1"/>
                          </a:solidFill>
                        </a:rPr>
                        <a:t>현장별</a:t>
                      </a:r>
                      <a:r>
                        <a:rPr lang="ko-KR" altLang="en-US" sz="1050" b="0" dirty="0" smtClean="0">
                          <a:solidFill>
                            <a:schemeClr val="tx1"/>
                          </a:solidFill>
                        </a:rPr>
                        <a:t> </a:t>
                      </a:r>
                      <a:r>
                        <a:rPr lang="en-US" altLang="ko-KR" sz="1050" b="0" dirty="0" smtClean="0">
                          <a:solidFill>
                            <a:schemeClr val="tx1"/>
                          </a:solidFill>
                        </a:rPr>
                        <a:t>20</a:t>
                      </a:r>
                      <a:r>
                        <a:rPr lang="ko-KR" altLang="en-US" sz="1050" b="0" dirty="0" smtClean="0">
                          <a:solidFill>
                            <a:schemeClr val="tx1"/>
                          </a:solidFill>
                        </a:rPr>
                        <a:t>만원</a:t>
                      </a:r>
                      <a:endParaRPr lang="ko-KR" altLang="en-US" sz="1050" b="0" dirty="0">
                        <a:solidFill>
                          <a:schemeClr val="tx1"/>
                        </a:solidFill>
                      </a:endParaRPr>
                    </a:p>
                  </a:txBody>
                  <a:tcPr marL="51184" marR="51184" marT="25592" marB="25592" anchor="ctr">
                    <a:lnL w="3556" cap="flat" cmpd="sng" algn="ctr">
                      <a:noFill/>
                      <a:prstDash val="dot"/>
                      <a:round/>
                      <a:headEnd type="none" w="med" len="med"/>
                      <a:tailEnd type="none" w="med" len="med"/>
                    </a:lnL>
                    <a:lnR>
                      <a:noFill/>
                    </a:lnR>
                    <a:lnT w="3556"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solidFill>
                      <a:srgbClr val="FFFFCC"/>
                    </a:solidFill>
                  </a:tcPr>
                </a:tc>
              </a:tr>
              <a:tr h="624631">
                <a:tc>
                  <a:txBody>
                    <a:bodyPr/>
                    <a:lstStyle/>
                    <a:p>
                      <a:pPr marL="0" marR="0" algn="ctr">
                        <a:lnSpc>
                          <a:spcPct val="100000"/>
                        </a:lnSpc>
                        <a:spcBef>
                          <a:spcPts val="0"/>
                        </a:spcBef>
                        <a:spcAft>
                          <a:spcPts val="0"/>
                        </a:spcAft>
                      </a:pPr>
                      <a:r>
                        <a:rPr lang="ko-KR" altLang="en-US" sz="1100" b="1" dirty="0" smtClean="0">
                          <a:solidFill>
                            <a:srgbClr val="000000"/>
                          </a:solidFill>
                          <a:latin typeface="맑은 고딕"/>
                        </a:rPr>
                        <a:t>유효</a:t>
                      </a:r>
                      <a:endParaRPr lang="en-US" altLang="ko-KR" sz="1100" b="1" dirty="0" smtClean="0">
                        <a:solidFill>
                          <a:srgbClr val="000000"/>
                        </a:solidFill>
                        <a:latin typeface="맑은 고딕"/>
                      </a:endParaRPr>
                    </a:p>
                    <a:p>
                      <a:pPr marL="0" marR="0" algn="ctr">
                        <a:lnSpc>
                          <a:spcPct val="100000"/>
                        </a:lnSpc>
                        <a:spcBef>
                          <a:spcPts val="0"/>
                        </a:spcBef>
                        <a:spcAft>
                          <a:spcPts val="0"/>
                        </a:spcAft>
                      </a:pPr>
                      <a:r>
                        <a:rPr lang="ko-KR" altLang="en-US" sz="1100" b="1" dirty="0" smtClean="0">
                          <a:solidFill>
                            <a:srgbClr val="000000"/>
                          </a:solidFill>
                          <a:latin typeface="맑은 고딕"/>
                        </a:rPr>
                        <a:t>기간</a:t>
                      </a:r>
                      <a:endParaRPr lang="ko-KR" altLang="en-US" sz="1100" b="1" dirty="0">
                        <a:solidFill>
                          <a:srgbClr val="000000"/>
                        </a:solidFill>
                        <a:latin typeface="바탕"/>
                      </a:endParaRPr>
                    </a:p>
                  </a:txBody>
                  <a:tcPr anchor="ctr">
                    <a:lnL>
                      <a:noFill/>
                    </a:lnL>
                    <a:lnR w="3556" cap="flat" cmpd="sng" algn="ctr">
                      <a:solidFill>
                        <a:srgbClr val="000000"/>
                      </a:solidFill>
                      <a:prstDash val="dot"/>
                      <a:round/>
                      <a:headEnd type="none" w="med" len="med"/>
                      <a:tailEnd type="none" w="med" len="med"/>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solidFill>
                      <a:srgbClr val="FFFFCC"/>
                    </a:solidFill>
                  </a:tcPr>
                </a:tc>
                <a:tc>
                  <a:txBody>
                    <a:bodyPr/>
                    <a:lstStyle/>
                    <a:p>
                      <a:pPr marL="0" marR="0" algn="just">
                        <a:lnSpc>
                          <a:spcPct val="100000"/>
                        </a:lnSpc>
                        <a:spcBef>
                          <a:spcPts val="0"/>
                        </a:spcBef>
                        <a:spcAft>
                          <a:spcPts val="0"/>
                        </a:spcAft>
                      </a:pPr>
                      <a:r>
                        <a:rPr lang="en-US" altLang="ko-KR" sz="1100" dirty="0">
                          <a:solidFill>
                            <a:schemeClr val="tx1"/>
                          </a:solidFill>
                          <a:latin typeface="맑은 고딕"/>
                          <a:ea typeface="맑은 고딕"/>
                        </a:rPr>
                        <a:t>2017.7.1-2019.6.30(</a:t>
                      </a:r>
                      <a:r>
                        <a:rPr lang="ko-KR" altLang="en-US" sz="1100" dirty="0">
                          <a:solidFill>
                            <a:schemeClr val="tx1"/>
                          </a:solidFill>
                          <a:latin typeface="맑은 고딕"/>
                          <a:ea typeface="맑은 고딕"/>
                        </a:rPr>
                        <a:t>임금 </a:t>
                      </a:r>
                      <a:r>
                        <a:rPr lang="en-US" altLang="ko-KR" sz="1100" dirty="0" smtClean="0">
                          <a:solidFill>
                            <a:schemeClr val="tx1"/>
                          </a:solidFill>
                          <a:latin typeface="맑은 고딕"/>
                          <a:ea typeface="맑은 고딕"/>
                        </a:rPr>
                        <a:t>2019.12.31)</a:t>
                      </a:r>
                      <a:endParaRPr lang="ko-KR" altLang="en-US" sz="1100" dirty="0">
                        <a:solidFill>
                          <a:schemeClr val="tx1"/>
                        </a:solidFill>
                        <a:latin typeface="바탕"/>
                      </a:endParaRPr>
                    </a:p>
                  </a:txBody>
                  <a:tcPr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altLang="ko-KR" sz="1100" dirty="0">
                          <a:solidFill>
                            <a:schemeClr val="tx1"/>
                          </a:solidFill>
                          <a:latin typeface="맑은 고딕"/>
                          <a:ea typeface="맑은 고딕"/>
                        </a:rPr>
                        <a:t>2017.7.1-2019.6.30(</a:t>
                      </a:r>
                      <a:r>
                        <a:rPr lang="ko-KR" altLang="en-US" sz="1100" dirty="0">
                          <a:solidFill>
                            <a:schemeClr val="tx1"/>
                          </a:solidFill>
                          <a:latin typeface="맑은 고딕"/>
                          <a:ea typeface="맑은 고딕"/>
                        </a:rPr>
                        <a:t>임금 체결일로부터 </a:t>
                      </a:r>
                      <a:r>
                        <a:rPr lang="en-US" altLang="ko-KR" sz="1100" dirty="0">
                          <a:solidFill>
                            <a:schemeClr val="tx1"/>
                          </a:solidFill>
                          <a:latin typeface="맑은 고딕"/>
                          <a:ea typeface="맑은 고딕"/>
                        </a:rPr>
                        <a:t>1</a:t>
                      </a:r>
                      <a:r>
                        <a:rPr lang="ko-KR" altLang="en-US" sz="1100" dirty="0">
                          <a:solidFill>
                            <a:schemeClr val="tx1"/>
                          </a:solidFill>
                          <a:latin typeface="맑은 고딕"/>
                          <a:ea typeface="맑은 고딕"/>
                        </a:rPr>
                        <a:t>년</a:t>
                      </a:r>
                      <a:r>
                        <a:rPr lang="en-US" altLang="ko-KR" sz="1100" dirty="0" smtClean="0">
                          <a:solidFill>
                            <a:schemeClr val="tx1"/>
                          </a:solidFill>
                          <a:latin typeface="맑은 고딕"/>
                          <a:ea typeface="맑은 고딕"/>
                        </a:rPr>
                        <a:t>) 7</a:t>
                      </a:r>
                      <a:r>
                        <a:rPr lang="ko-KR" altLang="en-US" sz="1100" dirty="0" smtClean="0">
                          <a:solidFill>
                            <a:schemeClr val="tx1"/>
                          </a:solidFill>
                          <a:latin typeface="맑은 고딕"/>
                          <a:ea typeface="맑은 고딕"/>
                        </a:rPr>
                        <a:t>월은 </a:t>
                      </a:r>
                      <a:r>
                        <a:rPr lang="en-US" altLang="ko-KR" sz="1100" dirty="0" smtClean="0">
                          <a:solidFill>
                            <a:schemeClr val="tx1"/>
                          </a:solidFill>
                          <a:latin typeface="맑은 고딕"/>
                          <a:ea typeface="맑은 고딕"/>
                        </a:rPr>
                        <a:t>5,000</a:t>
                      </a:r>
                      <a:r>
                        <a:rPr lang="ko-KR" altLang="en-US" sz="1100" dirty="0" smtClean="0">
                          <a:solidFill>
                            <a:schemeClr val="tx1"/>
                          </a:solidFill>
                          <a:latin typeface="맑은 고딕"/>
                          <a:ea typeface="맑은 고딕"/>
                        </a:rPr>
                        <a:t>원</a:t>
                      </a:r>
                      <a:endParaRPr lang="ko-KR" altLang="en-US" sz="1100" dirty="0">
                        <a:solidFill>
                          <a:schemeClr val="tx1"/>
                        </a:solidFill>
                        <a:latin typeface="바탕"/>
                      </a:endParaRPr>
                    </a:p>
                  </a:txBody>
                  <a:tcPr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altLang="ko-KR" sz="1100" b="0" dirty="0">
                          <a:solidFill>
                            <a:schemeClr val="tx1"/>
                          </a:solidFill>
                          <a:latin typeface="맑은 고딕"/>
                          <a:ea typeface="맑은 고딕"/>
                        </a:rPr>
                        <a:t>2017.8.1-2019.6.30(</a:t>
                      </a:r>
                      <a:r>
                        <a:rPr lang="ko-KR" altLang="en-US" sz="1100" b="0" dirty="0">
                          <a:solidFill>
                            <a:schemeClr val="tx1"/>
                          </a:solidFill>
                          <a:latin typeface="맑은 고딕"/>
                          <a:ea typeface="맑은 고딕"/>
                        </a:rPr>
                        <a:t>임금 </a:t>
                      </a:r>
                      <a:r>
                        <a:rPr lang="en-US" altLang="ko-KR" sz="1100" b="0" dirty="0" smtClean="0">
                          <a:solidFill>
                            <a:schemeClr val="tx1"/>
                          </a:solidFill>
                          <a:latin typeface="맑은 고딕"/>
                          <a:ea typeface="맑은 고딕"/>
                        </a:rPr>
                        <a:t>2019.12.31)</a:t>
                      </a:r>
                      <a:endParaRPr lang="ko-KR" altLang="en-US" sz="1100" b="0" dirty="0">
                        <a:solidFill>
                          <a:schemeClr val="tx1"/>
                        </a:solidFill>
                        <a:latin typeface="바탕"/>
                      </a:endParaRPr>
                    </a:p>
                  </a:txBody>
                  <a:tcPr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100" dirty="0" smtClean="0">
                          <a:solidFill>
                            <a:schemeClr val="tx1"/>
                          </a:solidFill>
                          <a:latin typeface="+mn-lt"/>
                          <a:ea typeface="맑은 고딕"/>
                        </a:rPr>
                        <a:t>2017.8.1-2019.6.30(</a:t>
                      </a:r>
                      <a:r>
                        <a:rPr lang="ko-KR" altLang="en-US" sz="1100" dirty="0" smtClean="0">
                          <a:solidFill>
                            <a:schemeClr val="tx1"/>
                          </a:solidFill>
                          <a:latin typeface="+mn-lt"/>
                          <a:ea typeface="맑은 고딕"/>
                        </a:rPr>
                        <a:t>임금 </a:t>
                      </a:r>
                      <a:r>
                        <a:rPr lang="en-US" altLang="ko-KR" sz="1100" dirty="0" smtClean="0">
                          <a:solidFill>
                            <a:schemeClr val="tx1"/>
                          </a:solidFill>
                          <a:latin typeface="+mn-lt"/>
                          <a:ea typeface="맑은 고딕"/>
                        </a:rPr>
                        <a:t>2018.6.30)</a:t>
                      </a:r>
                      <a:endParaRPr lang="ko-KR" altLang="en-US" sz="1100" b="1" dirty="0">
                        <a:solidFill>
                          <a:schemeClr val="tx1"/>
                        </a:solidFill>
                      </a:endParaRPr>
                    </a:p>
                  </a:txBody>
                  <a:tcPr anchor="ctr">
                    <a:lnL w="3556" cap="flat" cmpd="sng" algn="ctr">
                      <a:solidFill>
                        <a:srgbClr val="000000"/>
                      </a:solidFill>
                      <a:prstDash val="dot"/>
                      <a:round/>
                      <a:headEnd type="none" w="med" len="med"/>
                      <a:tailEnd type="none" w="med" len="med"/>
                    </a:lnL>
                    <a:lnR>
                      <a:noFill/>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100" dirty="0" smtClean="0">
                          <a:solidFill>
                            <a:schemeClr val="tx1"/>
                          </a:solidFill>
                          <a:latin typeface="맑은 고딕"/>
                          <a:ea typeface="맑은 고딕"/>
                        </a:rPr>
                        <a:t>2017.7.1-2019.5.31(</a:t>
                      </a:r>
                      <a:r>
                        <a:rPr lang="ko-KR" altLang="en-US" sz="1100" dirty="0" smtClean="0">
                          <a:solidFill>
                            <a:schemeClr val="tx1"/>
                          </a:solidFill>
                          <a:latin typeface="맑은 고딕"/>
                          <a:ea typeface="맑은 고딕"/>
                        </a:rPr>
                        <a:t>임금 </a:t>
                      </a:r>
                      <a:r>
                        <a:rPr lang="en-US" altLang="ko-KR" sz="1100" dirty="0" smtClean="0">
                          <a:solidFill>
                            <a:schemeClr val="tx1"/>
                          </a:solidFill>
                          <a:latin typeface="맑은 고딕"/>
                          <a:ea typeface="맑은 고딕"/>
                        </a:rPr>
                        <a:t>2018.5.31)</a:t>
                      </a:r>
                      <a:endParaRPr lang="ko-KR" altLang="en-US" sz="1100" b="1" dirty="0">
                        <a:solidFill>
                          <a:schemeClr val="tx1"/>
                        </a:solidFill>
                      </a:endParaRPr>
                    </a:p>
                  </a:txBody>
                  <a:tcPr anchor="ctr">
                    <a:lnL w="3556" cap="flat" cmpd="sng" algn="ctr">
                      <a:noFill/>
                      <a:prstDash val="dot"/>
                      <a:round/>
                      <a:headEnd type="none" w="med" len="med"/>
                      <a:tailEnd type="none" w="med" len="med"/>
                    </a:lnL>
                    <a:lnR>
                      <a:noFill/>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solidFill>
                      <a:srgbClr val="FFFFCC"/>
                    </a:solidFill>
                  </a:tcPr>
                </a:tc>
              </a:tr>
              <a:tr h="432437">
                <a:tc>
                  <a:txBody>
                    <a:bodyPr/>
                    <a:lstStyle/>
                    <a:p>
                      <a:pPr marL="0" marR="0" algn="ctr">
                        <a:lnSpc>
                          <a:spcPct val="100000"/>
                        </a:lnSpc>
                        <a:spcBef>
                          <a:spcPts val="0"/>
                        </a:spcBef>
                        <a:spcAft>
                          <a:spcPts val="0"/>
                        </a:spcAft>
                      </a:pPr>
                      <a:r>
                        <a:rPr lang="ko-KR" altLang="en-US" sz="1050" b="1" dirty="0" smtClean="0">
                          <a:solidFill>
                            <a:srgbClr val="000000"/>
                          </a:solidFill>
                          <a:latin typeface="맑은 고딕"/>
                        </a:rPr>
                        <a:t>적용</a:t>
                      </a:r>
                      <a:endParaRPr lang="en-US" altLang="ko-KR" sz="1050" b="1" dirty="0" smtClean="0">
                        <a:solidFill>
                          <a:srgbClr val="000000"/>
                        </a:solidFill>
                        <a:latin typeface="맑은 고딕"/>
                      </a:endParaRPr>
                    </a:p>
                    <a:p>
                      <a:pPr marL="0" marR="0" algn="ctr">
                        <a:lnSpc>
                          <a:spcPct val="100000"/>
                        </a:lnSpc>
                        <a:spcBef>
                          <a:spcPts val="0"/>
                        </a:spcBef>
                        <a:spcAft>
                          <a:spcPts val="0"/>
                        </a:spcAft>
                      </a:pPr>
                      <a:r>
                        <a:rPr lang="ko-KR" altLang="en-US" sz="1050" b="1" dirty="0" smtClean="0">
                          <a:solidFill>
                            <a:srgbClr val="000000"/>
                          </a:solidFill>
                          <a:latin typeface="맑은 고딕"/>
                        </a:rPr>
                        <a:t>범위</a:t>
                      </a:r>
                      <a:endParaRPr lang="ko-KR" altLang="en-US" sz="1050" b="1" dirty="0">
                        <a:solidFill>
                          <a:srgbClr val="000000"/>
                        </a:solidFill>
                        <a:latin typeface="바탕"/>
                      </a:endParaRPr>
                    </a:p>
                  </a:txBody>
                  <a:tcPr anchor="ctr">
                    <a:lnL>
                      <a:noFill/>
                    </a:lnL>
                    <a:lnR w="3556" cap="flat" cmpd="sng" algn="ctr">
                      <a:solidFill>
                        <a:srgbClr val="000000"/>
                      </a:solidFill>
                      <a:prstDash val="dot"/>
                      <a:round/>
                      <a:headEnd type="none" w="med" len="med"/>
                      <a:tailEnd type="none" w="med" len="med"/>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solidFill>
                      <a:srgbClr val="FFFFCC"/>
                    </a:solidFill>
                  </a:tcPr>
                </a:tc>
                <a:tc gridSpan="5">
                  <a:txBody>
                    <a:bodyPr/>
                    <a:lstStyle/>
                    <a:p>
                      <a:pPr marL="0" marR="0" algn="just">
                        <a:lnSpc>
                          <a:spcPct val="180000"/>
                        </a:lnSpc>
                        <a:spcBef>
                          <a:spcPts val="0"/>
                        </a:spcBef>
                        <a:spcAft>
                          <a:spcPts val="0"/>
                        </a:spcAft>
                      </a:pPr>
                      <a:r>
                        <a:rPr lang="ko-KR" altLang="en-US" sz="1200" b="1" dirty="0">
                          <a:solidFill>
                            <a:schemeClr val="tx1"/>
                          </a:solidFill>
                          <a:latin typeface="맑은 고딕"/>
                        </a:rPr>
                        <a:t>본사 소재지 이외의 지역에서 현장을 </a:t>
                      </a:r>
                      <a:r>
                        <a:rPr lang="ko-KR" altLang="en-US" sz="1200" b="1" dirty="0" err="1">
                          <a:solidFill>
                            <a:schemeClr val="tx1"/>
                          </a:solidFill>
                          <a:latin typeface="맑은 고딕"/>
                        </a:rPr>
                        <a:t>개설시</a:t>
                      </a:r>
                      <a:r>
                        <a:rPr lang="ko-KR" altLang="en-US" sz="1200" b="1" dirty="0">
                          <a:solidFill>
                            <a:schemeClr val="tx1"/>
                          </a:solidFill>
                          <a:latin typeface="맑은 고딕"/>
                        </a:rPr>
                        <a:t> 해당 지역의 보충협약을 적용</a:t>
                      </a:r>
                      <a:endParaRPr lang="ko-KR" altLang="en-US" sz="1000" b="1" dirty="0">
                        <a:solidFill>
                          <a:schemeClr val="tx1"/>
                        </a:solidFill>
                        <a:latin typeface="바탕"/>
                      </a:endParaRPr>
                    </a:p>
                  </a:txBody>
                  <a:tcPr anchor="ctr">
                    <a:lnL w="3556" cap="flat" cmpd="sng" algn="ctr">
                      <a:solidFill>
                        <a:srgbClr val="000000"/>
                      </a:solidFill>
                      <a:prstDash val="dot"/>
                      <a:round/>
                      <a:headEnd type="none" w="med" len="med"/>
                      <a:tailEnd type="none" w="med" len="med"/>
                    </a:lnL>
                    <a:lnR w="3556" cap="flat" cmpd="sng" algn="ctr">
                      <a:noFill/>
                      <a:prstDash val="dot"/>
                      <a:round/>
                      <a:headEnd type="none" w="med" len="med"/>
                      <a:tailEnd type="none" w="med" len="med"/>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solidFill>
                      <a:schemeClr val="bg1"/>
                    </a:solidFill>
                  </a:tcPr>
                </a:tc>
                <a:tc hMerge="1">
                  <a:txBody>
                    <a:bodyPr/>
                    <a:lstStyle/>
                    <a:p>
                      <a:pPr marL="0" marR="0" algn="just">
                        <a:lnSpc>
                          <a:spcPct val="180000"/>
                        </a:lnSpc>
                        <a:spcBef>
                          <a:spcPts val="0"/>
                        </a:spcBef>
                        <a:spcAft>
                          <a:spcPts val="0"/>
                        </a:spcAft>
                      </a:pPr>
                      <a:endParaRPr lang="ko-KR" altLang="en-US" sz="1000" dirty="0">
                        <a:solidFill>
                          <a:srgbClr val="000000"/>
                        </a:solidFill>
                        <a:latin typeface="바탕"/>
                      </a:endParaRPr>
                    </a:p>
                  </a:txBody>
                  <a:tcPr anchor="ctr">
                    <a:lnL w="3556" cap="flat" cmpd="sng" algn="ctr">
                      <a:solidFill>
                        <a:srgbClr val="000000"/>
                      </a:solidFill>
                      <a:prstDash val="dot"/>
                      <a:round/>
                      <a:headEnd type="none" w="med" len="med"/>
                      <a:tailEnd type="none" w="med" len="med"/>
                    </a:lnL>
                    <a:lnR w="3556" cap="flat" cmpd="sng" algn="ctr">
                      <a:noFill/>
                      <a:prstDash val="dot"/>
                      <a:round/>
                      <a:headEnd type="none" w="med" len="med"/>
                      <a:tailEnd type="none" w="med" len="med"/>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tcPr>
                </a:tc>
                <a:tc hMerge="1">
                  <a:txBody>
                    <a:bodyPr/>
                    <a:lstStyle/>
                    <a:p>
                      <a:pPr marL="0" marR="0" algn="just">
                        <a:lnSpc>
                          <a:spcPct val="150000"/>
                        </a:lnSpc>
                        <a:spcBef>
                          <a:spcPts val="0"/>
                        </a:spcBef>
                        <a:spcAft>
                          <a:spcPts val="0"/>
                        </a:spcAft>
                      </a:pPr>
                      <a:endParaRPr lang="ko-KR" altLang="en-US" sz="1200" dirty="0">
                        <a:solidFill>
                          <a:srgbClr val="000000"/>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w="3556" cap="flat" cmpd="sng" algn="ctr">
                      <a:solidFill>
                        <a:srgbClr val="000000"/>
                      </a:solidFill>
                      <a:prstDash val="dot"/>
                      <a:round/>
                      <a:headEnd type="none" w="med" len="med"/>
                      <a:tailEnd type="none" w="med" len="med"/>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tcPr>
                </a:tc>
                <a:tc hMerge="1">
                  <a:txBody>
                    <a:bodyPr/>
                    <a:lstStyle/>
                    <a:p>
                      <a:pPr marL="0" marR="0" algn="just">
                        <a:lnSpc>
                          <a:spcPct val="150000"/>
                        </a:lnSpc>
                        <a:spcBef>
                          <a:spcPts val="0"/>
                        </a:spcBef>
                        <a:spcAft>
                          <a:spcPts val="0"/>
                        </a:spcAft>
                      </a:pPr>
                      <a:endParaRPr lang="ko-KR" altLang="en-US" sz="1200" dirty="0">
                        <a:solidFill>
                          <a:srgbClr val="000000"/>
                        </a:solidFill>
                        <a:latin typeface="+mn-ea"/>
                        <a:ea typeface="+mn-ea"/>
                      </a:endParaRPr>
                    </a:p>
                  </a:txBody>
                  <a:tcPr marL="51184" marR="51184" marT="25592" marB="25592" anchor="ctr">
                    <a:lnL w="3556" cap="flat" cmpd="sng" algn="ctr">
                      <a:solidFill>
                        <a:srgbClr val="000000"/>
                      </a:solidFill>
                      <a:prstDash val="dot"/>
                      <a:round/>
                      <a:headEnd type="none" w="med" len="med"/>
                      <a:tailEnd type="none" w="med" len="med"/>
                    </a:lnL>
                    <a:lnR>
                      <a:noFill/>
                    </a:lnR>
                    <a:lnT w="14351" cap="flat" cmpd="sng" algn="ctr">
                      <a:solidFill>
                        <a:srgbClr val="000000"/>
                      </a:solidFill>
                      <a:prstDash val="solid"/>
                      <a:round/>
                      <a:headEnd type="none" w="med" len="med"/>
                      <a:tailEnd type="none" w="med" len="med"/>
                    </a:lnT>
                    <a:lnB w="14351"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r>
            </a:tbl>
          </a:graphicData>
        </a:graphic>
      </p:graphicFrame>
      <p:sp>
        <p:nvSpPr>
          <p:cNvPr id="12800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a:p>
        </p:txBody>
      </p:sp>
      <p:sp>
        <p:nvSpPr>
          <p:cNvPr id="7" name="제목 1"/>
          <p:cNvSpPr>
            <a:spLocks noGrp="1"/>
          </p:cNvSpPr>
          <p:nvPr>
            <p:ph type="title"/>
          </p:nvPr>
        </p:nvSpPr>
        <p:spPr bwMode="auto">
          <a:xfrm>
            <a:off x="924746" y="164875"/>
            <a:ext cx="7149480" cy="439718"/>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indent="-342900"/>
            <a:r>
              <a:rPr lang="en-US" altLang="ko-KR" sz="2000" dirty="0" smtClean="0">
                <a:latin typeface="HY헤드라인M" panose="02030600000101010101" pitchFamily="18" charset="-127"/>
                <a:ea typeface="HY헤드라인M" panose="02030600000101010101" pitchFamily="18" charset="-127"/>
              </a:rPr>
              <a:t> </a:t>
            </a:r>
            <a:r>
              <a:rPr lang="ko-KR" altLang="en-US" sz="2000" dirty="0" err="1" smtClean="0">
                <a:latin typeface="HY헤드라인M" panose="02030600000101010101" pitchFamily="18" charset="-127"/>
                <a:ea typeface="HY헤드라인M" panose="02030600000101010101" pitchFamily="18" charset="-127"/>
              </a:rPr>
              <a:t>철콘</a:t>
            </a:r>
            <a:r>
              <a:rPr lang="ko-KR" altLang="en-US" sz="2000" dirty="0" smtClean="0">
                <a:latin typeface="HY헤드라인M" panose="02030600000101010101" pitchFamily="18" charset="-127"/>
                <a:ea typeface="HY헤드라인M" panose="02030600000101010101" pitchFamily="18" charset="-127"/>
              </a:rPr>
              <a:t> 지역별 단체협약 주요 내용 비교</a:t>
            </a:r>
          </a:p>
        </p:txBody>
      </p:sp>
      <p:sp>
        <p:nvSpPr>
          <p:cNvPr id="6" name="모서리가 둥근 직사각형 5"/>
          <p:cNvSpPr/>
          <p:nvPr/>
        </p:nvSpPr>
        <p:spPr>
          <a:xfrm>
            <a:off x="179512" y="132176"/>
            <a:ext cx="571472"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17</a:t>
            </a:r>
            <a:endParaRPr lang="ko-KR" altLang="en-US" b="1" dirty="0">
              <a:latin typeface="+mn-ea"/>
            </a:endParaRPr>
          </a:p>
        </p:txBody>
      </p:sp>
    </p:spTree>
    <p:extLst>
      <p:ext uri="{BB962C8B-B14F-4D97-AF65-F5344CB8AC3E}">
        <p14:creationId xmlns:p14="http://schemas.microsoft.com/office/powerpoint/2010/main" xmlns="" val="21467384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슬라이드 번호 개체 틀 2"/>
          <p:cNvSpPr>
            <a:spLocks noGrp="1"/>
          </p:cNvSpPr>
          <p:nvPr>
            <p:ph type="sldNum" sz="quarter" idx="12"/>
          </p:nvPr>
        </p:nvSpPr>
        <p:spPr>
          <a:xfrm>
            <a:off x="457200" y="6245225"/>
            <a:ext cx="2133600" cy="4762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algn="l"/>
            <a:r>
              <a:rPr kumimoji="0" lang="en-US" altLang="ko-KR" sz="1400">
                <a:solidFill>
                  <a:srgbClr val="898989"/>
                </a:solidFill>
                <a:latin typeface="굴림" panose="020B0600000101010101" pitchFamily="50" charset="-127"/>
              </a:rPr>
              <a:t>-</a:t>
            </a:r>
            <a:fld id="{061686BD-4498-42EB-924A-6E8D04593B8C}" type="slidenum">
              <a:rPr kumimoji="0" lang="ko-KR" altLang="en-US" sz="1400">
                <a:solidFill>
                  <a:srgbClr val="898989"/>
                </a:solidFill>
                <a:latin typeface="굴림" panose="020B0600000101010101" pitchFamily="50" charset="-127"/>
              </a:rPr>
              <a:pPr algn="l"/>
              <a:t>44</a:t>
            </a:fld>
            <a:r>
              <a:rPr kumimoji="0" lang="en-US" altLang="ko-KR" sz="1400">
                <a:solidFill>
                  <a:srgbClr val="898989"/>
                </a:solidFill>
                <a:latin typeface="굴림" panose="020B0600000101010101" pitchFamily="50" charset="-127"/>
              </a:rPr>
              <a:t>-</a:t>
            </a:r>
            <a:endParaRPr kumimoji="0" lang="ko-KR" altLang="en-US" sz="1400">
              <a:solidFill>
                <a:srgbClr val="898989"/>
              </a:solidFill>
              <a:latin typeface="굴림" panose="020B0600000101010101" pitchFamily="50" charset="-127"/>
            </a:endParaRPr>
          </a:p>
        </p:txBody>
      </p:sp>
      <p:grpSp>
        <p:nvGrpSpPr>
          <p:cNvPr id="2" name="Group 2"/>
          <p:cNvGrpSpPr>
            <a:grpSpLocks/>
          </p:cNvGrpSpPr>
          <p:nvPr/>
        </p:nvGrpSpPr>
        <p:grpSpPr bwMode="auto">
          <a:xfrm flipH="1">
            <a:off x="1011238" y="2428875"/>
            <a:ext cx="6729412" cy="1571625"/>
            <a:chOff x="344" y="2486"/>
            <a:chExt cx="788" cy="826"/>
          </a:xfrm>
        </p:grpSpPr>
        <p:sp>
          <p:nvSpPr>
            <p:cNvPr id="29730" name="Freeform 3"/>
            <p:cNvSpPr>
              <a:spLocks/>
            </p:cNvSpPr>
            <p:nvPr/>
          </p:nvSpPr>
          <p:spPr bwMode="auto">
            <a:xfrm>
              <a:off x="344" y="2486"/>
              <a:ext cx="788" cy="826"/>
            </a:xfrm>
            <a:custGeom>
              <a:avLst/>
              <a:gdLst>
                <a:gd name="T0" fmla="*/ 0 w 1933"/>
                <a:gd name="T1" fmla="*/ 0 h 2227"/>
                <a:gd name="T2" fmla="*/ 0 w 1933"/>
                <a:gd name="T3" fmla="*/ 0 h 2227"/>
                <a:gd name="T4" fmla="*/ 0 w 1933"/>
                <a:gd name="T5" fmla="*/ 0 h 2227"/>
                <a:gd name="T6" fmla="*/ 0 w 1933"/>
                <a:gd name="T7" fmla="*/ 0 h 2227"/>
                <a:gd name="T8" fmla="*/ 0 w 1933"/>
                <a:gd name="T9" fmla="*/ 0 h 2227"/>
                <a:gd name="T10" fmla="*/ 0 w 1933"/>
                <a:gd name="T11" fmla="*/ 0 h 2227"/>
                <a:gd name="T12" fmla="*/ 0 w 1933"/>
                <a:gd name="T13" fmla="*/ 0 h 2227"/>
                <a:gd name="T14" fmla="*/ 0 w 1933"/>
                <a:gd name="T15" fmla="*/ 0 h 2227"/>
                <a:gd name="T16" fmla="*/ 0 w 1933"/>
                <a:gd name="T17" fmla="*/ 0 h 2227"/>
                <a:gd name="T18" fmla="*/ 0 w 1933"/>
                <a:gd name="T19" fmla="*/ 0 h 2227"/>
                <a:gd name="T20" fmla="*/ 0 w 1933"/>
                <a:gd name="T21" fmla="*/ 0 h 2227"/>
                <a:gd name="T22" fmla="*/ 0 w 1933"/>
                <a:gd name="T23" fmla="*/ 0 h 2227"/>
                <a:gd name="T24" fmla="*/ 0 w 1933"/>
                <a:gd name="T25" fmla="*/ 0 h 2227"/>
                <a:gd name="T26" fmla="*/ 0 w 1933"/>
                <a:gd name="T27" fmla="*/ 0 h 2227"/>
                <a:gd name="T28" fmla="*/ 0 w 1933"/>
                <a:gd name="T29" fmla="*/ 0 h 2227"/>
                <a:gd name="T30" fmla="*/ 0 w 1933"/>
                <a:gd name="T31" fmla="*/ 0 h 2227"/>
                <a:gd name="T32" fmla="*/ 0 w 1933"/>
                <a:gd name="T33" fmla="*/ 0 h 2227"/>
                <a:gd name="T34" fmla="*/ 0 w 1933"/>
                <a:gd name="T35" fmla="*/ 0 h 2227"/>
                <a:gd name="T36" fmla="*/ 0 w 1933"/>
                <a:gd name="T37" fmla="*/ 0 h 2227"/>
                <a:gd name="T38" fmla="*/ 0 w 1933"/>
                <a:gd name="T39" fmla="*/ 0 h 2227"/>
                <a:gd name="T40" fmla="*/ 0 w 1933"/>
                <a:gd name="T41" fmla="*/ 0 h 2227"/>
                <a:gd name="T42" fmla="*/ 0 w 1933"/>
                <a:gd name="T43" fmla="*/ 0 h 2227"/>
                <a:gd name="T44" fmla="*/ 0 w 1933"/>
                <a:gd name="T45" fmla="*/ 0 h 2227"/>
                <a:gd name="T46" fmla="*/ 0 w 1933"/>
                <a:gd name="T47" fmla="*/ 0 h 2227"/>
                <a:gd name="T48" fmla="*/ 0 w 1933"/>
                <a:gd name="T49" fmla="*/ 0 h 2227"/>
                <a:gd name="T50" fmla="*/ 0 w 1933"/>
                <a:gd name="T51" fmla="*/ 0 h 2227"/>
                <a:gd name="T52" fmla="*/ 0 w 1933"/>
                <a:gd name="T53" fmla="*/ 0 h 2227"/>
                <a:gd name="T54" fmla="*/ 0 w 1933"/>
                <a:gd name="T55" fmla="*/ 0 h 2227"/>
                <a:gd name="T56" fmla="*/ 0 w 1933"/>
                <a:gd name="T57" fmla="*/ 0 h 2227"/>
                <a:gd name="T58" fmla="*/ 0 w 1933"/>
                <a:gd name="T59" fmla="*/ 0 h 2227"/>
                <a:gd name="T60" fmla="*/ 0 w 1933"/>
                <a:gd name="T61" fmla="*/ 0 h 2227"/>
                <a:gd name="T62" fmla="*/ 0 w 1933"/>
                <a:gd name="T63" fmla="*/ 0 h 2227"/>
                <a:gd name="T64" fmla="*/ 0 w 1933"/>
                <a:gd name="T65" fmla="*/ 0 h 2227"/>
                <a:gd name="T66" fmla="*/ 0 w 1933"/>
                <a:gd name="T67" fmla="*/ 0 h 2227"/>
                <a:gd name="T68" fmla="*/ 0 w 1933"/>
                <a:gd name="T69" fmla="*/ 0 h 2227"/>
                <a:gd name="T70" fmla="*/ 0 w 1933"/>
                <a:gd name="T71" fmla="*/ 0 h 222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33"/>
                <a:gd name="T109" fmla="*/ 0 h 2227"/>
                <a:gd name="T110" fmla="*/ 1933 w 1933"/>
                <a:gd name="T111" fmla="*/ 2227 h 222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33" h="2227">
                  <a:moveTo>
                    <a:pt x="1430" y="110"/>
                  </a:moveTo>
                  <a:lnTo>
                    <a:pt x="1430" y="110"/>
                  </a:lnTo>
                  <a:lnTo>
                    <a:pt x="1401" y="112"/>
                  </a:lnTo>
                  <a:lnTo>
                    <a:pt x="1374" y="119"/>
                  </a:lnTo>
                  <a:lnTo>
                    <a:pt x="1352" y="125"/>
                  </a:lnTo>
                  <a:lnTo>
                    <a:pt x="1329" y="137"/>
                  </a:lnTo>
                  <a:lnTo>
                    <a:pt x="1309" y="148"/>
                  </a:lnTo>
                  <a:lnTo>
                    <a:pt x="1291" y="159"/>
                  </a:lnTo>
                  <a:lnTo>
                    <a:pt x="1273" y="172"/>
                  </a:lnTo>
                  <a:lnTo>
                    <a:pt x="1253" y="184"/>
                  </a:lnTo>
                  <a:lnTo>
                    <a:pt x="1233" y="197"/>
                  </a:lnTo>
                  <a:lnTo>
                    <a:pt x="1211" y="210"/>
                  </a:lnTo>
                  <a:lnTo>
                    <a:pt x="1186" y="222"/>
                  </a:lnTo>
                  <a:lnTo>
                    <a:pt x="1159" y="233"/>
                  </a:lnTo>
                  <a:lnTo>
                    <a:pt x="1128" y="240"/>
                  </a:lnTo>
                  <a:lnTo>
                    <a:pt x="1092" y="246"/>
                  </a:lnTo>
                  <a:lnTo>
                    <a:pt x="1051" y="251"/>
                  </a:lnTo>
                  <a:lnTo>
                    <a:pt x="1004" y="253"/>
                  </a:lnTo>
                  <a:lnTo>
                    <a:pt x="969" y="251"/>
                  </a:lnTo>
                  <a:lnTo>
                    <a:pt x="930" y="242"/>
                  </a:lnTo>
                  <a:lnTo>
                    <a:pt x="890" y="231"/>
                  </a:lnTo>
                  <a:lnTo>
                    <a:pt x="850" y="215"/>
                  </a:lnTo>
                  <a:lnTo>
                    <a:pt x="809" y="197"/>
                  </a:lnTo>
                  <a:lnTo>
                    <a:pt x="767" y="175"/>
                  </a:lnTo>
                  <a:lnTo>
                    <a:pt x="724" y="152"/>
                  </a:lnTo>
                  <a:lnTo>
                    <a:pt x="682" y="130"/>
                  </a:lnTo>
                  <a:lnTo>
                    <a:pt x="639" y="107"/>
                  </a:lnTo>
                  <a:lnTo>
                    <a:pt x="599" y="85"/>
                  </a:lnTo>
                  <a:lnTo>
                    <a:pt x="556" y="63"/>
                  </a:lnTo>
                  <a:lnTo>
                    <a:pt x="516" y="45"/>
                  </a:lnTo>
                  <a:lnTo>
                    <a:pt x="475" y="27"/>
                  </a:lnTo>
                  <a:lnTo>
                    <a:pt x="437" y="16"/>
                  </a:lnTo>
                  <a:lnTo>
                    <a:pt x="401" y="7"/>
                  </a:lnTo>
                  <a:lnTo>
                    <a:pt x="365" y="2"/>
                  </a:lnTo>
                  <a:lnTo>
                    <a:pt x="330" y="0"/>
                  </a:lnTo>
                  <a:lnTo>
                    <a:pt x="294" y="2"/>
                  </a:lnTo>
                  <a:lnTo>
                    <a:pt x="260" y="4"/>
                  </a:lnTo>
                  <a:lnTo>
                    <a:pt x="226" y="11"/>
                  </a:lnTo>
                  <a:lnTo>
                    <a:pt x="195" y="18"/>
                  </a:lnTo>
                  <a:lnTo>
                    <a:pt x="166" y="27"/>
                  </a:lnTo>
                  <a:lnTo>
                    <a:pt x="137" y="38"/>
                  </a:lnTo>
                  <a:lnTo>
                    <a:pt x="112" y="51"/>
                  </a:lnTo>
                  <a:lnTo>
                    <a:pt x="90" y="65"/>
                  </a:lnTo>
                  <a:lnTo>
                    <a:pt x="70" y="81"/>
                  </a:lnTo>
                  <a:lnTo>
                    <a:pt x="52" y="96"/>
                  </a:lnTo>
                  <a:lnTo>
                    <a:pt x="36" y="114"/>
                  </a:lnTo>
                  <a:lnTo>
                    <a:pt x="25" y="134"/>
                  </a:lnTo>
                  <a:lnTo>
                    <a:pt x="16" y="152"/>
                  </a:lnTo>
                  <a:lnTo>
                    <a:pt x="11" y="175"/>
                  </a:lnTo>
                  <a:lnTo>
                    <a:pt x="9" y="195"/>
                  </a:lnTo>
                  <a:lnTo>
                    <a:pt x="0" y="2016"/>
                  </a:lnTo>
                  <a:lnTo>
                    <a:pt x="2" y="2070"/>
                  </a:lnTo>
                  <a:lnTo>
                    <a:pt x="18" y="2115"/>
                  </a:lnTo>
                  <a:lnTo>
                    <a:pt x="40" y="2151"/>
                  </a:lnTo>
                  <a:lnTo>
                    <a:pt x="74" y="2180"/>
                  </a:lnTo>
                  <a:lnTo>
                    <a:pt x="112" y="2202"/>
                  </a:lnTo>
                  <a:lnTo>
                    <a:pt x="152" y="2216"/>
                  </a:lnTo>
                  <a:lnTo>
                    <a:pt x="197" y="2225"/>
                  </a:lnTo>
                  <a:lnTo>
                    <a:pt x="240" y="2225"/>
                  </a:lnTo>
                  <a:lnTo>
                    <a:pt x="1697" y="2227"/>
                  </a:lnTo>
                  <a:lnTo>
                    <a:pt x="1740" y="2227"/>
                  </a:lnTo>
                  <a:lnTo>
                    <a:pt x="1782" y="2223"/>
                  </a:lnTo>
                  <a:lnTo>
                    <a:pt x="1820" y="2214"/>
                  </a:lnTo>
                  <a:lnTo>
                    <a:pt x="1856" y="2200"/>
                  </a:lnTo>
                  <a:lnTo>
                    <a:pt x="1888" y="2178"/>
                  </a:lnTo>
                  <a:lnTo>
                    <a:pt x="1912" y="2146"/>
                  </a:lnTo>
                  <a:lnTo>
                    <a:pt x="1928" y="2102"/>
                  </a:lnTo>
                  <a:lnTo>
                    <a:pt x="1933" y="2046"/>
                  </a:lnTo>
                  <a:lnTo>
                    <a:pt x="1930" y="193"/>
                  </a:lnTo>
                </a:path>
              </a:pathLst>
            </a:custGeom>
            <a:gradFill rotWithShape="0">
              <a:gsLst>
                <a:gs pos="0">
                  <a:srgbClr val="3366CC"/>
                </a:gs>
                <a:gs pos="50000">
                  <a:srgbClr val="FFFFFF"/>
                </a:gs>
                <a:gs pos="100000">
                  <a:srgbClr val="3366CC"/>
                </a:gs>
              </a:gsLst>
              <a:lin ang="0" scaled="1"/>
            </a:gradFill>
            <a:ln>
              <a:noFill/>
            </a:ln>
            <a:extLst>
              <a:ext uri="{91240B29-F687-4F45-9708-019B960494DF}">
                <a14:hiddenLine xmlns:a14="http://schemas.microsoft.com/office/drawing/2010/main" xmlns="" w="0">
                  <a:solidFill>
                    <a:srgbClr val="000000"/>
                  </a:solidFill>
                  <a:round/>
                  <a:headEnd/>
                  <a:tailEnd/>
                </a14:hiddenLine>
              </a:ext>
            </a:extLst>
          </p:spPr>
          <p:txBody>
            <a:bodyPr/>
            <a:lstStyle/>
            <a:p>
              <a:endParaRPr lang="ko-KR" altLang="en-US"/>
            </a:p>
          </p:txBody>
        </p:sp>
        <p:sp>
          <p:nvSpPr>
            <p:cNvPr id="29731" name="Freeform 4"/>
            <p:cNvSpPr>
              <a:spLocks/>
            </p:cNvSpPr>
            <p:nvPr/>
          </p:nvSpPr>
          <p:spPr bwMode="auto">
            <a:xfrm>
              <a:off x="365" y="2520"/>
              <a:ext cx="744" cy="760"/>
            </a:xfrm>
            <a:custGeom>
              <a:avLst/>
              <a:gdLst>
                <a:gd name="T0" fmla="*/ 0 w 1933"/>
                <a:gd name="T1" fmla="*/ 0 h 2227"/>
                <a:gd name="T2" fmla="*/ 0 w 1933"/>
                <a:gd name="T3" fmla="*/ 0 h 2227"/>
                <a:gd name="T4" fmla="*/ 0 w 1933"/>
                <a:gd name="T5" fmla="*/ 0 h 2227"/>
                <a:gd name="T6" fmla="*/ 0 w 1933"/>
                <a:gd name="T7" fmla="*/ 0 h 2227"/>
                <a:gd name="T8" fmla="*/ 0 w 1933"/>
                <a:gd name="T9" fmla="*/ 0 h 2227"/>
                <a:gd name="T10" fmla="*/ 0 w 1933"/>
                <a:gd name="T11" fmla="*/ 0 h 2227"/>
                <a:gd name="T12" fmla="*/ 0 w 1933"/>
                <a:gd name="T13" fmla="*/ 0 h 2227"/>
                <a:gd name="T14" fmla="*/ 0 w 1933"/>
                <a:gd name="T15" fmla="*/ 0 h 2227"/>
                <a:gd name="T16" fmla="*/ 0 w 1933"/>
                <a:gd name="T17" fmla="*/ 0 h 2227"/>
                <a:gd name="T18" fmla="*/ 0 w 1933"/>
                <a:gd name="T19" fmla="*/ 0 h 2227"/>
                <a:gd name="T20" fmla="*/ 0 w 1933"/>
                <a:gd name="T21" fmla="*/ 0 h 2227"/>
                <a:gd name="T22" fmla="*/ 0 w 1933"/>
                <a:gd name="T23" fmla="*/ 0 h 2227"/>
                <a:gd name="T24" fmla="*/ 0 w 1933"/>
                <a:gd name="T25" fmla="*/ 0 h 2227"/>
                <a:gd name="T26" fmla="*/ 0 w 1933"/>
                <a:gd name="T27" fmla="*/ 0 h 2227"/>
                <a:gd name="T28" fmla="*/ 0 w 1933"/>
                <a:gd name="T29" fmla="*/ 0 h 2227"/>
                <a:gd name="T30" fmla="*/ 0 w 1933"/>
                <a:gd name="T31" fmla="*/ 0 h 2227"/>
                <a:gd name="T32" fmla="*/ 0 w 1933"/>
                <a:gd name="T33" fmla="*/ 0 h 2227"/>
                <a:gd name="T34" fmla="*/ 0 w 1933"/>
                <a:gd name="T35" fmla="*/ 0 h 2227"/>
                <a:gd name="T36" fmla="*/ 0 w 1933"/>
                <a:gd name="T37" fmla="*/ 0 h 2227"/>
                <a:gd name="T38" fmla="*/ 0 w 1933"/>
                <a:gd name="T39" fmla="*/ 0 h 2227"/>
                <a:gd name="T40" fmla="*/ 0 w 1933"/>
                <a:gd name="T41" fmla="*/ 0 h 2227"/>
                <a:gd name="T42" fmla="*/ 0 w 1933"/>
                <a:gd name="T43" fmla="*/ 0 h 2227"/>
                <a:gd name="T44" fmla="*/ 0 w 1933"/>
                <a:gd name="T45" fmla="*/ 0 h 2227"/>
                <a:gd name="T46" fmla="*/ 0 w 1933"/>
                <a:gd name="T47" fmla="*/ 0 h 2227"/>
                <a:gd name="T48" fmla="*/ 0 w 1933"/>
                <a:gd name="T49" fmla="*/ 0 h 2227"/>
                <a:gd name="T50" fmla="*/ 0 w 1933"/>
                <a:gd name="T51" fmla="*/ 0 h 2227"/>
                <a:gd name="T52" fmla="*/ 0 w 1933"/>
                <a:gd name="T53" fmla="*/ 0 h 2227"/>
                <a:gd name="T54" fmla="*/ 0 w 1933"/>
                <a:gd name="T55" fmla="*/ 0 h 2227"/>
                <a:gd name="T56" fmla="*/ 0 w 1933"/>
                <a:gd name="T57" fmla="*/ 0 h 2227"/>
                <a:gd name="T58" fmla="*/ 0 w 1933"/>
                <a:gd name="T59" fmla="*/ 0 h 2227"/>
                <a:gd name="T60" fmla="*/ 0 w 1933"/>
                <a:gd name="T61" fmla="*/ 0 h 2227"/>
                <a:gd name="T62" fmla="*/ 0 w 1933"/>
                <a:gd name="T63" fmla="*/ 0 h 2227"/>
                <a:gd name="T64" fmla="*/ 0 w 1933"/>
                <a:gd name="T65" fmla="*/ 0 h 2227"/>
                <a:gd name="T66" fmla="*/ 0 w 1933"/>
                <a:gd name="T67" fmla="*/ 0 h 2227"/>
                <a:gd name="T68" fmla="*/ 0 w 1933"/>
                <a:gd name="T69" fmla="*/ 0 h 2227"/>
                <a:gd name="T70" fmla="*/ 0 w 1933"/>
                <a:gd name="T71" fmla="*/ 0 h 222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33"/>
                <a:gd name="T109" fmla="*/ 0 h 2227"/>
                <a:gd name="T110" fmla="*/ 1933 w 1933"/>
                <a:gd name="T111" fmla="*/ 2227 h 222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33" h="2227">
                  <a:moveTo>
                    <a:pt x="1430" y="110"/>
                  </a:moveTo>
                  <a:lnTo>
                    <a:pt x="1430" y="110"/>
                  </a:lnTo>
                  <a:lnTo>
                    <a:pt x="1401" y="112"/>
                  </a:lnTo>
                  <a:lnTo>
                    <a:pt x="1374" y="119"/>
                  </a:lnTo>
                  <a:lnTo>
                    <a:pt x="1352" y="125"/>
                  </a:lnTo>
                  <a:lnTo>
                    <a:pt x="1329" y="137"/>
                  </a:lnTo>
                  <a:lnTo>
                    <a:pt x="1309" y="148"/>
                  </a:lnTo>
                  <a:lnTo>
                    <a:pt x="1291" y="159"/>
                  </a:lnTo>
                  <a:lnTo>
                    <a:pt x="1273" y="172"/>
                  </a:lnTo>
                  <a:lnTo>
                    <a:pt x="1253" y="184"/>
                  </a:lnTo>
                  <a:lnTo>
                    <a:pt x="1233" y="197"/>
                  </a:lnTo>
                  <a:lnTo>
                    <a:pt x="1211" y="210"/>
                  </a:lnTo>
                  <a:lnTo>
                    <a:pt x="1186" y="222"/>
                  </a:lnTo>
                  <a:lnTo>
                    <a:pt x="1159" y="233"/>
                  </a:lnTo>
                  <a:lnTo>
                    <a:pt x="1128" y="240"/>
                  </a:lnTo>
                  <a:lnTo>
                    <a:pt x="1092" y="246"/>
                  </a:lnTo>
                  <a:lnTo>
                    <a:pt x="1051" y="251"/>
                  </a:lnTo>
                  <a:lnTo>
                    <a:pt x="1004" y="253"/>
                  </a:lnTo>
                  <a:lnTo>
                    <a:pt x="969" y="251"/>
                  </a:lnTo>
                  <a:lnTo>
                    <a:pt x="930" y="242"/>
                  </a:lnTo>
                  <a:lnTo>
                    <a:pt x="890" y="231"/>
                  </a:lnTo>
                  <a:lnTo>
                    <a:pt x="850" y="215"/>
                  </a:lnTo>
                  <a:lnTo>
                    <a:pt x="809" y="197"/>
                  </a:lnTo>
                  <a:lnTo>
                    <a:pt x="767" y="175"/>
                  </a:lnTo>
                  <a:lnTo>
                    <a:pt x="724" y="152"/>
                  </a:lnTo>
                  <a:lnTo>
                    <a:pt x="682" y="130"/>
                  </a:lnTo>
                  <a:lnTo>
                    <a:pt x="639" y="107"/>
                  </a:lnTo>
                  <a:lnTo>
                    <a:pt x="599" y="85"/>
                  </a:lnTo>
                  <a:lnTo>
                    <a:pt x="556" y="63"/>
                  </a:lnTo>
                  <a:lnTo>
                    <a:pt x="516" y="45"/>
                  </a:lnTo>
                  <a:lnTo>
                    <a:pt x="475" y="27"/>
                  </a:lnTo>
                  <a:lnTo>
                    <a:pt x="437" y="16"/>
                  </a:lnTo>
                  <a:lnTo>
                    <a:pt x="401" y="7"/>
                  </a:lnTo>
                  <a:lnTo>
                    <a:pt x="365" y="2"/>
                  </a:lnTo>
                  <a:lnTo>
                    <a:pt x="330" y="0"/>
                  </a:lnTo>
                  <a:lnTo>
                    <a:pt x="294" y="2"/>
                  </a:lnTo>
                  <a:lnTo>
                    <a:pt x="260" y="4"/>
                  </a:lnTo>
                  <a:lnTo>
                    <a:pt x="226" y="11"/>
                  </a:lnTo>
                  <a:lnTo>
                    <a:pt x="195" y="18"/>
                  </a:lnTo>
                  <a:lnTo>
                    <a:pt x="166" y="27"/>
                  </a:lnTo>
                  <a:lnTo>
                    <a:pt x="137" y="38"/>
                  </a:lnTo>
                  <a:lnTo>
                    <a:pt x="112" y="51"/>
                  </a:lnTo>
                  <a:lnTo>
                    <a:pt x="90" y="65"/>
                  </a:lnTo>
                  <a:lnTo>
                    <a:pt x="70" y="81"/>
                  </a:lnTo>
                  <a:lnTo>
                    <a:pt x="52" y="96"/>
                  </a:lnTo>
                  <a:lnTo>
                    <a:pt x="36" y="114"/>
                  </a:lnTo>
                  <a:lnTo>
                    <a:pt x="25" y="134"/>
                  </a:lnTo>
                  <a:lnTo>
                    <a:pt x="16" y="152"/>
                  </a:lnTo>
                  <a:lnTo>
                    <a:pt x="11" y="175"/>
                  </a:lnTo>
                  <a:lnTo>
                    <a:pt x="9" y="195"/>
                  </a:lnTo>
                  <a:lnTo>
                    <a:pt x="0" y="2016"/>
                  </a:lnTo>
                  <a:lnTo>
                    <a:pt x="2" y="2070"/>
                  </a:lnTo>
                  <a:lnTo>
                    <a:pt x="18" y="2115"/>
                  </a:lnTo>
                  <a:lnTo>
                    <a:pt x="40" y="2151"/>
                  </a:lnTo>
                  <a:lnTo>
                    <a:pt x="74" y="2180"/>
                  </a:lnTo>
                  <a:lnTo>
                    <a:pt x="112" y="2202"/>
                  </a:lnTo>
                  <a:lnTo>
                    <a:pt x="152" y="2216"/>
                  </a:lnTo>
                  <a:lnTo>
                    <a:pt x="197" y="2225"/>
                  </a:lnTo>
                  <a:lnTo>
                    <a:pt x="240" y="2225"/>
                  </a:lnTo>
                  <a:lnTo>
                    <a:pt x="1697" y="2227"/>
                  </a:lnTo>
                  <a:lnTo>
                    <a:pt x="1740" y="2227"/>
                  </a:lnTo>
                  <a:lnTo>
                    <a:pt x="1782" y="2223"/>
                  </a:lnTo>
                  <a:lnTo>
                    <a:pt x="1820" y="2214"/>
                  </a:lnTo>
                  <a:lnTo>
                    <a:pt x="1856" y="2200"/>
                  </a:lnTo>
                  <a:lnTo>
                    <a:pt x="1888" y="2178"/>
                  </a:lnTo>
                  <a:lnTo>
                    <a:pt x="1912" y="2146"/>
                  </a:lnTo>
                  <a:lnTo>
                    <a:pt x="1928" y="2102"/>
                  </a:lnTo>
                  <a:lnTo>
                    <a:pt x="1933" y="2046"/>
                  </a:lnTo>
                  <a:lnTo>
                    <a:pt x="1930" y="193"/>
                  </a:lnTo>
                </a:path>
              </a:pathLst>
            </a:custGeom>
            <a:solidFill>
              <a:srgbClr val="D4DDF4"/>
            </a:solidFill>
            <a:ln w="0">
              <a:solidFill>
                <a:schemeClr val="bg1"/>
              </a:solidFill>
              <a:round/>
              <a:headEnd/>
              <a:tailEnd/>
            </a:ln>
          </p:spPr>
          <p:txBody>
            <a:bodyPr/>
            <a:lstStyle/>
            <a:p>
              <a:endParaRPr lang="ko-KR" altLang="en-US"/>
            </a:p>
          </p:txBody>
        </p:sp>
      </p:grpSp>
      <p:grpSp>
        <p:nvGrpSpPr>
          <p:cNvPr id="3" name="Group 6"/>
          <p:cNvGrpSpPr>
            <a:grpSpLocks/>
          </p:cNvGrpSpPr>
          <p:nvPr/>
        </p:nvGrpSpPr>
        <p:grpSpPr bwMode="auto">
          <a:xfrm>
            <a:off x="579438" y="2071688"/>
            <a:ext cx="2079625" cy="785812"/>
            <a:chOff x="330" y="2130"/>
            <a:chExt cx="578" cy="284"/>
          </a:xfrm>
        </p:grpSpPr>
        <p:sp>
          <p:nvSpPr>
            <p:cNvPr id="29703" name="Freeform 7"/>
            <p:cNvSpPr>
              <a:spLocks/>
            </p:cNvSpPr>
            <p:nvPr/>
          </p:nvSpPr>
          <p:spPr bwMode="auto">
            <a:xfrm>
              <a:off x="383" y="2208"/>
              <a:ext cx="60" cy="56"/>
            </a:xfrm>
            <a:custGeom>
              <a:avLst/>
              <a:gdLst>
                <a:gd name="T0" fmla="*/ 0 w 181"/>
                <a:gd name="T1" fmla="*/ 0 h 170"/>
                <a:gd name="T2" fmla="*/ 0 w 181"/>
                <a:gd name="T3" fmla="*/ 0 h 170"/>
                <a:gd name="T4" fmla="*/ 0 w 181"/>
                <a:gd name="T5" fmla="*/ 0 h 170"/>
                <a:gd name="T6" fmla="*/ 0 w 181"/>
                <a:gd name="T7" fmla="*/ 0 h 170"/>
                <a:gd name="T8" fmla="*/ 0 w 181"/>
                <a:gd name="T9" fmla="*/ 0 h 170"/>
                <a:gd name="T10" fmla="*/ 0 w 181"/>
                <a:gd name="T11" fmla="*/ 0 h 170"/>
                <a:gd name="T12" fmla="*/ 0 w 181"/>
                <a:gd name="T13" fmla="*/ 0 h 170"/>
                <a:gd name="T14" fmla="*/ 0 w 181"/>
                <a:gd name="T15" fmla="*/ 0 h 170"/>
                <a:gd name="T16" fmla="*/ 0 60000 65536"/>
                <a:gd name="T17" fmla="*/ 0 60000 65536"/>
                <a:gd name="T18" fmla="*/ 0 60000 65536"/>
                <a:gd name="T19" fmla="*/ 0 60000 65536"/>
                <a:gd name="T20" fmla="*/ 0 60000 65536"/>
                <a:gd name="T21" fmla="*/ 0 60000 65536"/>
                <a:gd name="T22" fmla="*/ 0 60000 65536"/>
                <a:gd name="T23" fmla="*/ 0 60000 65536"/>
                <a:gd name="T24" fmla="*/ 0 w 181"/>
                <a:gd name="T25" fmla="*/ 0 h 170"/>
                <a:gd name="T26" fmla="*/ 181 w 181"/>
                <a:gd name="T27" fmla="*/ 170 h 1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1" h="170">
                  <a:moveTo>
                    <a:pt x="16" y="0"/>
                  </a:moveTo>
                  <a:lnTo>
                    <a:pt x="10" y="1"/>
                  </a:lnTo>
                  <a:lnTo>
                    <a:pt x="0" y="24"/>
                  </a:lnTo>
                  <a:lnTo>
                    <a:pt x="35" y="123"/>
                  </a:lnTo>
                  <a:lnTo>
                    <a:pt x="168" y="170"/>
                  </a:lnTo>
                  <a:lnTo>
                    <a:pt x="181" y="135"/>
                  </a:lnTo>
                  <a:lnTo>
                    <a:pt x="153" y="75"/>
                  </a:lnTo>
                  <a:lnTo>
                    <a:pt x="16" y="0"/>
                  </a:lnTo>
                  <a:close/>
                </a:path>
              </a:pathLst>
            </a:custGeom>
            <a:solidFill>
              <a:srgbClr val="003399"/>
            </a:solidFill>
            <a:ln w="9525">
              <a:solidFill>
                <a:schemeClr val="bg1"/>
              </a:solidFill>
              <a:round/>
              <a:headEnd/>
              <a:tailEnd/>
            </a:ln>
          </p:spPr>
          <p:txBody>
            <a:bodyPr/>
            <a:lstStyle/>
            <a:p>
              <a:endParaRPr lang="ko-KR" altLang="en-US"/>
            </a:p>
          </p:txBody>
        </p:sp>
        <p:sp>
          <p:nvSpPr>
            <p:cNvPr id="29704" name="Freeform 8"/>
            <p:cNvSpPr>
              <a:spLocks/>
            </p:cNvSpPr>
            <p:nvPr/>
          </p:nvSpPr>
          <p:spPr bwMode="auto">
            <a:xfrm>
              <a:off x="658" y="2256"/>
              <a:ext cx="35" cy="24"/>
            </a:xfrm>
            <a:custGeom>
              <a:avLst/>
              <a:gdLst>
                <a:gd name="T0" fmla="*/ 0 w 106"/>
                <a:gd name="T1" fmla="*/ 0 h 72"/>
                <a:gd name="T2" fmla="*/ 0 w 106"/>
                <a:gd name="T3" fmla="*/ 0 h 72"/>
                <a:gd name="T4" fmla="*/ 0 w 106"/>
                <a:gd name="T5" fmla="*/ 0 h 72"/>
                <a:gd name="T6" fmla="*/ 0 w 106"/>
                <a:gd name="T7" fmla="*/ 0 h 72"/>
                <a:gd name="T8" fmla="*/ 0 w 106"/>
                <a:gd name="T9" fmla="*/ 0 h 72"/>
                <a:gd name="T10" fmla="*/ 0 w 106"/>
                <a:gd name="T11" fmla="*/ 0 h 72"/>
                <a:gd name="T12" fmla="*/ 0 w 106"/>
                <a:gd name="T13" fmla="*/ 0 h 72"/>
                <a:gd name="T14" fmla="*/ 0 w 106"/>
                <a:gd name="T15" fmla="*/ 0 h 72"/>
                <a:gd name="T16" fmla="*/ 0 w 106"/>
                <a:gd name="T17" fmla="*/ 0 h 72"/>
                <a:gd name="T18" fmla="*/ 0 w 106"/>
                <a:gd name="T19" fmla="*/ 0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6"/>
                <a:gd name="T31" fmla="*/ 0 h 72"/>
                <a:gd name="T32" fmla="*/ 106 w 106"/>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6" h="72">
                  <a:moveTo>
                    <a:pt x="90" y="7"/>
                  </a:moveTo>
                  <a:lnTo>
                    <a:pt x="42" y="0"/>
                  </a:lnTo>
                  <a:lnTo>
                    <a:pt x="5" y="55"/>
                  </a:lnTo>
                  <a:lnTo>
                    <a:pt x="0" y="72"/>
                  </a:lnTo>
                  <a:lnTo>
                    <a:pt x="50" y="62"/>
                  </a:lnTo>
                  <a:lnTo>
                    <a:pt x="58" y="57"/>
                  </a:lnTo>
                  <a:lnTo>
                    <a:pt x="87" y="56"/>
                  </a:lnTo>
                  <a:lnTo>
                    <a:pt x="106" y="31"/>
                  </a:lnTo>
                  <a:lnTo>
                    <a:pt x="99" y="13"/>
                  </a:lnTo>
                  <a:lnTo>
                    <a:pt x="90" y="7"/>
                  </a:lnTo>
                  <a:close/>
                </a:path>
              </a:pathLst>
            </a:custGeom>
            <a:solidFill>
              <a:srgbClr val="003399"/>
            </a:solidFill>
            <a:ln w="9525">
              <a:solidFill>
                <a:schemeClr val="bg1"/>
              </a:solidFill>
              <a:round/>
              <a:headEnd/>
              <a:tailEnd/>
            </a:ln>
          </p:spPr>
          <p:txBody>
            <a:bodyPr/>
            <a:lstStyle/>
            <a:p>
              <a:endParaRPr lang="ko-KR" altLang="en-US"/>
            </a:p>
          </p:txBody>
        </p:sp>
        <p:sp>
          <p:nvSpPr>
            <p:cNvPr id="29705" name="Freeform 9"/>
            <p:cNvSpPr>
              <a:spLocks/>
            </p:cNvSpPr>
            <p:nvPr/>
          </p:nvSpPr>
          <p:spPr bwMode="auto">
            <a:xfrm>
              <a:off x="580" y="2274"/>
              <a:ext cx="26" cy="23"/>
            </a:xfrm>
            <a:custGeom>
              <a:avLst/>
              <a:gdLst>
                <a:gd name="T0" fmla="*/ 0 w 78"/>
                <a:gd name="T1" fmla="*/ 0 h 67"/>
                <a:gd name="T2" fmla="*/ 0 w 78"/>
                <a:gd name="T3" fmla="*/ 0 h 67"/>
                <a:gd name="T4" fmla="*/ 0 w 78"/>
                <a:gd name="T5" fmla="*/ 0 h 67"/>
                <a:gd name="T6" fmla="*/ 0 w 78"/>
                <a:gd name="T7" fmla="*/ 0 h 67"/>
                <a:gd name="T8" fmla="*/ 0 w 78"/>
                <a:gd name="T9" fmla="*/ 0 h 67"/>
                <a:gd name="T10" fmla="*/ 0 w 78"/>
                <a:gd name="T11" fmla="*/ 0 h 67"/>
                <a:gd name="T12" fmla="*/ 0 w 78"/>
                <a:gd name="T13" fmla="*/ 0 h 67"/>
                <a:gd name="T14" fmla="*/ 0 60000 65536"/>
                <a:gd name="T15" fmla="*/ 0 60000 65536"/>
                <a:gd name="T16" fmla="*/ 0 60000 65536"/>
                <a:gd name="T17" fmla="*/ 0 60000 65536"/>
                <a:gd name="T18" fmla="*/ 0 60000 65536"/>
                <a:gd name="T19" fmla="*/ 0 60000 65536"/>
                <a:gd name="T20" fmla="*/ 0 60000 65536"/>
                <a:gd name="T21" fmla="*/ 0 w 78"/>
                <a:gd name="T22" fmla="*/ 0 h 67"/>
                <a:gd name="T23" fmla="*/ 78 w 78"/>
                <a:gd name="T24" fmla="*/ 67 h 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8" h="67">
                  <a:moveTo>
                    <a:pt x="58" y="0"/>
                  </a:moveTo>
                  <a:lnTo>
                    <a:pt x="78" y="3"/>
                  </a:lnTo>
                  <a:lnTo>
                    <a:pt x="61" y="67"/>
                  </a:lnTo>
                  <a:lnTo>
                    <a:pt x="34" y="67"/>
                  </a:lnTo>
                  <a:lnTo>
                    <a:pt x="0" y="61"/>
                  </a:lnTo>
                  <a:lnTo>
                    <a:pt x="14" y="1"/>
                  </a:lnTo>
                  <a:lnTo>
                    <a:pt x="58" y="0"/>
                  </a:lnTo>
                  <a:close/>
                </a:path>
              </a:pathLst>
            </a:custGeom>
            <a:solidFill>
              <a:srgbClr val="003399"/>
            </a:solidFill>
            <a:ln w="9525">
              <a:solidFill>
                <a:schemeClr val="bg1"/>
              </a:solidFill>
              <a:round/>
              <a:headEnd/>
              <a:tailEnd/>
            </a:ln>
          </p:spPr>
          <p:txBody>
            <a:bodyPr/>
            <a:lstStyle/>
            <a:p>
              <a:endParaRPr lang="ko-KR" altLang="en-US"/>
            </a:p>
          </p:txBody>
        </p:sp>
        <p:sp>
          <p:nvSpPr>
            <p:cNvPr id="29706" name="Freeform 10"/>
            <p:cNvSpPr>
              <a:spLocks/>
            </p:cNvSpPr>
            <p:nvPr/>
          </p:nvSpPr>
          <p:spPr bwMode="auto">
            <a:xfrm>
              <a:off x="330" y="2132"/>
              <a:ext cx="269" cy="282"/>
            </a:xfrm>
            <a:custGeom>
              <a:avLst/>
              <a:gdLst>
                <a:gd name="T0" fmla="*/ 0 w 808"/>
                <a:gd name="T1" fmla="*/ 0 h 845"/>
                <a:gd name="T2" fmla="*/ 0 w 808"/>
                <a:gd name="T3" fmla="*/ 0 h 845"/>
                <a:gd name="T4" fmla="*/ 0 w 808"/>
                <a:gd name="T5" fmla="*/ 0 h 845"/>
                <a:gd name="T6" fmla="*/ 0 w 808"/>
                <a:gd name="T7" fmla="*/ 0 h 845"/>
                <a:gd name="T8" fmla="*/ 0 w 808"/>
                <a:gd name="T9" fmla="*/ 0 h 845"/>
                <a:gd name="T10" fmla="*/ 0 w 808"/>
                <a:gd name="T11" fmla="*/ 0 h 845"/>
                <a:gd name="T12" fmla="*/ 0 w 808"/>
                <a:gd name="T13" fmla="*/ 0 h 845"/>
                <a:gd name="T14" fmla="*/ 0 w 808"/>
                <a:gd name="T15" fmla="*/ 0 h 845"/>
                <a:gd name="T16" fmla="*/ 0 w 808"/>
                <a:gd name="T17" fmla="*/ 0 h 845"/>
                <a:gd name="T18" fmla="*/ 0 w 808"/>
                <a:gd name="T19" fmla="*/ 0 h 845"/>
                <a:gd name="T20" fmla="*/ 0 w 808"/>
                <a:gd name="T21" fmla="*/ 0 h 845"/>
                <a:gd name="T22" fmla="*/ 0 w 808"/>
                <a:gd name="T23" fmla="*/ 0 h 845"/>
                <a:gd name="T24" fmla="*/ 0 w 808"/>
                <a:gd name="T25" fmla="*/ 0 h 845"/>
                <a:gd name="T26" fmla="*/ 0 w 808"/>
                <a:gd name="T27" fmla="*/ 0 h 845"/>
                <a:gd name="T28" fmla="*/ 0 w 808"/>
                <a:gd name="T29" fmla="*/ 0 h 845"/>
                <a:gd name="T30" fmla="*/ 0 w 808"/>
                <a:gd name="T31" fmla="*/ 0 h 845"/>
                <a:gd name="T32" fmla="*/ 0 w 808"/>
                <a:gd name="T33" fmla="*/ 0 h 845"/>
                <a:gd name="T34" fmla="*/ 0 w 808"/>
                <a:gd name="T35" fmla="*/ 0 h 845"/>
                <a:gd name="T36" fmla="*/ 0 w 808"/>
                <a:gd name="T37" fmla="*/ 0 h 845"/>
                <a:gd name="T38" fmla="*/ 0 w 808"/>
                <a:gd name="T39" fmla="*/ 0 h 845"/>
                <a:gd name="T40" fmla="*/ 0 w 808"/>
                <a:gd name="T41" fmla="*/ 0 h 845"/>
                <a:gd name="T42" fmla="*/ 0 w 808"/>
                <a:gd name="T43" fmla="*/ 0 h 845"/>
                <a:gd name="T44" fmla="*/ 0 w 808"/>
                <a:gd name="T45" fmla="*/ 0 h 845"/>
                <a:gd name="T46" fmla="*/ 0 w 808"/>
                <a:gd name="T47" fmla="*/ 0 h 845"/>
                <a:gd name="T48" fmla="*/ 0 w 808"/>
                <a:gd name="T49" fmla="*/ 0 h 845"/>
                <a:gd name="T50" fmla="*/ 0 w 808"/>
                <a:gd name="T51" fmla="*/ 0 h 845"/>
                <a:gd name="T52" fmla="*/ 0 w 808"/>
                <a:gd name="T53" fmla="*/ 0 h 845"/>
                <a:gd name="T54" fmla="*/ 0 w 808"/>
                <a:gd name="T55" fmla="*/ 0 h 845"/>
                <a:gd name="T56" fmla="*/ 0 w 808"/>
                <a:gd name="T57" fmla="*/ 0 h 845"/>
                <a:gd name="T58" fmla="*/ 0 w 808"/>
                <a:gd name="T59" fmla="*/ 0 h 845"/>
                <a:gd name="T60" fmla="*/ 0 w 808"/>
                <a:gd name="T61" fmla="*/ 0 h 845"/>
                <a:gd name="T62" fmla="*/ 0 w 808"/>
                <a:gd name="T63" fmla="*/ 0 h 845"/>
                <a:gd name="T64" fmla="*/ 0 w 808"/>
                <a:gd name="T65" fmla="*/ 0 h 845"/>
                <a:gd name="T66" fmla="*/ 0 w 808"/>
                <a:gd name="T67" fmla="*/ 0 h 845"/>
                <a:gd name="T68" fmla="*/ 0 w 808"/>
                <a:gd name="T69" fmla="*/ 0 h 845"/>
                <a:gd name="T70" fmla="*/ 0 w 808"/>
                <a:gd name="T71" fmla="*/ 0 h 845"/>
                <a:gd name="T72" fmla="*/ 0 w 808"/>
                <a:gd name="T73" fmla="*/ 0 h 845"/>
                <a:gd name="T74" fmla="*/ 0 w 808"/>
                <a:gd name="T75" fmla="*/ 0 h 845"/>
                <a:gd name="T76" fmla="*/ 0 w 808"/>
                <a:gd name="T77" fmla="*/ 0 h 845"/>
                <a:gd name="T78" fmla="*/ 0 w 808"/>
                <a:gd name="T79" fmla="*/ 0 h 845"/>
                <a:gd name="T80" fmla="*/ 0 w 808"/>
                <a:gd name="T81" fmla="*/ 0 h 845"/>
                <a:gd name="T82" fmla="*/ 0 w 808"/>
                <a:gd name="T83" fmla="*/ 0 h 845"/>
                <a:gd name="T84" fmla="*/ 0 w 808"/>
                <a:gd name="T85" fmla="*/ 0 h 845"/>
                <a:gd name="T86" fmla="*/ 0 w 808"/>
                <a:gd name="T87" fmla="*/ 0 h 845"/>
                <a:gd name="T88" fmla="*/ 0 w 808"/>
                <a:gd name="T89" fmla="*/ 0 h 845"/>
                <a:gd name="T90" fmla="*/ 0 w 808"/>
                <a:gd name="T91" fmla="*/ 0 h 845"/>
                <a:gd name="T92" fmla="*/ 0 w 808"/>
                <a:gd name="T93" fmla="*/ 0 h 845"/>
                <a:gd name="T94" fmla="*/ 0 w 808"/>
                <a:gd name="T95" fmla="*/ 0 h 845"/>
                <a:gd name="T96" fmla="*/ 0 w 808"/>
                <a:gd name="T97" fmla="*/ 0 h 845"/>
                <a:gd name="T98" fmla="*/ 0 w 808"/>
                <a:gd name="T99" fmla="*/ 0 h 845"/>
                <a:gd name="T100" fmla="*/ 0 w 808"/>
                <a:gd name="T101" fmla="*/ 0 h 845"/>
                <a:gd name="T102" fmla="*/ 0 w 808"/>
                <a:gd name="T103" fmla="*/ 0 h 84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08"/>
                <a:gd name="T157" fmla="*/ 0 h 845"/>
                <a:gd name="T158" fmla="*/ 808 w 808"/>
                <a:gd name="T159" fmla="*/ 845 h 84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08" h="845">
                  <a:moveTo>
                    <a:pt x="311" y="374"/>
                  </a:moveTo>
                  <a:lnTo>
                    <a:pt x="286" y="355"/>
                  </a:lnTo>
                  <a:lnTo>
                    <a:pt x="236" y="324"/>
                  </a:lnTo>
                  <a:lnTo>
                    <a:pt x="218" y="312"/>
                  </a:lnTo>
                  <a:lnTo>
                    <a:pt x="188" y="281"/>
                  </a:lnTo>
                  <a:lnTo>
                    <a:pt x="163" y="256"/>
                  </a:lnTo>
                  <a:lnTo>
                    <a:pt x="159" y="247"/>
                  </a:lnTo>
                  <a:lnTo>
                    <a:pt x="130" y="272"/>
                  </a:lnTo>
                  <a:lnTo>
                    <a:pt x="127" y="284"/>
                  </a:lnTo>
                  <a:lnTo>
                    <a:pt x="90" y="330"/>
                  </a:lnTo>
                  <a:lnTo>
                    <a:pt x="29" y="417"/>
                  </a:lnTo>
                  <a:lnTo>
                    <a:pt x="15" y="463"/>
                  </a:lnTo>
                  <a:lnTo>
                    <a:pt x="15" y="506"/>
                  </a:lnTo>
                  <a:lnTo>
                    <a:pt x="0" y="637"/>
                  </a:lnTo>
                  <a:lnTo>
                    <a:pt x="5" y="798"/>
                  </a:lnTo>
                  <a:lnTo>
                    <a:pt x="3" y="845"/>
                  </a:lnTo>
                  <a:lnTo>
                    <a:pt x="567" y="844"/>
                  </a:lnTo>
                  <a:lnTo>
                    <a:pt x="578" y="817"/>
                  </a:lnTo>
                  <a:lnTo>
                    <a:pt x="381" y="629"/>
                  </a:lnTo>
                  <a:lnTo>
                    <a:pt x="396" y="608"/>
                  </a:lnTo>
                  <a:lnTo>
                    <a:pt x="417" y="605"/>
                  </a:lnTo>
                  <a:lnTo>
                    <a:pt x="425" y="617"/>
                  </a:lnTo>
                  <a:lnTo>
                    <a:pt x="434" y="624"/>
                  </a:lnTo>
                  <a:lnTo>
                    <a:pt x="443" y="627"/>
                  </a:lnTo>
                  <a:lnTo>
                    <a:pt x="455" y="622"/>
                  </a:lnTo>
                  <a:lnTo>
                    <a:pt x="488" y="596"/>
                  </a:lnTo>
                  <a:lnTo>
                    <a:pt x="530" y="556"/>
                  </a:lnTo>
                  <a:lnTo>
                    <a:pt x="543" y="536"/>
                  </a:lnTo>
                  <a:lnTo>
                    <a:pt x="547" y="516"/>
                  </a:lnTo>
                  <a:lnTo>
                    <a:pt x="551" y="494"/>
                  </a:lnTo>
                  <a:lnTo>
                    <a:pt x="546" y="468"/>
                  </a:lnTo>
                  <a:lnTo>
                    <a:pt x="557" y="468"/>
                  </a:lnTo>
                  <a:lnTo>
                    <a:pt x="563" y="485"/>
                  </a:lnTo>
                  <a:lnTo>
                    <a:pt x="566" y="493"/>
                  </a:lnTo>
                  <a:lnTo>
                    <a:pt x="577" y="500"/>
                  </a:lnTo>
                  <a:lnTo>
                    <a:pt x="585" y="506"/>
                  </a:lnTo>
                  <a:lnTo>
                    <a:pt x="657" y="514"/>
                  </a:lnTo>
                  <a:lnTo>
                    <a:pt x="777" y="514"/>
                  </a:lnTo>
                  <a:lnTo>
                    <a:pt x="780" y="509"/>
                  </a:lnTo>
                  <a:lnTo>
                    <a:pt x="782" y="503"/>
                  </a:lnTo>
                  <a:lnTo>
                    <a:pt x="786" y="493"/>
                  </a:lnTo>
                  <a:lnTo>
                    <a:pt x="771" y="491"/>
                  </a:lnTo>
                  <a:lnTo>
                    <a:pt x="771" y="480"/>
                  </a:lnTo>
                  <a:lnTo>
                    <a:pt x="772" y="468"/>
                  </a:lnTo>
                  <a:lnTo>
                    <a:pt x="781" y="443"/>
                  </a:lnTo>
                  <a:lnTo>
                    <a:pt x="787" y="432"/>
                  </a:lnTo>
                  <a:lnTo>
                    <a:pt x="791" y="426"/>
                  </a:lnTo>
                  <a:lnTo>
                    <a:pt x="808" y="427"/>
                  </a:lnTo>
                  <a:lnTo>
                    <a:pt x="805" y="384"/>
                  </a:lnTo>
                  <a:lnTo>
                    <a:pt x="806" y="357"/>
                  </a:lnTo>
                  <a:lnTo>
                    <a:pt x="805" y="319"/>
                  </a:lnTo>
                  <a:lnTo>
                    <a:pt x="795" y="276"/>
                  </a:lnTo>
                  <a:lnTo>
                    <a:pt x="791" y="239"/>
                  </a:lnTo>
                  <a:lnTo>
                    <a:pt x="789" y="228"/>
                  </a:lnTo>
                  <a:lnTo>
                    <a:pt x="780" y="222"/>
                  </a:lnTo>
                  <a:lnTo>
                    <a:pt x="737" y="199"/>
                  </a:lnTo>
                  <a:lnTo>
                    <a:pt x="738" y="193"/>
                  </a:lnTo>
                  <a:lnTo>
                    <a:pt x="746" y="162"/>
                  </a:lnTo>
                  <a:lnTo>
                    <a:pt x="749" y="152"/>
                  </a:lnTo>
                  <a:lnTo>
                    <a:pt x="750" y="137"/>
                  </a:lnTo>
                  <a:lnTo>
                    <a:pt x="758" y="122"/>
                  </a:lnTo>
                  <a:lnTo>
                    <a:pt x="759" y="101"/>
                  </a:lnTo>
                  <a:lnTo>
                    <a:pt x="760" y="91"/>
                  </a:lnTo>
                  <a:lnTo>
                    <a:pt x="770" y="84"/>
                  </a:lnTo>
                  <a:lnTo>
                    <a:pt x="773" y="62"/>
                  </a:lnTo>
                  <a:lnTo>
                    <a:pt x="761" y="44"/>
                  </a:lnTo>
                  <a:lnTo>
                    <a:pt x="744" y="32"/>
                  </a:lnTo>
                  <a:lnTo>
                    <a:pt x="723" y="9"/>
                  </a:lnTo>
                  <a:lnTo>
                    <a:pt x="698" y="0"/>
                  </a:lnTo>
                  <a:lnTo>
                    <a:pt x="689" y="0"/>
                  </a:lnTo>
                  <a:lnTo>
                    <a:pt x="657" y="9"/>
                  </a:lnTo>
                  <a:lnTo>
                    <a:pt x="643" y="20"/>
                  </a:lnTo>
                  <a:lnTo>
                    <a:pt x="637" y="32"/>
                  </a:lnTo>
                  <a:lnTo>
                    <a:pt x="618" y="51"/>
                  </a:lnTo>
                  <a:lnTo>
                    <a:pt x="611" y="74"/>
                  </a:lnTo>
                  <a:lnTo>
                    <a:pt x="608" y="101"/>
                  </a:lnTo>
                  <a:lnTo>
                    <a:pt x="611" y="113"/>
                  </a:lnTo>
                  <a:lnTo>
                    <a:pt x="605" y="120"/>
                  </a:lnTo>
                  <a:lnTo>
                    <a:pt x="604" y="134"/>
                  </a:lnTo>
                  <a:lnTo>
                    <a:pt x="614" y="164"/>
                  </a:lnTo>
                  <a:lnTo>
                    <a:pt x="600" y="180"/>
                  </a:lnTo>
                  <a:lnTo>
                    <a:pt x="567" y="194"/>
                  </a:lnTo>
                  <a:lnTo>
                    <a:pt x="554" y="205"/>
                  </a:lnTo>
                  <a:lnTo>
                    <a:pt x="528" y="218"/>
                  </a:lnTo>
                  <a:lnTo>
                    <a:pt x="507" y="241"/>
                  </a:lnTo>
                  <a:lnTo>
                    <a:pt x="503" y="253"/>
                  </a:lnTo>
                  <a:lnTo>
                    <a:pt x="465" y="253"/>
                  </a:lnTo>
                  <a:lnTo>
                    <a:pt x="451" y="255"/>
                  </a:lnTo>
                  <a:lnTo>
                    <a:pt x="442" y="260"/>
                  </a:lnTo>
                  <a:lnTo>
                    <a:pt x="435" y="269"/>
                  </a:lnTo>
                  <a:lnTo>
                    <a:pt x="432" y="281"/>
                  </a:lnTo>
                  <a:lnTo>
                    <a:pt x="431" y="296"/>
                  </a:lnTo>
                  <a:lnTo>
                    <a:pt x="431" y="389"/>
                  </a:lnTo>
                  <a:lnTo>
                    <a:pt x="398" y="366"/>
                  </a:lnTo>
                  <a:lnTo>
                    <a:pt x="372" y="358"/>
                  </a:lnTo>
                  <a:lnTo>
                    <a:pt x="369" y="343"/>
                  </a:lnTo>
                  <a:lnTo>
                    <a:pt x="354" y="327"/>
                  </a:lnTo>
                  <a:lnTo>
                    <a:pt x="340" y="316"/>
                  </a:lnTo>
                  <a:lnTo>
                    <a:pt x="383" y="307"/>
                  </a:lnTo>
                  <a:lnTo>
                    <a:pt x="393" y="304"/>
                  </a:lnTo>
                  <a:lnTo>
                    <a:pt x="399" y="295"/>
                  </a:lnTo>
                  <a:lnTo>
                    <a:pt x="401" y="285"/>
                  </a:lnTo>
                  <a:lnTo>
                    <a:pt x="402" y="272"/>
                  </a:lnTo>
                  <a:lnTo>
                    <a:pt x="405" y="269"/>
                  </a:lnTo>
                  <a:lnTo>
                    <a:pt x="412" y="260"/>
                  </a:lnTo>
                  <a:lnTo>
                    <a:pt x="412" y="258"/>
                  </a:lnTo>
                  <a:lnTo>
                    <a:pt x="412" y="253"/>
                  </a:lnTo>
                  <a:lnTo>
                    <a:pt x="408" y="249"/>
                  </a:lnTo>
                  <a:lnTo>
                    <a:pt x="415" y="242"/>
                  </a:lnTo>
                  <a:lnTo>
                    <a:pt x="416" y="226"/>
                  </a:lnTo>
                  <a:lnTo>
                    <a:pt x="425" y="220"/>
                  </a:lnTo>
                  <a:lnTo>
                    <a:pt x="430" y="214"/>
                  </a:lnTo>
                  <a:lnTo>
                    <a:pt x="431" y="209"/>
                  </a:lnTo>
                  <a:lnTo>
                    <a:pt x="427" y="203"/>
                  </a:lnTo>
                  <a:lnTo>
                    <a:pt x="415" y="187"/>
                  </a:lnTo>
                  <a:lnTo>
                    <a:pt x="412" y="179"/>
                  </a:lnTo>
                  <a:lnTo>
                    <a:pt x="410" y="168"/>
                  </a:lnTo>
                  <a:lnTo>
                    <a:pt x="412" y="148"/>
                  </a:lnTo>
                  <a:lnTo>
                    <a:pt x="412" y="141"/>
                  </a:lnTo>
                  <a:lnTo>
                    <a:pt x="393" y="94"/>
                  </a:lnTo>
                  <a:lnTo>
                    <a:pt x="383" y="82"/>
                  </a:lnTo>
                  <a:lnTo>
                    <a:pt x="375" y="74"/>
                  </a:lnTo>
                  <a:lnTo>
                    <a:pt x="372" y="55"/>
                  </a:lnTo>
                  <a:lnTo>
                    <a:pt x="357" y="43"/>
                  </a:lnTo>
                  <a:lnTo>
                    <a:pt x="338" y="38"/>
                  </a:lnTo>
                  <a:lnTo>
                    <a:pt x="318" y="28"/>
                  </a:lnTo>
                  <a:lnTo>
                    <a:pt x="304" y="23"/>
                  </a:lnTo>
                  <a:lnTo>
                    <a:pt x="289" y="23"/>
                  </a:lnTo>
                  <a:lnTo>
                    <a:pt x="278" y="20"/>
                  </a:lnTo>
                  <a:lnTo>
                    <a:pt x="253" y="25"/>
                  </a:lnTo>
                  <a:lnTo>
                    <a:pt x="240" y="25"/>
                  </a:lnTo>
                  <a:lnTo>
                    <a:pt x="224" y="31"/>
                  </a:lnTo>
                  <a:lnTo>
                    <a:pt x="213" y="37"/>
                  </a:lnTo>
                  <a:lnTo>
                    <a:pt x="201" y="43"/>
                  </a:lnTo>
                  <a:lnTo>
                    <a:pt x="174" y="69"/>
                  </a:lnTo>
                  <a:lnTo>
                    <a:pt x="169" y="82"/>
                  </a:lnTo>
                  <a:lnTo>
                    <a:pt x="163" y="101"/>
                  </a:lnTo>
                  <a:lnTo>
                    <a:pt x="159" y="113"/>
                  </a:lnTo>
                  <a:lnTo>
                    <a:pt x="154" y="130"/>
                  </a:lnTo>
                  <a:lnTo>
                    <a:pt x="154" y="145"/>
                  </a:lnTo>
                  <a:lnTo>
                    <a:pt x="154" y="160"/>
                  </a:lnTo>
                  <a:lnTo>
                    <a:pt x="158" y="173"/>
                  </a:lnTo>
                  <a:lnTo>
                    <a:pt x="157" y="185"/>
                  </a:lnTo>
                  <a:lnTo>
                    <a:pt x="162" y="197"/>
                  </a:lnTo>
                  <a:lnTo>
                    <a:pt x="167" y="203"/>
                  </a:lnTo>
                  <a:lnTo>
                    <a:pt x="174" y="210"/>
                  </a:lnTo>
                  <a:lnTo>
                    <a:pt x="174" y="226"/>
                  </a:lnTo>
                  <a:lnTo>
                    <a:pt x="200" y="249"/>
                  </a:lnTo>
                  <a:lnTo>
                    <a:pt x="235" y="282"/>
                  </a:lnTo>
                  <a:lnTo>
                    <a:pt x="282" y="319"/>
                  </a:lnTo>
                  <a:lnTo>
                    <a:pt x="291" y="324"/>
                  </a:lnTo>
                  <a:lnTo>
                    <a:pt x="300" y="327"/>
                  </a:lnTo>
                  <a:lnTo>
                    <a:pt x="318" y="319"/>
                  </a:lnTo>
                  <a:lnTo>
                    <a:pt x="308" y="335"/>
                  </a:lnTo>
                  <a:lnTo>
                    <a:pt x="318" y="350"/>
                  </a:lnTo>
                  <a:lnTo>
                    <a:pt x="315" y="362"/>
                  </a:lnTo>
                  <a:lnTo>
                    <a:pt x="311" y="374"/>
                  </a:lnTo>
                  <a:close/>
                </a:path>
              </a:pathLst>
            </a:custGeom>
            <a:solidFill>
              <a:srgbClr val="003399"/>
            </a:solidFill>
            <a:ln w="9525">
              <a:solidFill>
                <a:schemeClr val="bg1"/>
              </a:solidFill>
              <a:round/>
              <a:headEnd/>
              <a:tailEnd/>
            </a:ln>
          </p:spPr>
          <p:txBody>
            <a:bodyPr/>
            <a:lstStyle/>
            <a:p>
              <a:endParaRPr lang="ko-KR" altLang="en-US"/>
            </a:p>
          </p:txBody>
        </p:sp>
        <p:sp>
          <p:nvSpPr>
            <p:cNvPr id="29707" name="Freeform 11"/>
            <p:cNvSpPr>
              <a:spLocks/>
            </p:cNvSpPr>
            <p:nvPr/>
          </p:nvSpPr>
          <p:spPr bwMode="auto">
            <a:xfrm>
              <a:off x="330" y="2132"/>
              <a:ext cx="269" cy="282"/>
            </a:xfrm>
            <a:custGeom>
              <a:avLst/>
              <a:gdLst>
                <a:gd name="T0" fmla="*/ 0 w 808"/>
                <a:gd name="T1" fmla="*/ 0 h 845"/>
                <a:gd name="T2" fmla="*/ 0 w 808"/>
                <a:gd name="T3" fmla="*/ 0 h 845"/>
                <a:gd name="T4" fmla="*/ 0 w 808"/>
                <a:gd name="T5" fmla="*/ 0 h 845"/>
                <a:gd name="T6" fmla="*/ 0 w 808"/>
                <a:gd name="T7" fmla="*/ 0 h 845"/>
                <a:gd name="T8" fmla="*/ 0 w 808"/>
                <a:gd name="T9" fmla="*/ 0 h 845"/>
                <a:gd name="T10" fmla="*/ 0 w 808"/>
                <a:gd name="T11" fmla="*/ 0 h 845"/>
                <a:gd name="T12" fmla="*/ 0 w 808"/>
                <a:gd name="T13" fmla="*/ 0 h 845"/>
                <a:gd name="T14" fmla="*/ 0 w 808"/>
                <a:gd name="T15" fmla="*/ 0 h 845"/>
                <a:gd name="T16" fmla="*/ 0 w 808"/>
                <a:gd name="T17" fmla="*/ 0 h 845"/>
                <a:gd name="T18" fmla="*/ 0 w 808"/>
                <a:gd name="T19" fmla="*/ 0 h 845"/>
                <a:gd name="T20" fmla="*/ 0 w 808"/>
                <a:gd name="T21" fmla="*/ 0 h 845"/>
                <a:gd name="T22" fmla="*/ 0 w 808"/>
                <a:gd name="T23" fmla="*/ 0 h 845"/>
                <a:gd name="T24" fmla="*/ 0 w 808"/>
                <a:gd name="T25" fmla="*/ 0 h 845"/>
                <a:gd name="T26" fmla="*/ 0 w 808"/>
                <a:gd name="T27" fmla="*/ 0 h 845"/>
                <a:gd name="T28" fmla="*/ 0 w 808"/>
                <a:gd name="T29" fmla="*/ 0 h 845"/>
                <a:gd name="T30" fmla="*/ 0 w 808"/>
                <a:gd name="T31" fmla="*/ 0 h 845"/>
                <a:gd name="T32" fmla="*/ 0 w 808"/>
                <a:gd name="T33" fmla="*/ 0 h 845"/>
                <a:gd name="T34" fmla="*/ 0 w 808"/>
                <a:gd name="T35" fmla="*/ 0 h 845"/>
                <a:gd name="T36" fmla="*/ 0 w 808"/>
                <a:gd name="T37" fmla="*/ 0 h 845"/>
                <a:gd name="T38" fmla="*/ 0 w 808"/>
                <a:gd name="T39" fmla="*/ 0 h 845"/>
                <a:gd name="T40" fmla="*/ 0 w 808"/>
                <a:gd name="T41" fmla="*/ 0 h 845"/>
                <a:gd name="T42" fmla="*/ 0 w 808"/>
                <a:gd name="T43" fmla="*/ 0 h 845"/>
                <a:gd name="T44" fmla="*/ 0 w 808"/>
                <a:gd name="T45" fmla="*/ 0 h 845"/>
                <a:gd name="T46" fmla="*/ 0 w 808"/>
                <a:gd name="T47" fmla="*/ 0 h 845"/>
                <a:gd name="T48" fmla="*/ 0 w 808"/>
                <a:gd name="T49" fmla="*/ 0 h 845"/>
                <a:gd name="T50" fmla="*/ 0 w 808"/>
                <a:gd name="T51" fmla="*/ 0 h 845"/>
                <a:gd name="T52" fmla="*/ 0 w 808"/>
                <a:gd name="T53" fmla="*/ 0 h 845"/>
                <a:gd name="T54" fmla="*/ 0 w 808"/>
                <a:gd name="T55" fmla="*/ 0 h 845"/>
                <a:gd name="T56" fmla="*/ 0 w 808"/>
                <a:gd name="T57" fmla="*/ 0 h 845"/>
                <a:gd name="T58" fmla="*/ 0 w 808"/>
                <a:gd name="T59" fmla="*/ 0 h 845"/>
                <a:gd name="T60" fmla="*/ 0 w 808"/>
                <a:gd name="T61" fmla="*/ 0 h 845"/>
                <a:gd name="T62" fmla="*/ 0 w 808"/>
                <a:gd name="T63" fmla="*/ 0 h 845"/>
                <a:gd name="T64" fmla="*/ 0 w 808"/>
                <a:gd name="T65" fmla="*/ 0 h 845"/>
                <a:gd name="T66" fmla="*/ 0 w 808"/>
                <a:gd name="T67" fmla="*/ 0 h 845"/>
                <a:gd name="T68" fmla="*/ 0 w 808"/>
                <a:gd name="T69" fmla="*/ 0 h 845"/>
                <a:gd name="T70" fmla="*/ 0 w 808"/>
                <a:gd name="T71" fmla="*/ 0 h 845"/>
                <a:gd name="T72" fmla="*/ 0 w 808"/>
                <a:gd name="T73" fmla="*/ 0 h 845"/>
                <a:gd name="T74" fmla="*/ 0 w 808"/>
                <a:gd name="T75" fmla="*/ 0 h 845"/>
                <a:gd name="T76" fmla="*/ 0 w 808"/>
                <a:gd name="T77" fmla="*/ 0 h 845"/>
                <a:gd name="T78" fmla="*/ 0 w 808"/>
                <a:gd name="T79" fmla="*/ 0 h 845"/>
                <a:gd name="T80" fmla="*/ 0 w 808"/>
                <a:gd name="T81" fmla="*/ 0 h 845"/>
                <a:gd name="T82" fmla="*/ 0 w 808"/>
                <a:gd name="T83" fmla="*/ 0 h 845"/>
                <a:gd name="T84" fmla="*/ 0 w 808"/>
                <a:gd name="T85" fmla="*/ 0 h 845"/>
                <a:gd name="T86" fmla="*/ 0 w 808"/>
                <a:gd name="T87" fmla="*/ 0 h 845"/>
                <a:gd name="T88" fmla="*/ 0 w 808"/>
                <a:gd name="T89" fmla="*/ 0 h 845"/>
                <a:gd name="T90" fmla="*/ 0 w 808"/>
                <a:gd name="T91" fmla="*/ 0 h 845"/>
                <a:gd name="T92" fmla="*/ 0 w 808"/>
                <a:gd name="T93" fmla="*/ 0 h 845"/>
                <a:gd name="T94" fmla="*/ 0 w 808"/>
                <a:gd name="T95" fmla="*/ 0 h 845"/>
                <a:gd name="T96" fmla="*/ 0 w 808"/>
                <a:gd name="T97" fmla="*/ 0 h 845"/>
                <a:gd name="T98" fmla="*/ 0 w 808"/>
                <a:gd name="T99" fmla="*/ 0 h 845"/>
                <a:gd name="T100" fmla="*/ 0 w 808"/>
                <a:gd name="T101" fmla="*/ 0 h 845"/>
                <a:gd name="T102" fmla="*/ 0 w 808"/>
                <a:gd name="T103" fmla="*/ 0 h 84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08"/>
                <a:gd name="T157" fmla="*/ 0 h 845"/>
                <a:gd name="T158" fmla="*/ 808 w 808"/>
                <a:gd name="T159" fmla="*/ 845 h 84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08" h="845">
                  <a:moveTo>
                    <a:pt x="311" y="374"/>
                  </a:moveTo>
                  <a:lnTo>
                    <a:pt x="286" y="355"/>
                  </a:lnTo>
                  <a:lnTo>
                    <a:pt x="236" y="324"/>
                  </a:lnTo>
                  <a:lnTo>
                    <a:pt x="218" y="312"/>
                  </a:lnTo>
                  <a:lnTo>
                    <a:pt x="188" y="281"/>
                  </a:lnTo>
                  <a:lnTo>
                    <a:pt x="163" y="256"/>
                  </a:lnTo>
                  <a:lnTo>
                    <a:pt x="159" y="247"/>
                  </a:lnTo>
                  <a:lnTo>
                    <a:pt x="130" y="272"/>
                  </a:lnTo>
                  <a:lnTo>
                    <a:pt x="127" y="284"/>
                  </a:lnTo>
                  <a:lnTo>
                    <a:pt x="90" y="330"/>
                  </a:lnTo>
                  <a:lnTo>
                    <a:pt x="29" y="417"/>
                  </a:lnTo>
                  <a:lnTo>
                    <a:pt x="15" y="463"/>
                  </a:lnTo>
                  <a:lnTo>
                    <a:pt x="15" y="506"/>
                  </a:lnTo>
                  <a:lnTo>
                    <a:pt x="0" y="637"/>
                  </a:lnTo>
                  <a:lnTo>
                    <a:pt x="5" y="798"/>
                  </a:lnTo>
                  <a:lnTo>
                    <a:pt x="3" y="845"/>
                  </a:lnTo>
                  <a:lnTo>
                    <a:pt x="567" y="844"/>
                  </a:lnTo>
                  <a:lnTo>
                    <a:pt x="578" y="817"/>
                  </a:lnTo>
                  <a:lnTo>
                    <a:pt x="381" y="629"/>
                  </a:lnTo>
                  <a:lnTo>
                    <a:pt x="396" y="608"/>
                  </a:lnTo>
                  <a:lnTo>
                    <a:pt x="417" y="605"/>
                  </a:lnTo>
                  <a:lnTo>
                    <a:pt x="425" y="617"/>
                  </a:lnTo>
                  <a:lnTo>
                    <a:pt x="434" y="624"/>
                  </a:lnTo>
                  <a:lnTo>
                    <a:pt x="443" y="627"/>
                  </a:lnTo>
                  <a:lnTo>
                    <a:pt x="455" y="622"/>
                  </a:lnTo>
                  <a:lnTo>
                    <a:pt x="488" y="596"/>
                  </a:lnTo>
                  <a:lnTo>
                    <a:pt x="530" y="556"/>
                  </a:lnTo>
                  <a:lnTo>
                    <a:pt x="543" y="536"/>
                  </a:lnTo>
                  <a:lnTo>
                    <a:pt x="547" y="516"/>
                  </a:lnTo>
                  <a:lnTo>
                    <a:pt x="551" y="494"/>
                  </a:lnTo>
                  <a:lnTo>
                    <a:pt x="546" y="468"/>
                  </a:lnTo>
                  <a:lnTo>
                    <a:pt x="557" y="468"/>
                  </a:lnTo>
                  <a:lnTo>
                    <a:pt x="563" y="485"/>
                  </a:lnTo>
                  <a:lnTo>
                    <a:pt x="566" y="493"/>
                  </a:lnTo>
                  <a:lnTo>
                    <a:pt x="577" y="500"/>
                  </a:lnTo>
                  <a:lnTo>
                    <a:pt x="585" y="506"/>
                  </a:lnTo>
                  <a:lnTo>
                    <a:pt x="657" y="514"/>
                  </a:lnTo>
                  <a:lnTo>
                    <a:pt x="777" y="514"/>
                  </a:lnTo>
                  <a:lnTo>
                    <a:pt x="780" y="509"/>
                  </a:lnTo>
                  <a:lnTo>
                    <a:pt x="782" y="503"/>
                  </a:lnTo>
                  <a:lnTo>
                    <a:pt x="786" y="493"/>
                  </a:lnTo>
                  <a:lnTo>
                    <a:pt x="771" y="491"/>
                  </a:lnTo>
                  <a:lnTo>
                    <a:pt x="771" y="480"/>
                  </a:lnTo>
                  <a:lnTo>
                    <a:pt x="772" y="468"/>
                  </a:lnTo>
                  <a:lnTo>
                    <a:pt x="781" y="443"/>
                  </a:lnTo>
                  <a:lnTo>
                    <a:pt x="787" y="432"/>
                  </a:lnTo>
                  <a:lnTo>
                    <a:pt x="791" y="426"/>
                  </a:lnTo>
                  <a:lnTo>
                    <a:pt x="808" y="427"/>
                  </a:lnTo>
                  <a:lnTo>
                    <a:pt x="805" y="384"/>
                  </a:lnTo>
                  <a:lnTo>
                    <a:pt x="806" y="357"/>
                  </a:lnTo>
                  <a:lnTo>
                    <a:pt x="805" y="319"/>
                  </a:lnTo>
                  <a:lnTo>
                    <a:pt x="795" y="276"/>
                  </a:lnTo>
                  <a:lnTo>
                    <a:pt x="791" y="239"/>
                  </a:lnTo>
                  <a:lnTo>
                    <a:pt x="789" y="228"/>
                  </a:lnTo>
                  <a:lnTo>
                    <a:pt x="780" y="222"/>
                  </a:lnTo>
                  <a:lnTo>
                    <a:pt x="737" y="199"/>
                  </a:lnTo>
                  <a:lnTo>
                    <a:pt x="738" y="193"/>
                  </a:lnTo>
                  <a:lnTo>
                    <a:pt x="746" y="162"/>
                  </a:lnTo>
                  <a:lnTo>
                    <a:pt x="749" y="152"/>
                  </a:lnTo>
                  <a:lnTo>
                    <a:pt x="750" y="137"/>
                  </a:lnTo>
                  <a:lnTo>
                    <a:pt x="758" y="122"/>
                  </a:lnTo>
                  <a:lnTo>
                    <a:pt x="759" y="101"/>
                  </a:lnTo>
                  <a:lnTo>
                    <a:pt x="760" y="91"/>
                  </a:lnTo>
                  <a:lnTo>
                    <a:pt x="770" y="84"/>
                  </a:lnTo>
                  <a:lnTo>
                    <a:pt x="773" y="62"/>
                  </a:lnTo>
                  <a:lnTo>
                    <a:pt x="761" y="44"/>
                  </a:lnTo>
                  <a:lnTo>
                    <a:pt x="744" y="32"/>
                  </a:lnTo>
                  <a:lnTo>
                    <a:pt x="723" y="9"/>
                  </a:lnTo>
                  <a:lnTo>
                    <a:pt x="698" y="0"/>
                  </a:lnTo>
                  <a:lnTo>
                    <a:pt x="689" y="0"/>
                  </a:lnTo>
                  <a:lnTo>
                    <a:pt x="657" y="9"/>
                  </a:lnTo>
                  <a:lnTo>
                    <a:pt x="643" y="20"/>
                  </a:lnTo>
                  <a:lnTo>
                    <a:pt x="637" y="32"/>
                  </a:lnTo>
                  <a:lnTo>
                    <a:pt x="618" y="51"/>
                  </a:lnTo>
                  <a:lnTo>
                    <a:pt x="611" y="74"/>
                  </a:lnTo>
                  <a:lnTo>
                    <a:pt x="608" y="101"/>
                  </a:lnTo>
                  <a:lnTo>
                    <a:pt x="611" y="113"/>
                  </a:lnTo>
                  <a:lnTo>
                    <a:pt x="605" y="120"/>
                  </a:lnTo>
                  <a:lnTo>
                    <a:pt x="604" y="134"/>
                  </a:lnTo>
                  <a:lnTo>
                    <a:pt x="614" y="164"/>
                  </a:lnTo>
                  <a:lnTo>
                    <a:pt x="600" y="180"/>
                  </a:lnTo>
                  <a:lnTo>
                    <a:pt x="567" y="194"/>
                  </a:lnTo>
                  <a:lnTo>
                    <a:pt x="554" y="205"/>
                  </a:lnTo>
                  <a:lnTo>
                    <a:pt x="528" y="218"/>
                  </a:lnTo>
                  <a:lnTo>
                    <a:pt x="507" y="241"/>
                  </a:lnTo>
                  <a:lnTo>
                    <a:pt x="503" y="253"/>
                  </a:lnTo>
                  <a:lnTo>
                    <a:pt x="465" y="253"/>
                  </a:lnTo>
                  <a:lnTo>
                    <a:pt x="451" y="255"/>
                  </a:lnTo>
                  <a:lnTo>
                    <a:pt x="442" y="260"/>
                  </a:lnTo>
                  <a:lnTo>
                    <a:pt x="435" y="269"/>
                  </a:lnTo>
                  <a:lnTo>
                    <a:pt x="432" y="281"/>
                  </a:lnTo>
                  <a:lnTo>
                    <a:pt x="431" y="296"/>
                  </a:lnTo>
                  <a:lnTo>
                    <a:pt x="431" y="389"/>
                  </a:lnTo>
                  <a:lnTo>
                    <a:pt x="398" y="366"/>
                  </a:lnTo>
                  <a:lnTo>
                    <a:pt x="372" y="358"/>
                  </a:lnTo>
                  <a:lnTo>
                    <a:pt x="369" y="343"/>
                  </a:lnTo>
                  <a:lnTo>
                    <a:pt x="354" y="327"/>
                  </a:lnTo>
                  <a:lnTo>
                    <a:pt x="340" y="316"/>
                  </a:lnTo>
                  <a:lnTo>
                    <a:pt x="383" y="307"/>
                  </a:lnTo>
                  <a:lnTo>
                    <a:pt x="393" y="304"/>
                  </a:lnTo>
                  <a:lnTo>
                    <a:pt x="399" y="295"/>
                  </a:lnTo>
                  <a:lnTo>
                    <a:pt x="401" y="285"/>
                  </a:lnTo>
                  <a:lnTo>
                    <a:pt x="402" y="272"/>
                  </a:lnTo>
                  <a:lnTo>
                    <a:pt x="405" y="269"/>
                  </a:lnTo>
                  <a:lnTo>
                    <a:pt x="412" y="260"/>
                  </a:lnTo>
                  <a:lnTo>
                    <a:pt x="412" y="258"/>
                  </a:lnTo>
                  <a:lnTo>
                    <a:pt x="412" y="253"/>
                  </a:lnTo>
                  <a:lnTo>
                    <a:pt x="408" y="249"/>
                  </a:lnTo>
                  <a:lnTo>
                    <a:pt x="415" y="242"/>
                  </a:lnTo>
                  <a:lnTo>
                    <a:pt x="416" y="226"/>
                  </a:lnTo>
                  <a:lnTo>
                    <a:pt x="425" y="220"/>
                  </a:lnTo>
                  <a:lnTo>
                    <a:pt x="430" y="214"/>
                  </a:lnTo>
                  <a:lnTo>
                    <a:pt x="431" y="209"/>
                  </a:lnTo>
                  <a:lnTo>
                    <a:pt x="427" y="203"/>
                  </a:lnTo>
                  <a:lnTo>
                    <a:pt x="415" y="187"/>
                  </a:lnTo>
                  <a:lnTo>
                    <a:pt x="412" y="179"/>
                  </a:lnTo>
                  <a:lnTo>
                    <a:pt x="410" y="168"/>
                  </a:lnTo>
                  <a:lnTo>
                    <a:pt x="412" y="148"/>
                  </a:lnTo>
                  <a:lnTo>
                    <a:pt x="412" y="141"/>
                  </a:lnTo>
                  <a:lnTo>
                    <a:pt x="393" y="94"/>
                  </a:lnTo>
                  <a:lnTo>
                    <a:pt x="383" y="82"/>
                  </a:lnTo>
                  <a:lnTo>
                    <a:pt x="375" y="74"/>
                  </a:lnTo>
                  <a:lnTo>
                    <a:pt x="372" y="55"/>
                  </a:lnTo>
                  <a:lnTo>
                    <a:pt x="357" y="43"/>
                  </a:lnTo>
                  <a:lnTo>
                    <a:pt x="338" y="38"/>
                  </a:lnTo>
                  <a:lnTo>
                    <a:pt x="318" y="28"/>
                  </a:lnTo>
                  <a:lnTo>
                    <a:pt x="304" y="23"/>
                  </a:lnTo>
                  <a:lnTo>
                    <a:pt x="289" y="23"/>
                  </a:lnTo>
                  <a:lnTo>
                    <a:pt x="278" y="20"/>
                  </a:lnTo>
                  <a:lnTo>
                    <a:pt x="253" y="25"/>
                  </a:lnTo>
                  <a:lnTo>
                    <a:pt x="240" y="25"/>
                  </a:lnTo>
                  <a:lnTo>
                    <a:pt x="224" y="31"/>
                  </a:lnTo>
                  <a:lnTo>
                    <a:pt x="213" y="37"/>
                  </a:lnTo>
                  <a:lnTo>
                    <a:pt x="201" y="43"/>
                  </a:lnTo>
                  <a:lnTo>
                    <a:pt x="174" y="69"/>
                  </a:lnTo>
                  <a:lnTo>
                    <a:pt x="169" y="82"/>
                  </a:lnTo>
                  <a:lnTo>
                    <a:pt x="163" y="101"/>
                  </a:lnTo>
                  <a:lnTo>
                    <a:pt x="159" y="113"/>
                  </a:lnTo>
                  <a:lnTo>
                    <a:pt x="154" y="130"/>
                  </a:lnTo>
                  <a:lnTo>
                    <a:pt x="154" y="145"/>
                  </a:lnTo>
                  <a:lnTo>
                    <a:pt x="154" y="160"/>
                  </a:lnTo>
                  <a:lnTo>
                    <a:pt x="158" y="173"/>
                  </a:lnTo>
                  <a:lnTo>
                    <a:pt x="157" y="185"/>
                  </a:lnTo>
                  <a:lnTo>
                    <a:pt x="162" y="197"/>
                  </a:lnTo>
                  <a:lnTo>
                    <a:pt x="167" y="203"/>
                  </a:lnTo>
                  <a:lnTo>
                    <a:pt x="174" y="210"/>
                  </a:lnTo>
                  <a:lnTo>
                    <a:pt x="174" y="226"/>
                  </a:lnTo>
                  <a:lnTo>
                    <a:pt x="200" y="249"/>
                  </a:lnTo>
                  <a:lnTo>
                    <a:pt x="235" y="282"/>
                  </a:lnTo>
                  <a:lnTo>
                    <a:pt x="282" y="319"/>
                  </a:lnTo>
                  <a:lnTo>
                    <a:pt x="291" y="324"/>
                  </a:lnTo>
                  <a:lnTo>
                    <a:pt x="300" y="327"/>
                  </a:lnTo>
                  <a:lnTo>
                    <a:pt x="318" y="319"/>
                  </a:lnTo>
                  <a:lnTo>
                    <a:pt x="308" y="335"/>
                  </a:lnTo>
                  <a:lnTo>
                    <a:pt x="318" y="350"/>
                  </a:lnTo>
                  <a:lnTo>
                    <a:pt x="315" y="362"/>
                  </a:lnTo>
                  <a:lnTo>
                    <a:pt x="311" y="374"/>
                  </a:lnTo>
                </a:path>
              </a:pathLst>
            </a:custGeom>
            <a:solidFill>
              <a:srgbClr val="003399"/>
            </a:solidFill>
            <a:ln w="0">
              <a:solidFill>
                <a:schemeClr val="bg1"/>
              </a:solidFill>
              <a:round/>
              <a:headEnd/>
              <a:tailEnd/>
            </a:ln>
          </p:spPr>
          <p:txBody>
            <a:bodyPr/>
            <a:lstStyle/>
            <a:p>
              <a:endParaRPr lang="ko-KR" altLang="en-US"/>
            </a:p>
          </p:txBody>
        </p:sp>
        <p:sp>
          <p:nvSpPr>
            <p:cNvPr id="29708" name="Freeform 12"/>
            <p:cNvSpPr>
              <a:spLocks/>
            </p:cNvSpPr>
            <p:nvPr/>
          </p:nvSpPr>
          <p:spPr bwMode="auto">
            <a:xfrm>
              <a:off x="536" y="2192"/>
              <a:ext cx="20" cy="49"/>
            </a:xfrm>
            <a:custGeom>
              <a:avLst/>
              <a:gdLst>
                <a:gd name="T0" fmla="*/ 0 w 61"/>
                <a:gd name="T1" fmla="*/ 0 h 147"/>
                <a:gd name="T2" fmla="*/ 0 w 61"/>
                <a:gd name="T3" fmla="*/ 0 h 147"/>
                <a:gd name="T4" fmla="*/ 0 w 61"/>
                <a:gd name="T5" fmla="*/ 0 h 147"/>
                <a:gd name="T6" fmla="*/ 0 w 61"/>
                <a:gd name="T7" fmla="*/ 0 h 147"/>
                <a:gd name="T8" fmla="*/ 0 w 61"/>
                <a:gd name="T9" fmla="*/ 0 h 147"/>
                <a:gd name="T10" fmla="*/ 0 w 61"/>
                <a:gd name="T11" fmla="*/ 0 h 147"/>
                <a:gd name="T12" fmla="*/ 0 w 61"/>
                <a:gd name="T13" fmla="*/ 0 h 147"/>
                <a:gd name="T14" fmla="*/ 0 w 61"/>
                <a:gd name="T15" fmla="*/ 0 h 147"/>
                <a:gd name="T16" fmla="*/ 0 w 61"/>
                <a:gd name="T17" fmla="*/ 0 h 147"/>
                <a:gd name="T18" fmla="*/ 0 w 61"/>
                <a:gd name="T19" fmla="*/ 0 h 147"/>
                <a:gd name="T20" fmla="*/ 0 w 61"/>
                <a:gd name="T21" fmla="*/ 0 h 147"/>
                <a:gd name="T22" fmla="*/ 0 w 61"/>
                <a:gd name="T23" fmla="*/ 0 h 147"/>
                <a:gd name="T24" fmla="*/ 0 w 61"/>
                <a:gd name="T25" fmla="*/ 0 h 147"/>
                <a:gd name="T26" fmla="*/ 0 w 61"/>
                <a:gd name="T27" fmla="*/ 0 h 147"/>
                <a:gd name="T28" fmla="*/ 0 w 61"/>
                <a:gd name="T29" fmla="*/ 0 h 147"/>
                <a:gd name="T30" fmla="*/ 0 w 61"/>
                <a:gd name="T31" fmla="*/ 0 h 1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
                <a:gd name="T49" fmla="*/ 0 h 147"/>
                <a:gd name="T50" fmla="*/ 61 w 61"/>
                <a:gd name="T51" fmla="*/ 147 h 14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 h="147">
                  <a:moveTo>
                    <a:pt x="0" y="0"/>
                  </a:moveTo>
                  <a:lnTo>
                    <a:pt x="4" y="23"/>
                  </a:lnTo>
                  <a:lnTo>
                    <a:pt x="14" y="58"/>
                  </a:lnTo>
                  <a:lnTo>
                    <a:pt x="22" y="70"/>
                  </a:lnTo>
                  <a:lnTo>
                    <a:pt x="39" y="108"/>
                  </a:lnTo>
                  <a:lnTo>
                    <a:pt x="54" y="147"/>
                  </a:lnTo>
                  <a:lnTo>
                    <a:pt x="57" y="103"/>
                  </a:lnTo>
                  <a:lnTo>
                    <a:pt x="61" y="91"/>
                  </a:lnTo>
                  <a:lnTo>
                    <a:pt x="49" y="79"/>
                  </a:lnTo>
                  <a:lnTo>
                    <a:pt x="51" y="72"/>
                  </a:lnTo>
                  <a:lnTo>
                    <a:pt x="54" y="57"/>
                  </a:lnTo>
                  <a:lnTo>
                    <a:pt x="42" y="50"/>
                  </a:lnTo>
                  <a:lnTo>
                    <a:pt x="26" y="36"/>
                  </a:lnTo>
                  <a:lnTo>
                    <a:pt x="17" y="27"/>
                  </a:lnTo>
                  <a:lnTo>
                    <a:pt x="11" y="19"/>
                  </a:lnTo>
                  <a:lnTo>
                    <a:pt x="0" y="0"/>
                  </a:lnTo>
                  <a:close/>
                </a:path>
              </a:pathLst>
            </a:custGeom>
            <a:solidFill>
              <a:srgbClr val="003399"/>
            </a:solidFill>
            <a:ln w="9525">
              <a:solidFill>
                <a:schemeClr val="bg1"/>
              </a:solidFill>
              <a:round/>
              <a:headEnd/>
              <a:tailEnd/>
            </a:ln>
          </p:spPr>
          <p:txBody>
            <a:bodyPr/>
            <a:lstStyle/>
            <a:p>
              <a:endParaRPr lang="ko-KR" altLang="en-US"/>
            </a:p>
          </p:txBody>
        </p:sp>
        <p:sp>
          <p:nvSpPr>
            <p:cNvPr id="29709" name="Freeform 13"/>
            <p:cNvSpPr>
              <a:spLocks/>
            </p:cNvSpPr>
            <p:nvPr/>
          </p:nvSpPr>
          <p:spPr bwMode="auto">
            <a:xfrm>
              <a:off x="536" y="2192"/>
              <a:ext cx="20" cy="49"/>
            </a:xfrm>
            <a:custGeom>
              <a:avLst/>
              <a:gdLst>
                <a:gd name="T0" fmla="*/ 0 w 61"/>
                <a:gd name="T1" fmla="*/ 0 h 147"/>
                <a:gd name="T2" fmla="*/ 0 w 61"/>
                <a:gd name="T3" fmla="*/ 0 h 147"/>
                <a:gd name="T4" fmla="*/ 0 w 61"/>
                <a:gd name="T5" fmla="*/ 0 h 147"/>
                <a:gd name="T6" fmla="*/ 0 w 61"/>
                <a:gd name="T7" fmla="*/ 0 h 147"/>
                <a:gd name="T8" fmla="*/ 0 w 61"/>
                <a:gd name="T9" fmla="*/ 0 h 147"/>
                <a:gd name="T10" fmla="*/ 0 w 61"/>
                <a:gd name="T11" fmla="*/ 0 h 147"/>
                <a:gd name="T12" fmla="*/ 0 w 61"/>
                <a:gd name="T13" fmla="*/ 0 h 147"/>
                <a:gd name="T14" fmla="*/ 0 w 61"/>
                <a:gd name="T15" fmla="*/ 0 h 147"/>
                <a:gd name="T16" fmla="*/ 0 w 61"/>
                <a:gd name="T17" fmla="*/ 0 h 147"/>
                <a:gd name="T18" fmla="*/ 0 w 61"/>
                <a:gd name="T19" fmla="*/ 0 h 147"/>
                <a:gd name="T20" fmla="*/ 0 w 61"/>
                <a:gd name="T21" fmla="*/ 0 h 147"/>
                <a:gd name="T22" fmla="*/ 0 w 61"/>
                <a:gd name="T23" fmla="*/ 0 h 147"/>
                <a:gd name="T24" fmla="*/ 0 w 61"/>
                <a:gd name="T25" fmla="*/ 0 h 147"/>
                <a:gd name="T26" fmla="*/ 0 w 61"/>
                <a:gd name="T27" fmla="*/ 0 h 147"/>
                <a:gd name="T28" fmla="*/ 0 w 61"/>
                <a:gd name="T29" fmla="*/ 0 h 147"/>
                <a:gd name="T30" fmla="*/ 0 w 61"/>
                <a:gd name="T31" fmla="*/ 0 h 1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
                <a:gd name="T49" fmla="*/ 0 h 147"/>
                <a:gd name="T50" fmla="*/ 61 w 61"/>
                <a:gd name="T51" fmla="*/ 147 h 14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 h="147">
                  <a:moveTo>
                    <a:pt x="0" y="0"/>
                  </a:moveTo>
                  <a:lnTo>
                    <a:pt x="4" y="23"/>
                  </a:lnTo>
                  <a:lnTo>
                    <a:pt x="14" y="58"/>
                  </a:lnTo>
                  <a:lnTo>
                    <a:pt x="22" y="70"/>
                  </a:lnTo>
                  <a:lnTo>
                    <a:pt x="39" y="108"/>
                  </a:lnTo>
                  <a:lnTo>
                    <a:pt x="54" y="147"/>
                  </a:lnTo>
                  <a:lnTo>
                    <a:pt x="57" y="103"/>
                  </a:lnTo>
                  <a:lnTo>
                    <a:pt x="61" y="91"/>
                  </a:lnTo>
                  <a:lnTo>
                    <a:pt x="49" y="79"/>
                  </a:lnTo>
                  <a:lnTo>
                    <a:pt x="51" y="72"/>
                  </a:lnTo>
                  <a:lnTo>
                    <a:pt x="54" y="57"/>
                  </a:lnTo>
                  <a:lnTo>
                    <a:pt x="42" y="50"/>
                  </a:lnTo>
                  <a:lnTo>
                    <a:pt x="26" y="36"/>
                  </a:lnTo>
                  <a:lnTo>
                    <a:pt x="17" y="27"/>
                  </a:lnTo>
                  <a:lnTo>
                    <a:pt x="11" y="19"/>
                  </a:lnTo>
                  <a:lnTo>
                    <a:pt x="0" y="0"/>
                  </a:lnTo>
                </a:path>
              </a:pathLst>
            </a:custGeom>
            <a:solidFill>
              <a:srgbClr val="003399"/>
            </a:solidFill>
            <a:ln w="0">
              <a:solidFill>
                <a:schemeClr val="bg1"/>
              </a:solidFill>
              <a:round/>
              <a:headEnd/>
              <a:tailEnd/>
            </a:ln>
          </p:spPr>
          <p:txBody>
            <a:bodyPr/>
            <a:lstStyle/>
            <a:p>
              <a:endParaRPr lang="ko-KR" altLang="en-US"/>
            </a:p>
          </p:txBody>
        </p:sp>
        <p:sp>
          <p:nvSpPr>
            <p:cNvPr id="29710" name="Freeform 14"/>
            <p:cNvSpPr>
              <a:spLocks/>
            </p:cNvSpPr>
            <p:nvPr/>
          </p:nvSpPr>
          <p:spPr bwMode="auto">
            <a:xfrm>
              <a:off x="560" y="2210"/>
              <a:ext cx="8" cy="32"/>
            </a:xfrm>
            <a:custGeom>
              <a:avLst/>
              <a:gdLst>
                <a:gd name="T0" fmla="*/ 0 w 24"/>
                <a:gd name="T1" fmla="*/ 0 h 95"/>
                <a:gd name="T2" fmla="*/ 0 w 24"/>
                <a:gd name="T3" fmla="*/ 0 h 95"/>
                <a:gd name="T4" fmla="*/ 0 w 24"/>
                <a:gd name="T5" fmla="*/ 0 h 95"/>
                <a:gd name="T6" fmla="*/ 0 w 24"/>
                <a:gd name="T7" fmla="*/ 0 h 95"/>
                <a:gd name="T8" fmla="*/ 0 w 24"/>
                <a:gd name="T9" fmla="*/ 0 h 95"/>
                <a:gd name="T10" fmla="*/ 0 w 24"/>
                <a:gd name="T11" fmla="*/ 0 h 95"/>
                <a:gd name="T12" fmla="*/ 0 w 24"/>
                <a:gd name="T13" fmla="*/ 0 h 95"/>
                <a:gd name="T14" fmla="*/ 0 w 24"/>
                <a:gd name="T15" fmla="*/ 0 h 95"/>
                <a:gd name="T16" fmla="*/ 0 w 24"/>
                <a:gd name="T17" fmla="*/ 0 h 95"/>
                <a:gd name="T18" fmla="*/ 0 w 24"/>
                <a:gd name="T19" fmla="*/ 0 h 95"/>
                <a:gd name="T20" fmla="*/ 0 w 24"/>
                <a:gd name="T21" fmla="*/ 0 h 95"/>
                <a:gd name="T22" fmla="*/ 0 w 24"/>
                <a:gd name="T23" fmla="*/ 0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95"/>
                <a:gd name="T38" fmla="*/ 24 w 24"/>
                <a:gd name="T39" fmla="*/ 95 h 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95">
                  <a:moveTo>
                    <a:pt x="0" y="6"/>
                  </a:moveTo>
                  <a:lnTo>
                    <a:pt x="8" y="16"/>
                  </a:lnTo>
                  <a:lnTo>
                    <a:pt x="4" y="39"/>
                  </a:lnTo>
                  <a:lnTo>
                    <a:pt x="8" y="44"/>
                  </a:lnTo>
                  <a:lnTo>
                    <a:pt x="12" y="59"/>
                  </a:lnTo>
                  <a:lnTo>
                    <a:pt x="21" y="95"/>
                  </a:lnTo>
                  <a:lnTo>
                    <a:pt x="24" y="42"/>
                  </a:lnTo>
                  <a:lnTo>
                    <a:pt x="22" y="12"/>
                  </a:lnTo>
                  <a:lnTo>
                    <a:pt x="20" y="6"/>
                  </a:lnTo>
                  <a:lnTo>
                    <a:pt x="18" y="2"/>
                  </a:lnTo>
                  <a:lnTo>
                    <a:pt x="12" y="0"/>
                  </a:lnTo>
                  <a:lnTo>
                    <a:pt x="0" y="6"/>
                  </a:lnTo>
                  <a:close/>
                </a:path>
              </a:pathLst>
            </a:custGeom>
            <a:solidFill>
              <a:srgbClr val="003399"/>
            </a:solidFill>
            <a:ln w="9525">
              <a:solidFill>
                <a:schemeClr val="bg1"/>
              </a:solidFill>
              <a:round/>
              <a:headEnd/>
              <a:tailEnd/>
            </a:ln>
          </p:spPr>
          <p:txBody>
            <a:bodyPr/>
            <a:lstStyle/>
            <a:p>
              <a:endParaRPr lang="ko-KR" altLang="en-US"/>
            </a:p>
          </p:txBody>
        </p:sp>
        <p:sp>
          <p:nvSpPr>
            <p:cNvPr id="29711" name="Freeform 15"/>
            <p:cNvSpPr>
              <a:spLocks/>
            </p:cNvSpPr>
            <p:nvPr/>
          </p:nvSpPr>
          <p:spPr bwMode="auto">
            <a:xfrm>
              <a:off x="560" y="2210"/>
              <a:ext cx="8" cy="32"/>
            </a:xfrm>
            <a:custGeom>
              <a:avLst/>
              <a:gdLst>
                <a:gd name="T0" fmla="*/ 0 w 24"/>
                <a:gd name="T1" fmla="*/ 0 h 95"/>
                <a:gd name="T2" fmla="*/ 0 w 24"/>
                <a:gd name="T3" fmla="*/ 0 h 95"/>
                <a:gd name="T4" fmla="*/ 0 w 24"/>
                <a:gd name="T5" fmla="*/ 0 h 95"/>
                <a:gd name="T6" fmla="*/ 0 w 24"/>
                <a:gd name="T7" fmla="*/ 0 h 95"/>
                <a:gd name="T8" fmla="*/ 0 w 24"/>
                <a:gd name="T9" fmla="*/ 0 h 95"/>
                <a:gd name="T10" fmla="*/ 0 w 24"/>
                <a:gd name="T11" fmla="*/ 0 h 95"/>
                <a:gd name="T12" fmla="*/ 0 w 24"/>
                <a:gd name="T13" fmla="*/ 0 h 95"/>
                <a:gd name="T14" fmla="*/ 0 w 24"/>
                <a:gd name="T15" fmla="*/ 0 h 95"/>
                <a:gd name="T16" fmla="*/ 0 w 24"/>
                <a:gd name="T17" fmla="*/ 0 h 95"/>
                <a:gd name="T18" fmla="*/ 0 w 24"/>
                <a:gd name="T19" fmla="*/ 0 h 95"/>
                <a:gd name="T20" fmla="*/ 0 w 24"/>
                <a:gd name="T21" fmla="*/ 0 h 95"/>
                <a:gd name="T22" fmla="*/ 0 w 24"/>
                <a:gd name="T23" fmla="*/ 0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95"/>
                <a:gd name="T38" fmla="*/ 24 w 24"/>
                <a:gd name="T39" fmla="*/ 95 h 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95">
                  <a:moveTo>
                    <a:pt x="0" y="6"/>
                  </a:moveTo>
                  <a:lnTo>
                    <a:pt x="8" y="16"/>
                  </a:lnTo>
                  <a:lnTo>
                    <a:pt x="4" y="39"/>
                  </a:lnTo>
                  <a:lnTo>
                    <a:pt x="8" y="44"/>
                  </a:lnTo>
                  <a:lnTo>
                    <a:pt x="12" y="59"/>
                  </a:lnTo>
                  <a:lnTo>
                    <a:pt x="21" y="95"/>
                  </a:lnTo>
                  <a:lnTo>
                    <a:pt x="24" y="42"/>
                  </a:lnTo>
                  <a:lnTo>
                    <a:pt x="22" y="12"/>
                  </a:lnTo>
                  <a:lnTo>
                    <a:pt x="20" y="6"/>
                  </a:lnTo>
                  <a:lnTo>
                    <a:pt x="18" y="2"/>
                  </a:lnTo>
                  <a:lnTo>
                    <a:pt x="12" y="0"/>
                  </a:lnTo>
                  <a:lnTo>
                    <a:pt x="0" y="6"/>
                  </a:lnTo>
                </a:path>
              </a:pathLst>
            </a:custGeom>
            <a:solidFill>
              <a:srgbClr val="003399"/>
            </a:solidFill>
            <a:ln w="0">
              <a:solidFill>
                <a:schemeClr val="bg1"/>
              </a:solidFill>
              <a:round/>
              <a:headEnd/>
              <a:tailEnd/>
            </a:ln>
          </p:spPr>
          <p:txBody>
            <a:bodyPr/>
            <a:lstStyle/>
            <a:p>
              <a:endParaRPr lang="ko-KR" altLang="en-US"/>
            </a:p>
          </p:txBody>
        </p:sp>
        <p:sp>
          <p:nvSpPr>
            <p:cNvPr id="29712" name="Freeform 16"/>
            <p:cNvSpPr>
              <a:spLocks/>
            </p:cNvSpPr>
            <p:nvPr/>
          </p:nvSpPr>
          <p:spPr bwMode="auto">
            <a:xfrm>
              <a:off x="599" y="2139"/>
              <a:ext cx="166" cy="158"/>
            </a:xfrm>
            <a:custGeom>
              <a:avLst/>
              <a:gdLst>
                <a:gd name="T0" fmla="*/ 0 w 496"/>
                <a:gd name="T1" fmla="*/ 0 h 472"/>
                <a:gd name="T2" fmla="*/ 0 w 496"/>
                <a:gd name="T3" fmla="*/ 0 h 472"/>
                <a:gd name="T4" fmla="*/ 0 w 496"/>
                <a:gd name="T5" fmla="*/ 0 h 472"/>
                <a:gd name="T6" fmla="*/ 0 w 496"/>
                <a:gd name="T7" fmla="*/ 0 h 472"/>
                <a:gd name="T8" fmla="*/ 0 w 496"/>
                <a:gd name="T9" fmla="*/ 0 h 472"/>
                <a:gd name="T10" fmla="*/ 0 w 496"/>
                <a:gd name="T11" fmla="*/ 0 h 472"/>
                <a:gd name="T12" fmla="*/ 0 w 496"/>
                <a:gd name="T13" fmla="*/ 0 h 472"/>
                <a:gd name="T14" fmla="*/ 0 w 496"/>
                <a:gd name="T15" fmla="*/ 0 h 472"/>
                <a:gd name="T16" fmla="*/ 0 w 496"/>
                <a:gd name="T17" fmla="*/ 0 h 472"/>
                <a:gd name="T18" fmla="*/ 0 w 496"/>
                <a:gd name="T19" fmla="*/ 0 h 472"/>
                <a:gd name="T20" fmla="*/ 0 w 496"/>
                <a:gd name="T21" fmla="*/ 0 h 472"/>
                <a:gd name="T22" fmla="*/ 0 w 496"/>
                <a:gd name="T23" fmla="*/ 0 h 472"/>
                <a:gd name="T24" fmla="*/ 0 w 496"/>
                <a:gd name="T25" fmla="*/ 0 h 472"/>
                <a:gd name="T26" fmla="*/ 0 w 496"/>
                <a:gd name="T27" fmla="*/ 0 h 472"/>
                <a:gd name="T28" fmla="*/ 0 w 496"/>
                <a:gd name="T29" fmla="*/ 0 h 472"/>
                <a:gd name="T30" fmla="*/ 0 w 496"/>
                <a:gd name="T31" fmla="*/ 0 h 472"/>
                <a:gd name="T32" fmla="*/ 0 w 496"/>
                <a:gd name="T33" fmla="*/ 0 h 472"/>
                <a:gd name="T34" fmla="*/ 0 w 496"/>
                <a:gd name="T35" fmla="*/ 0 h 472"/>
                <a:gd name="T36" fmla="*/ 0 w 496"/>
                <a:gd name="T37" fmla="*/ 0 h 472"/>
                <a:gd name="T38" fmla="*/ 0 w 496"/>
                <a:gd name="T39" fmla="*/ 0 h 472"/>
                <a:gd name="T40" fmla="*/ 0 w 496"/>
                <a:gd name="T41" fmla="*/ 0 h 472"/>
                <a:gd name="T42" fmla="*/ 0 w 496"/>
                <a:gd name="T43" fmla="*/ 0 h 472"/>
                <a:gd name="T44" fmla="*/ 0 w 496"/>
                <a:gd name="T45" fmla="*/ 0 h 472"/>
                <a:gd name="T46" fmla="*/ 0 w 496"/>
                <a:gd name="T47" fmla="*/ 0 h 472"/>
                <a:gd name="T48" fmla="*/ 0 w 496"/>
                <a:gd name="T49" fmla="*/ 0 h 472"/>
                <a:gd name="T50" fmla="*/ 0 w 496"/>
                <a:gd name="T51" fmla="*/ 0 h 472"/>
                <a:gd name="T52" fmla="*/ 0 w 496"/>
                <a:gd name="T53" fmla="*/ 0 h 472"/>
                <a:gd name="T54" fmla="*/ 0 w 496"/>
                <a:gd name="T55" fmla="*/ 0 h 472"/>
                <a:gd name="T56" fmla="*/ 0 w 496"/>
                <a:gd name="T57" fmla="*/ 0 h 472"/>
                <a:gd name="T58" fmla="*/ 0 w 496"/>
                <a:gd name="T59" fmla="*/ 0 h 472"/>
                <a:gd name="T60" fmla="*/ 0 w 496"/>
                <a:gd name="T61" fmla="*/ 0 h 472"/>
                <a:gd name="T62" fmla="*/ 0 w 496"/>
                <a:gd name="T63" fmla="*/ 0 h 472"/>
                <a:gd name="T64" fmla="*/ 0 w 496"/>
                <a:gd name="T65" fmla="*/ 0 h 472"/>
                <a:gd name="T66" fmla="*/ 0 w 496"/>
                <a:gd name="T67" fmla="*/ 0 h 472"/>
                <a:gd name="T68" fmla="*/ 0 w 496"/>
                <a:gd name="T69" fmla="*/ 0 h 472"/>
                <a:gd name="T70" fmla="*/ 0 w 496"/>
                <a:gd name="T71" fmla="*/ 0 h 472"/>
                <a:gd name="T72" fmla="*/ 0 w 496"/>
                <a:gd name="T73" fmla="*/ 0 h 472"/>
                <a:gd name="T74" fmla="*/ 0 w 496"/>
                <a:gd name="T75" fmla="*/ 0 h 472"/>
                <a:gd name="T76" fmla="*/ 0 w 496"/>
                <a:gd name="T77" fmla="*/ 0 h 472"/>
                <a:gd name="T78" fmla="*/ 0 w 496"/>
                <a:gd name="T79" fmla="*/ 0 h 472"/>
                <a:gd name="T80" fmla="*/ 0 w 496"/>
                <a:gd name="T81" fmla="*/ 0 h 472"/>
                <a:gd name="T82" fmla="*/ 0 w 496"/>
                <a:gd name="T83" fmla="*/ 0 h 472"/>
                <a:gd name="T84" fmla="*/ 0 w 496"/>
                <a:gd name="T85" fmla="*/ 0 h 472"/>
                <a:gd name="T86" fmla="*/ 0 w 496"/>
                <a:gd name="T87" fmla="*/ 0 h 472"/>
                <a:gd name="T88" fmla="*/ 0 w 496"/>
                <a:gd name="T89" fmla="*/ 0 h 472"/>
                <a:gd name="T90" fmla="*/ 0 w 496"/>
                <a:gd name="T91" fmla="*/ 0 h 472"/>
                <a:gd name="T92" fmla="*/ 0 w 496"/>
                <a:gd name="T93" fmla="*/ 0 h 472"/>
                <a:gd name="T94" fmla="*/ 0 w 496"/>
                <a:gd name="T95" fmla="*/ 0 h 472"/>
                <a:gd name="T96" fmla="*/ 0 w 496"/>
                <a:gd name="T97" fmla="*/ 0 h 472"/>
                <a:gd name="T98" fmla="*/ 0 w 496"/>
                <a:gd name="T99" fmla="*/ 0 h 472"/>
                <a:gd name="T100" fmla="*/ 0 w 496"/>
                <a:gd name="T101" fmla="*/ 0 h 4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96"/>
                <a:gd name="T154" fmla="*/ 0 h 472"/>
                <a:gd name="T155" fmla="*/ 496 w 496"/>
                <a:gd name="T156" fmla="*/ 472 h 47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96" h="472">
                  <a:moveTo>
                    <a:pt x="9" y="415"/>
                  </a:moveTo>
                  <a:lnTo>
                    <a:pt x="5" y="422"/>
                  </a:lnTo>
                  <a:lnTo>
                    <a:pt x="2" y="442"/>
                  </a:lnTo>
                  <a:lnTo>
                    <a:pt x="0" y="460"/>
                  </a:lnTo>
                  <a:lnTo>
                    <a:pt x="2" y="472"/>
                  </a:lnTo>
                  <a:lnTo>
                    <a:pt x="8" y="465"/>
                  </a:lnTo>
                  <a:lnTo>
                    <a:pt x="16" y="457"/>
                  </a:lnTo>
                  <a:lnTo>
                    <a:pt x="23" y="457"/>
                  </a:lnTo>
                  <a:lnTo>
                    <a:pt x="32" y="465"/>
                  </a:lnTo>
                  <a:lnTo>
                    <a:pt x="56" y="465"/>
                  </a:lnTo>
                  <a:lnTo>
                    <a:pt x="86" y="461"/>
                  </a:lnTo>
                  <a:lnTo>
                    <a:pt x="98" y="455"/>
                  </a:lnTo>
                  <a:lnTo>
                    <a:pt x="110" y="454"/>
                  </a:lnTo>
                  <a:lnTo>
                    <a:pt x="128" y="457"/>
                  </a:lnTo>
                  <a:lnTo>
                    <a:pt x="138" y="461"/>
                  </a:lnTo>
                  <a:lnTo>
                    <a:pt x="149" y="461"/>
                  </a:lnTo>
                  <a:lnTo>
                    <a:pt x="154" y="454"/>
                  </a:lnTo>
                  <a:lnTo>
                    <a:pt x="164" y="450"/>
                  </a:lnTo>
                  <a:lnTo>
                    <a:pt x="167" y="447"/>
                  </a:lnTo>
                  <a:lnTo>
                    <a:pt x="171" y="434"/>
                  </a:lnTo>
                  <a:lnTo>
                    <a:pt x="185" y="434"/>
                  </a:lnTo>
                  <a:lnTo>
                    <a:pt x="191" y="437"/>
                  </a:lnTo>
                  <a:lnTo>
                    <a:pt x="197" y="427"/>
                  </a:lnTo>
                  <a:lnTo>
                    <a:pt x="225" y="415"/>
                  </a:lnTo>
                  <a:lnTo>
                    <a:pt x="233" y="415"/>
                  </a:lnTo>
                  <a:lnTo>
                    <a:pt x="236" y="399"/>
                  </a:lnTo>
                  <a:lnTo>
                    <a:pt x="218" y="411"/>
                  </a:lnTo>
                  <a:lnTo>
                    <a:pt x="207" y="413"/>
                  </a:lnTo>
                  <a:lnTo>
                    <a:pt x="197" y="415"/>
                  </a:lnTo>
                  <a:lnTo>
                    <a:pt x="185" y="415"/>
                  </a:lnTo>
                  <a:lnTo>
                    <a:pt x="189" y="402"/>
                  </a:lnTo>
                  <a:lnTo>
                    <a:pt x="191" y="393"/>
                  </a:lnTo>
                  <a:lnTo>
                    <a:pt x="197" y="383"/>
                  </a:lnTo>
                  <a:lnTo>
                    <a:pt x="204" y="370"/>
                  </a:lnTo>
                  <a:lnTo>
                    <a:pt x="218" y="357"/>
                  </a:lnTo>
                  <a:lnTo>
                    <a:pt x="225" y="353"/>
                  </a:lnTo>
                  <a:lnTo>
                    <a:pt x="265" y="357"/>
                  </a:lnTo>
                  <a:lnTo>
                    <a:pt x="262" y="364"/>
                  </a:lnTo>
                  <a:lnTo>
                    <a:pt x="259" y="375"/>
                  </a:lnTo>
                  <a:lnTo>
                    <a:pt x="256" y="385"/>
                  </a:lnTo>
                  <a:lnTo>
                    <a:pt x="259" y="396"/>
                  </a:lnTo>
                  <a:lnTo>
                    <a:pt x="261" y="403"/>
                  </a:lnTo>
                  <a:lnTo>
                    <a:pt x="269" y="406"/>
                  </a:lnTo>
                  <a:lnTo>
                    <a:pt x="282" y="410"/>
                  </a:lnTo>
                  <a:lnTo>
                    <a:pt x="287" y="416"/>
                  </a:lnTo>
                  <a:lnTo>
                    <a:pt x="292" y="420"/>
                  </a:lnTo>
                  <a:lnTo>
                    <a:pt x="305" y="419"/>
                  </a:lnTo>
                  <a:lnTo>
                    <a:pt x="313" y="422"/>
                  </a:lnTo>
                  <a:lnTo>
                    <a:pt x="318" y="422"/>
                  </a:lnTo>
                  <a:lnTo>
                    <a:pt x="326" y="419"/>
                  </a:lnTo>
                  <a:lnTo>
                    <a:pt x="331" y="419"/>
                  </a:lnTo>
                  <a:lnTo>
                    <a:pt x="341" y="422"/>
                  </a:lnTo>
                  <a:lnTo>
                    <a:pt x="370" y="416"/>
                  </a:lnTo>
                  <a:lnTo>
                    <a:pt x="375" y="413"/>
                  </a:lnTo>
                  <a:lnTo>
                    <a:pt x="381" y="409"/>
                  </a:lnTo>
                  <a:lnTo>
                    <a:pt x="384" y="403"/>
                  </a:lnTo>
                  <a:lnTo>
                    <a:pt x="387" y="399"/>
                  </a:lnTo>
                  <a:lnTo>
                    <a:pt x="399" y="399"/>
                  </a:lnTo>
                  <a:lnTo>
                    <a:pt x="410" y="399"/>
                  </a:lnTo>
                  <a:lnTo>
                    <a:pt x="410" y="394"/>
                  </a:lnTo>
                  <a:lnTo>
                    <a:pt x="409" y="387"/>
                  </a:lnTo>
                  <a:lnTo>
                    <a:pt x="405" y="379"/>
                  </a:lnTo>
                  <a:lnTo>
                    <a:pt x="398" y="373"/>
                  </a:lnTo>
                  <a:lnTo>
                    <a:pt x="387" y="364"/>
                  </a:lnTo>
                  <a:lnTo>
                    <a:pt x="397" y="360"/>
                  </a:lnTo>
                  <a:lnTo>
                    <a:pt x="406" y="357"/>
                  </a:lnTo>
                  <a:lnTo>
                    <a:pt x="413" y="357"/>
                  </a:lnTo>
                  <a:lnTo>
                    <a:pt x="419" y="360"/>
                  </a:lnTo>
                  <a:lnTo>
                    <a:pt x="425" y="366"/>
                  </a:lnTo>
                  <a:lnTo>
                    <a:pt x="437" y="388"/>
                  </a:lnTo>
                  <a:lnTo>
                    <a:pt x="440" y="399"/>
                  </a:lnTo>
                  <a:lnTo>
                    <a:pt x="441" y="406"/>
                  </a:lnTo>
                  <a:lnTo>
                    <a:pt x="460" y="411"/>
                  </a:lnTo>
                  <a:lnTo>
                    <a:pt x="466" y="411"/>
                  </a:lnTo>
                  <a:lnTo>
                    <a:pt x="487" y="396"/>
                  </a:lnTo>
                  <a:lnTo>
                    <a:pt x="492" y="387"/>
                  </a:lnTo>
                  <a:lnTo>
                    <a:pt x="496" y="379"/>
                  </a:lnTo>
                  <a:lnTo>
                    <a:pt x="496" y="363"/>
                  </a:lnTo>
                  <a:lnTo>
                    <a:pt x="492" y="351"/>
                  </a:lnTo>
                  <a:lnTo>
                    <a:pt x="487" y="345"/>
                  </a:lnTo>
                  <a:lnTo>
                    <a:pt x="467" y="325"/>
                  </a:lnTo>
                  <a:lnTo>
                    <a:pt x="464" y="315"/>
                  </a:lnTo>
                  <a:lnTo>
                    <a:pt x="459" y="309"/>
                  </a:lnTo>
                  <a:lnTo>
                    <a:pt x="449" y="303"/>
                  </a:lnTo>
                  <a:lnTo>
                    <a:pt x="434" y="291"/>
                  </a:lnTo>
                  <a:lnTo>
                    <a:pt x="431" y="279"/>
                  </a:lnTo>
                  <a:lnTo>
                    <a:pt x="428" y="275"/>
                  </a:lnTo>
                  <a:lnTo>
                    <a:pt x="416" y="267"/>
                  </a:lnTo>
                  <a:lnTo>
                    <a:pt x="392" y="240"/>
                  </a:lnTo>
                  <a:lnTo>
                    <a:pt x="386" y="215"/>
                  </a:lnTo>
                  <a:lnTo>
                    <a:pt x="379" y="200"/>
                  </a:lnTo>
                  <a:lnTo>
                    <a:pt x="374" y="197"/>
                  </a:lnTo>
                  <a:lnTo>
                    <a:pt x="354" y="189"/>
                  </a:lnTo>
                  <a:lnTo>
                    <a:pt x="367" y="188"/>
                  </a:lnTo>
                  <a:lnTo>
                    <a:pt x="376" y="180"/>
                  </a:lnTo>
                  <a:lnTo>
                    <a:pt x="377" y="170"/>
                  </a:lnTo>
                  <a:lnTo>
                    <a:pt x="384" y="166"/>
                  </a:lnTo>
                  <a:lnTo>
                    <a:pt x="388" y="158"/>
                  </a:lnTo>
                  <a:lnTo>
                    <a:pt x="388" y="149"/>
                  </a:lnTo>
                  <a:lnTo>
                    <a:pt x="386" y="142"/>
                  </a:lnTo>
                  <a:lnTo>
                    <a:pt x="390" y="131"/>
                  </a:lnTo>
                  <a:lnTo>
                    <a:pt x="386" y="116"/>
                  </a:lnTo>
                  <a:lnTo>
                    <a:pt x="377" y="101"/>
                  </a:lnTo>
                  <a:lnTo>
                    <a:pt x="377" y="92"/>
                  </a:lnTo>
                  <a:lnTo>
                    <a:pt x="374" y="76"/>
                  </a:lnTo>
                  <a:lnTo>
                    <a:pt x="366" y="64"/>
                  </a:lnTo>
                  <a:lnTo>
                    <a:pt x="357" y="48"/>
                  </a:lnTo>
                  <a:lnTo>
                    <a:pt x="349" y="40"/>
                  </a:lnTo>
                  <a:lnTo>
                    <a:pt x="342" y="30"/>
                  </a:lnTo>
                  <a:lnTo>
                    <a:pt x="341" y="22"/>
                  </a:lnTo>
                  <a:lnTo>
                    <a:pt x="330" y="14"/>
                  </a:lnTo>
                  <a:lnTo>
                    <a:pt x="318" y="10"/>
                  </a:lnTo>
                  <a:lnTo>
                    <a:pt x="312" y="7"/>
                  </a:lnTo>
                  <a:lnTo>
                    <a:pt x="305" y="2"/>
                  </a:lnTo>
                  <a:lnTo>
                    <a:pt x="291" y="2"/>
                  </a:lnTo>
                  <a:lnTo>
                    <a:pt x="286" y="0"/>
                  </a:lnTo>
                  <a:lnTo>
                    <a:pt x="280" y="0"/>
                  </a:lnTo>
                  <a:lnTo>
                    <a:pt x="268" y="5"/>
                  </a:lnTo>
                  <a:lnTo>
                    <a:pt x="255" y="5"/>
                  </a:lnTo>
                  <a:lnTo>
                    <a:pt x="231" y="14"/>
                  </a:lnTo>
                  <a:lnTo>
                    <a:pt x="222" y="21"/>
                  </a:lnTo>
                  <a:lnTo>
                    <a:pt x="217" y="27"/>
                  </a:lnTo>
                  <a:lnTo>
                    <a:pt x="212" y="38"/>
                  </a:lnTo>
                  <a:lnTo>
                    <a:pt x="202" y="46"/>
                  </a:lnTo>
                  <a:lnTo>
                    <a:pt x="197" y="57"/>
                  </a:lnTo>
                  <a:lnTo>
                    <a:pt x="189" y="67"/>
                  </a:lnTo>
                  <a:lnTo>
                    <a:pt x="182" y="75"/>
                  </a:lnTo>
                  <a:lnTo>
                    <a:pt x="177" y="84"/>
                  </a:lnTo>
                  <a:lnTo>
                    <a:pt x="179" y="96"/>
                  </a:lnTo>
                  <a:lnTo>
                    <a:pt x="173" y="104"/>
                  </a:lnTo>
                  <a:lnTo>
                    <a:pt x="171" y="118"/>
                  </a:lnTo>
                  <a:lnTo>
                    <a:pt x="164" y="125"/>
                  </a:lnTo>
                  <a:lnTo>
                    <a:pt x="160" y="137"/>
                  </a:lnTo>
                  <a:lnTo>
                    <a:pt x="162" y="146"/>
                  </a:lnTo>
                  <a:lnTo>
                    <a:pt x="166" y="154"/>
                  </a:lnTo>
                  <a:lnTo>
                    <a:pt x="167" y="166"/>
                  </a:lnTo>
                  <a:lnTo>
                    <a:pt x="172" y="171"/>
                  </a:lnTo>
                  <a:lnTo>
                    <a:pt x="174" y="177"/>
                  </a:lnTo>
                  <a:lnTo>
                    <a:pt x="180" y="177"/>
                  </a:lnTo>
                  <a:lnTo>
                    <a:pt x="165" y="186"/>
                  </a:lnTo>
                  <a:lnTo>
                    <a:pt x="135" y="197"/>
                  </a:lnTo>
                  <a:lnTo>
                    <a:pt x="132" y="201"/>
                  </a:lnTo>
                  <a:lnTo>
                    <a:pt x="130" y="206"/>
                  </a:lnTo>
                  <a:lnTo>
                    <a:pt x="128" y="221"/>
                  </a:lnTo>
                  <a:lnTo>
                    <a:pt x="86" y="221"/>
                  </a:lnTo>
                  <a:lnTo>
                    <a:pt x="77" y="222"/>
                  </a:lnTo>
                  <a:lnTo>
                    <a:pt x="69" y="224"/>
                  </a:lnTo>
                  <a:lnTo>
                    <a:pt x="64" y="228"/>
                  </a:lnTo>
                  <a:lnTo>
                    <a:pt x="59" y="235"/>
                  </a:lnTo>
                  <a:lnTo>
                    <a:pt x="56" y="245"/>
                  </a:lnTo>
                  <a:lnTo>
                    <a:pt x="56" y="251"/>
                  </a:lnTo>
                  <a:lnTo>
                    <a:pt x="56" y="410"/>
                  </a:lnTo>
                  <a:lnTo>
                    <a:pt x="16" y="409"/>
                  </a:lnTo>
                  <a:lnTo>
                    <a:pt x="9" y="415"/>
                  </a:lnTo>
                  <a:close/>
                </a:path>
              </a:pathLst>
            </a:custGeom>
            <a:solidFill>
              <a:srgbClr val="003399"/>
            </a:solidFill>
            <a:ln w="9525">
              <a:solidFill>
                <a:schemeClr val="bg1"/>
              </a:solidFill>
              <a:round/>
              <a:headEnd/>
              <a:tailEnd/>
            </a:ln>
          </p:spPr>
          <p:txBody>
            <a:bodyPr/>
            <a:lstStyle/>
            <a:p>
              <a:endParaRPr lang="ko-KR" altLang="en-US"/>
            </a:p>
          </p:txBody>
        </p:sp>
        <p:sp>
          <p:nvSpPr>
            <p:cNvPr id="29713" name="Freeform 17"/>
            <p:cNvSpPr>
              <a:spLocks/>
            </p:cNvSpPr>
            <p:nvPr/>
          </p:nvSpPr>
          <p:spPr bwMode="auto">
            <a:xfrm>
              <a:off x="599" y="2139"/>
              <a:ext cx="166" cy="158"/>
            </a:xfrm>
            <a:custGeom>
              <a:avLst/>
              <a:gdLst>
                <a:gd name="T0" fmla="*/ 0 w 496"/>
                <a:gd name="T1" fmla="*/ 0 h 472"/>
                <a:gd name="T2" fmla="*/ 0 w 496"/>
                <a:gd name="T3" fmla="*/ 0 h 472"/>
                <a:gd name="T4" fmla="*/ 0 w 496"/>
                <a:gd name="T5" fmla="*/ 0 h 472"/>
                <a:gd name="T6" fmla="*/ 0 w 496"/>
                <a:gd name="T7" fmla="*/ 0 h 472"/>
                <a:gd name="T8" fmla="*/ 0 w 496"/>
                <a:gd name="T9" fmla="*/ 0 h 472"/>
                <a:gd name="T10" fmla="*/ 0 w 496"/>
                <a:gd name="T11" fmla="*/ 0 h 472"/>
                <a:gd name="T12" fmla="*/ 0 w 496"/>
                <a:gd name="T13" fmla="*/ 0 h 472"/>
                <a:gd name="T14" fmla="*/ 0 w 496"/>
                <a:gd name="T15" fmla="*/ 0 h 472"/>
                <a:gd name="T16" fmla="*/ 0 w 496"/>
                <a:gd name="T17" fmla="*/ 0 h 472"/>
                <a:gd name="T18" fmla="*/ 0 w 496"/>
                <a:gd name="T19" fmla="*/ 0 h 472"/>
                <a:gd name="T20" fmla="*/ 0 w 496"/>
                <a:gd name="T21" fmla="*/ 0 h 472"/>
                <a:gd name="T22" fmla="*/ 0 w 496"/>
                <a:gd name="T23" fmla="*/ 0 h 472"/>
                <a:gd name="T24" fmla="*/ 0 w 496"/>
                <a:gd name="T25" fmla="*/ 0 h 472"/>
                <a:gd name="T26" fmla="*/ 0 w 496"/>
                <a:gd name="T27" fmla="*/ 0 h 472"/>
                <a:gd name="T28" fmla="*/ 0 w 496"/>
                <a:gd name="T29" fmla="*/ 0 h 472"/>
                <a:gd name="T30" fmla="*/ 0 w 496"/>
                <a:gd name="T31" fmla="*/ 0 h 472"/>
                <a:gd name="T32" fmla="*/ 0 w 496"/>
                <a:gd name="T33" fmla="*/ 0 h 472"/>
                <a:gd name="T34" fmla="*/ 0 w 496"/>
                <a:gd name="T35" fmla="*/ 0 h 472"/>
                <a:gd name="T36" fmla="*/ 0 w 496"/>
                <a:gd name="T37" fmla="*/ 0 h 472"/>
                <a:gd name="T38" fmla="*/ 0 w 496"/>
                <a:gd name="T39" fmla="*/ 0 h 472"/>
                <a:gd name="T40" fmla="*/ 0 w 496"/>
                <a:gd name="T41" fmla="*/ 0 h 472"/>
                <a:gd name="T42" fmla="*/ 0 w 496"/>
                <a:gd name="T43" fmla="*/ 0 h 472"/>
                <a:gd name="T44" fmla="*/ 0 w 496"/>
                <a:gd name="T45" fmla="*/ 0 h 472"/>
                <a:gd name="T46" fmla="*/ 0 w 496"/>
                <a:gd name="T47" fmla="*/ 0 h 472"/>
                <a:gd name="T48" fmla="*/ 0 w 496"/>
                <a:gd name="T49" fmla="*/ 0 h 472"/>
                <a:gd name="T50" fmla="*/ 0 w 496"/>
                <a:gd name="T51" fmla="*/ 0 h 472"/>
                <a:gd name="T52" fmla="*/ 0 w 496"/>
                <a:gd name="T53" fmla="*/ 0 h 472"/>
                <a:gd name="T54" fmla="*/ 0 w 496"/>
                <a:gd name="T55" fmla="*/ 0 h 472"/>
                <a:gd name="T56" fmla="*/ 0 w 496"/>
                <a:gd name="T57" fmla="*/ 0 h 472"/>
                <a:gd name="T58" fmla="*/ 0 w 496"/>
                <a:gd name="T59" fmla="*/ 0 h 472"/>
                <a:gd name="T60" fmla="*/ 0 w 496"/>
                <a:gd name="T61" fmla="*/ 0 h 472"/>
                <a:gd name="T62" fmla="*/ 0 w 496"/>
                <a:gd name="T63" fmla="*/ 0 h 472"/>
                <a:gd name="T64" fmla="*/ 0 w 496"/>
                <a:gd name="T65" fmla="*/ 0 h 472"/>
                <a:gd name="T66" fmla="*/ 0 w 496"/>
                <a:gd name="T67" fmla="*/ 0 h 472"/>
                <a:gd name="T68" fmla="*/ 0 w 496"/>
                <a:gd name="T69" fmla="*/ 0 h 472"/>
                <a:gd name="T70" fmla="*/ 0 w 496"/>
                <a:gd name="T71" fmla="*/ 0 h 472"/>
                <a:gd name="T72" fmla="*/ 0 w 496"/>
                <a:gd name="T73" fmla="*/ 0 h 472"/>
                <a:gd name="T74" fmla="*/ 0 w 496"/>
                <a:gd name="T75" fmla="*/ 0 h 472"/>
                <a:gd name="T76" fmla="*/ 0 w 496"/>
                <a:gd name="T77" fmla="*/ 0 h 472"/>
                <a:gd name="T78" fmla="*/ 0 w 496"/>
                <a:gd name="T79" fmla="*/ 0 h 472"/>
                <a:gd name="T80" fmla="*/ 0 w 496"/>
                <a:gd name="T81" fmla="*/ 0 h 472"/>
                <a:gd name="T82" fmla="*/ 0 w 496"/>
                <a:gd name="T83" fmla="*/ 0 h 472"/>
                <a:gd name="T84" fmla="*/ 0 w 496"/>
                <a:gd name="T85" fmla="*/ 0 h 472"/>
                <a:gd name="T86" fmla="*/ 0 w 496"/>
                <a:gd name="T87" fmla="*/ 0 h 472"/>
                <a:gd name="T88" fmla="*/ 0 w 496"/>
                <a:gd name="T89" fmla="*/ 0 h 472"/>
                <a:gd name="T90" fmla="*/ 0 w 496"/>
                <a:gd name="T91" fmla="*/ 0 h 472"/>
                <a:gd name="T92" fmla="*/ 0 w 496"/>
                <a:gd name="T93" fmla="*/ 0 h 472"/>
                <a:gd name="T94" fmla="*/ 0 w 496"/>
                <a:gd name="T95" fmla="*/ 0 h 472"/>
                <a:gd name="T96" fmla="*/ 0 w 496"/>
                <a:gd name="T97" fmla="*/ 0 h 472"/>
                <a:gd name="T98" fmla="*/ 0 w 496"/>
                <a:gd name="T99" fmla="*/ 0 h 472"/>
                <a:gd name="T100" fmla="*/ 0 w 496"/>
                <a:gd name="T101" fmla="*/ 0 h 4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96"/>
                <a:gd name="T154" fmla="*/ 0 h 472"/>
                <a:gd name="T155" fmla="*/ 496 w 496"/>
                <a:gd name="T156" fmla="*/ 472 h 47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96" h="472">
                  <a:moveTo>
                    <a:pt x="9" y="415"/>
                  </a:moveTo>
                  <a:lnTo>
                    <a:pt x="5" y="422"/>
                  </a:lnTo>
                  <a:lnTo>
                    <a:pt x="2" y="442"/>
                  </a:lnTo>
                  <a:lnTo>
                    <a:pt x="0" y="460"/>
                  </a:lnTo>
                  <a:lnTo>
                    <a:pt x="2" y="472"/>
                  </a:lnTo>
                  <a:lnTo>
                    <a:pt x="8" y="465"/>
                  </a:lnTo>
                  <a:lnTo>
                    <a:pt x="16" y="457"/>
                  </a:lnTo>
                  <a:lnTo>
                    <a:pt x="23" y="457"/>
                  </a:lnTo>
                  <a:lnTo>
                    <a:pt x="32" y="465"/>
                  </a:lnTo>
                  <a:lnTo>
                    <a:pt x="56" y="465"/>
                  </a:lnTo>
                  <a:lnTo>
                    <a:pt x="86" y="461"/>
                  </a:lnTo>
                  <a:lnTo>
                    <a:pt x="98" y="455"/>
                  </a:lnTo>
                  <a:lnTo>
                    <a:pt x="110" y="454"/>
                  </a:lnTo>
                  <a:lnTo>
                    <a:pt x="128" y="457"/>
                  </a:lnTo>
                  <a:lnTo>
                    <a:pt x="138" y="461"/>
                  </a:lnTo>
                  <a:lnTo>
                    <a:pt x="149" y="461"/>
                  </a:lnTo>
                  <a:lnTo>
                    <a:pt x="154" y="454"/>
                  </a:lnTo>
                  <a:lnTo>
                    <a:pt x="164" y="450"/>
                  </a:lnTo>
                  <a:lnTo>
                    <a:pt x="167" y="447"/>
                  </a:lnTo>
                  <a:lnTo>
                    <a:pt x="171" y="434"/>
                  </a:lnTo>
                  <a:lnTo>
                    <a:pt x="185" y="434"/>
                  </a:lnTo>
                  <a:lnTo>
                    <a:pt x="191" y="437"/>
                  </a:lnTo>
                  <a:lnTo>
                    <a:pt x="197" y="427"/>
                  </a:lnTo>
                  <a:lnTo>
                    <a:pt x="225" y="415"/>
                  </a:lnTo>
                  <a:lnTo>
                    <a:pt x="233" y="415"/>
                  </a:lnTo>
                  <a:lnTo>
                    <a:pt x="236" y="399"/>
                  </a:lnTo>
                  <a:lnTo>
                    <a:pt x="218" y="411"/>
                  </a:lnTo>
                  <a:lnTo>
                    <a:pt x="207" y="413"/>
                  </a:lnTo>
                  <a:lnTo>
                    <a:pt x="197" y="415"/>
                  </a:lnTo>
                  <a:lnTo>
                    <a:pt x="185" y="415"/>
                  </a:lnTo>
                  <a:lnTo>
                    <a:pt x="189" y="402"/>
                  </a:lnTo>
                  <a:lnTo>
                    <a:pt x="191" y="393"/>
                  </a:lnTo>
                  <a:lnTo>
                    <a:pt x="197" y="383"/>
                  </a:lnTo>
                  <a:lnTo>
                    <a:pt x="204" y="370"/>
                  </a:lnTo>
                  <a:lnTo>
                    <a:pt x="218" y="357"/>
                  </a:lnTo>
                  <a:lnTo>
                    <a:pt x="225" y="353"/>
                  </a:lnTo>
                  <a:lnTo>
                    <a:pt x="265" y="357"/>
                  </a:lnTo>
                  <a:lnTo>
                    <a:pt x="262" y="364"/>
                  </a:lnTo>
                  <a:lnTo>
                    <a:pt x="259" y="375"/>
                  </a:lnTo>
                  <a:lnTo>
                    <a:pt x="256" y="385"/>
                  </a:lnTo>
                  <a:lnTo>
                    <a:pt x="259" y="396"/>
                  </a:lnTo>
                  <a:lnTo>
                    <a:pt x="261" y="403"/>
                  </a:lnTo>
                  <a:lnTo>
                    <a:pt x="269" y="406"/>
                  </a:lnTo>
                  <a:lnTo>
                    <a:pt x="282" y="410"/>
                  </a:lnTo>
                  <a:lnTo>
                    <a:pt x="287" y="416"/>
                  </a:lnTo>
                  <a:lnTo>
                    <a:pt x="292" y="420"/>
                  </a:lnTo>
                  <a:lnTo>
                    <a:pt x="305" y="419"/>
                  </a:lnTo>
                  <a:lnTo>
                    <a:pt x="313" y="422"/>
                  </a:lnTo>
                  <a:lnTo>
                    <a:pt x="318" y="422"/>
                  </a:lnTo>
                  <a:lnTo>
                    <a:pt x="326" y="419"/>
                  </a:lnTo>
                  <a:lnTo>
                    <a:pt x="331" y="419"/>
                  </a:lnTo>
                  <a:lnTo>
                    <a:pt x="341" y="422"/>
                  </a:lnTo>
                  <a:lnTo>
                    <a:pt x="370" y="416"/>
                  </a:lnTo>
                  <a:lnTo>
                    <a:pt x="375" y="413"/>
                  </a:lnTo>
                  <a:lnTo>
                    <a:pt x="381" y="409"/>
                  </a:lnTo>
                  <a:lnTo>
                    <a:pt x="384" y="403"/>
                  </a:lnTo>
                  <a:lnTo>
                    <a:pt x="387" y="399"/>
                  </a:lnTo>
                  <a:lnTo>
                    <a:pt x="399" y="399"/>
                  </a:lnTo>
                  <a:lnTo>
                    <a:pt x="410" y="399"/>
                  </a:lnTo>
                  <a:lnTo>
                    <a:pt x="410" y="394"/>
                  </a:lnTo>
                  <a:lnTo>
                    <a:pt x="409" y="387"/>
                  </a:lnTo>
                  <a:lnTo>
                    <a:pt x="405" y="379"/>
                  </a:lnTo>
                  <a:lnTo>
                    <a:pt x="398" y="373"/>
                  </a:lnTo>
                  <a:lnTo>
                    <a:pt x="387" y="364"/>
                  </a:lnTo>
                  <a:lnTo>
                    <a:pt x="397" y="360"/>
                  </a:lnTo>
                  <a:lnTo>
                    <a:pt x="406" y="357"/>
                  </a:lnTo>
                  <a:lnTo>
                    <a:pt x="413" y="357"/>
                  </a:lnTo>
                  <a:lnTo>
                    <a:pt x="419" y="360"/>
                  </a:lnTo>
                  <a:lnTo>
                    <a:pt x="425" y="366"/>
                  </a:lnTo>
                  <a:lnTo>
                    <a:pt x="437" y="388"/>
                  </a:lnTo>
                  <a:lnTo>
                    <a:pt x="440" y="399"/>
                  </a:lnTo>
                  <a:lnTo>
                    <a:pt x="441" y="406"/>
                  </a:lnTo>
                  <a:lnTo>
                    <a:pt x="460" y="411"/>
                  </a:lnTo>
                  <a:lnTo>
                    <a:pt x="466" y="411"/>
                  </a:lnTo>
                  <a:lnTo>
                    <a:pt x="487" y="396"/>
                  </a:lnTo>
                  <a:lnTo>
                    <a:pt x="492" y="387"/>
                  </a:lnTo>
                  <a:lnTo>
                    <a:pt x="496" y="379"/>
                  </a:lnTo>
                  <a:lnTo>
                    <a:pt x="496" y="363"/>
                  </a:lnTo>
                  <a:lnTo>
                    <a:pt x="492" y="351"/>
                  </a:lnTo>
                  <a:lnTo>
                    <a:pt x="487" y="345"/>
                  </a:lnTo>
                  <a:lnTo>
                    <a:pt x="467" y="325"/>
                  </a:lnTo>
                  <a:lnTo>
                    <a:pt x="464" y="315"/>
                  </a:lnTo>
                  <a:lnTo>
                    <a:pt x="459" y="309"/>
                  </a:lnTo>
                  <a:lnTo>
                    <a:pt x="449" y="303"/>
                  </a:lnTo>
                  <a:lnTo>
                    <a:pt x="434" y="291"/>
                  </a:lnTo>
                  <a:lnTo>
                    <a:pt x="431" y="279"/>
                  </a:lnTo>
                  <a:lnTo>
                    <a:pt x="428" y="275"/>
                  </a:lnTo>
                  <a:lnTo>
                    <a:pt x="416" y="267"/>
                  </a:lnTo>
                  <a:lnTo>
                    <a:pt x="392" y="240"/>
                  </a:lnTo>
                  <a:lnTo>
                    <a:pt x="386" y="215"/>
                  </a:lnTo>
                  <a:lnTo>
                    <a:pt x="379" y="200"/>
                  </a:lnTo>
                  <a:lnTo>
                    <a:pt x="374" y="197"/>
                  </a:lnTo>
                  <a:lnTo>
                    <a:pt x="354" y="189"/>
                  </a:lnTo>
                  <a:lnTo>
                    <a:pt x="367" y="188"/>
                  </a:lnTo>
                  <a:lnTo>
                    <a:pt x="376" y="180"/>
                  </a:lnTo>
                  <a:lnTo>
                    <a:pt x="377" y="170"/>
                  </a:lnTo>
                  <a:lnTo>
                    <a:pt x="384" y="166"/>
                  </a:lnTo>
                  <a:lnTo>
                    <a:pt x="388" y="158"/>
                  </a:lnTo>
                  <a:lnTo>
                    <a:pt x="388" y="149"/>
                  </a:lnTo>
                  <a:lnTo>
                    <a:pt x="386" y="142"/>
                  </a:lnTo>
                  <a:lnTo>
                    <a:pt x="390" y="131"/>
                  </a:lnTo>
                  <a:lnTo>
                    <a:pt x="386" y="116"/>
                  </a:lnTo>
                  <a:lnTo>
                    <a:pt x="377" y="101"/>
                  </a:lnTo>
                  <a:lnTo>
                    <a:pt x="377" y="92"/>
                  </a:lnTo>
                  <a:lnTo>
                    <a:pt x="374" y="76"/>
                  </a:lnTo>
                  <a:lnTo>
                    <a:pt x="366" y="64"/>
                  </a:lnTo>
                  <a:lnTo>
                    <a:pt x="357" y="48"/>
                  </a:lnTo>
                  <a:lnTo>
                    <a:pt x="349" y="40"/>
                  </a:lnTo>
                  <a:lnTo>
                    <a:pt x="342" y="30"/>
                  </a:lnTo>
                  <a:lnTo>
                    <a:pt x="341" y="22"/>
                  </a:lnTo>
                  <a:lnTo>
                    <a:pt x="330" y="14"/>
                  </a:lnTo>
                  <a:lnTo>
                    <a:pt x="318" y="10"/>
                  </a:lnTo>
                  <a:lnTo>
                    <a:pt x="312" y="7"/>
                  </a:lnTo>
                  <a:lnTo>
                    <a:pt x="305" y="2"/>
                  </a:lnTo>
                  <a:lnTo>
                    <a:pt x="291" y="2"/>
                  </a:lnTo>
                  <a:lnTo>
                    <a:pt x="286" y="0"/>
                  </a:lnTo>
                  <a:lnTo>
                    <a:pt x="280" y="0"/>
                  </a:lnTo>
                  <a:lnTo>
                    <a:pt x="268" y="5"/>
                  </a:lnTo>
                  <a:lnTo>
                    <a:pt x="255" y="5"/>
                  </a:lnTo>
                  <a:lnTo>
                    <a:pt x="231" y="14"/>
                  </a:lnTo>
                  <a:lnTo>
                    <a:pt x="222" y="21"/>
                  </a:lnTo>
                  <a:lnTo>
                    <a:pt x="217" y="27"/>
                  </a:lnTo>
                  <a:lnTo>
                    <a:pt x="212" y="38"/>
                  </a:lnTo>
                  <a:lnTo>
                    <a:pt x="202" y="46"/>
                  </a:lnTo>
                  <a:lnTo>
                    <a:pt x="197" y="57"/>
                  </a:lnTo>
                  <a:lnTo>
                    <a:pt x="189" y="67"/>
                  </a:lnTo>
                  <a:lnTo>
                    <a:pt x="182" y="75"/>
                  </a:lnTo>
                  <a:lnTo>
                    <a:pt x="177" y="84"/>
                  </a:lnTo>
                  <a:lnTo>
                    <a:pt x="179" y="96"/>
                  </a:lnTo>
                  <a:lnTo>
                    <a:pt x="173" y="104"/>
                  </a:lnTo>
                  <a:lnTo>
                    <a:pt x="171" y="118"/>
                  </a:lnTo>
                  <a:lnTo>
                    <a:pt x="164" y="125"/>
                  </a:lnTo>
                  <a:lnTo>
                    <a:pt x="160" y="137"/>
                  </a:lnTo>
                  <a:lnTo>
                    <a:pt x="162" y="146"/>
                  </a:lnTo>
                  <a:lnTo>
                    <a:pt x="166" y="154"/>
                  </a:lnTo>
                  <a:lnTo>
                    <a:pt x="167" y="166"/>
                  </a:lnTo>
                  <a:lnTo>
                    <a:pt x="172" y="171"/>
                  </a:lnTo>
                  <a:lnTo>
                    <a:pt x="174" y="177"/>
                  </a:lnTo>
                  <a:lnTo>
                    <a:pt x="180" y="177"/>
                  </a:lnTo>
                  <a:lnTo>
                    <a:pt x="165" y="186"/>
                  </a:lnTo>
                  <a:lnTo>
                    <a:pt x="135" y="197"/>
                  </a:lnTo>
                  <a:lnTo>
                    <a:pt x="132" y="201"/>
                  </a:lnTo>
                  <a:lnTo>
                    <a:pt x="130" y="206"/>
                  </a:lnTo>
                  <a:lnTo>
                    <a:pt x="128" y="221"/>
                  </a:lnTo>
                  <a:lnTo>
                    <a:pt x="86" y="221"/>
                  </a:lnTo>
                  <a:lnTo>
                    <a:pt x="77" y="222"/>
                  </a:lnTo>
                  <a:lnTo>
                    <a:pt x="69" y="224"/>
                  </a:lnTo>
                  <a:lnTo>
                    <a:pt x="64" y="228"/>
                  </a:lnTo>
                  <a:lnTo>
                    <a:pt x="59" y="235"/>
                  </a:lnTo>
                  <a:lnTo>
                    <a:pt x="56" y="245"/>
                  </a:lnTo>
                  <a:lnTo>
                    <a:pt x="56" y="251"/>
                  </a:lnTo>
                  <a:lnTo>
                    <a:pt x="56" y="410"/>
                  </a:lnTo>
                  <a:lnTo>
                    <a:pt x="16" y="409"/>
                  </a:lnTo>
                  <a:lnTo>
                    <a:pt x="9" y="415"/>
                  </a:lnTo>
                </a:path>
              </a:pathLst>
            </a:custGeom>
            <a:solidFill>
              <a:srgbClr val="003399"/>
            </a:solidFill>
            <a:ln w="0">
              <a:solidFill>
                <a:schemeClr val="bg1"/>
              </a:solidFill>
              <a:round/>
              <a:headEnd/>
              <a:tailEnd/>
            </a:ln>
          </p:spPr>
          <p:txBody>
            <a:bodyPr/>
            <a:lstStyle/>
            <a:p>
              <a:endParaRPr lang="ko-KR" altLang="en-US"/>
            </a:p>
          </p:txBody>
        </p:sp>
        <p:sp>
          <p:nvSpPr>
            <p:cNvPr id="29714" name="Freeform 18"/>
            <p:cNvSpPr>
              <a:spLocks/>
            </p:cNvSpPr>
            <p:nvPr/>
          </p:nvSpPr>
          <p:spPr bwMode="auto">
            <a:xfrm>
              <a:off x="681" y="2215"/>
              <a:ext cx="20" cy="42"/>
            </a:xfrm>
            <a:custGeom>
              <a:avLst/>
              <a:gdLst>
                <a:gd name="T0" fmla="*/ 0 w 59"/>
                <a:gd name="T1" fmla="*/ 0 h 125"/>
                <a:gd name="T2" fmla="*/ 0 w 59"/>
                <a:gd name="T3" fmla="*/ 0 h 125"/>
                <a:gd name="T4" fmla="*/ 0 w 59"/>
                <a:gd name="T5" fmla="*/ 0 h 125"/>
                <a:gd name="T6" fmla="*/ 0 w 59"/>
                <a:gd name="T7" fmla="*/ 0 h 125"/>
                <a:gd name="T8" fmla="*/ 0 w 59"/>
                <a:gd name="T9" fmla="*/ 0 h 125"/>
                <a:gd name="T10" fmla="*/ 0 w 59"/>
                <a:gd name="T11" fmla="*/ 0 h 125"/>
                <a:gd name="T12" fmla="*/ 0 w 59"/>
                <a:gd name="T13" fmla="*/ 0 h 125"/>
                <a:gd name="T14" fmla="*/ 0 w 59"/>
                <a:gd name="T15" fmla="*/ 0 h 125"/>
                <a:gd name="T16" fmla="*/ 0 w 59"/>
                <a:gd name="T17" fmla="*/ 0 h 125"/>
                <a:gd name="T18" fmla="*/ 0 w 59"/>
                <a:gd name="T19" fmla="*/ 0 h 125"/>
                <a:gd name="T20" fmla="*/ 0 w 59"/>
                <a:gd name="T21" fmla="*/ 0 h 125"/>
                <a:gd name="T22" fmla="*/ 0 w 59"/>
                <a:gd name="T23" fmla="*/ 0 h 125"/>
                <a:gd name="T24" fmla="*/ 0 w 59"/>
                <a:gd name="T25" fmla="*/ 0 h 1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125"/>
                <a:gd name="T41" fmla="*/ 59 w 59"/>
                <a:gd name="T42" fmla="*/ 125 h 1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125">
                  <a:moveTo>
                    <a:pt x="0" y="4"/>
                  </a:moveTo>
                  <a:lnTo>
                    <a:pt x="8" y="47"/>
                  </a:lnTo>
                  <a:lnTo>
                    <a:pt x="17" y="80"/>
                  </a:lnTo>
                  <a:lnTo>
                    <a:pt x="29" y="125"/>
                  </a:lnTo>
                  <a:lnTo>
                    <a:pt x="59" y="121"/>
                  </a:lnTo>
                  <a:lnTo>
                    <a:pt x="55" y="74"/>
                  </a:lnTo>
                  <a:lnTo>
                    <a:pt x="53" y="50"/>
                  </a:lnTo>
                  <a:lnTo>
                    <a:pt x="51" y="20"/>
                  </a:lnTo>
                  <a:lnTo>
                    <a:pt x="51" y="0"/>
                  </a:lnTo>
                  <a:lnTo>
                    <a:pt x="42" y="4"/>
                  </a:lnTo>
                  <a:lnTo>
                    <a:pt x="27" y="7"/>
                  </a:lnTo>
                  <a:lnTo>
                    <a:pt x="19" y="7"/>
                  </a:lnTo>
                  <a:lnTo>
                    <a:pt x="0" y="4"/>
                  </a:lnTo>
                  <a:close/>
                </a:path>
              </a:pathLst>
            </a:custGeom>
            <a:solidFill>
              <a:srgbClr val="003399"/>
            </a:solidFill>
            <a:ln w="9525">
              <a:solidFill>
                <a:schemeClr val="bg1"/>
              </a:solidFill>
              <a:round/>
              <a:headEnd/>
              <a:tailEnd/>
            </a:ln>
          </p:spPr>
          <p:txBody>
            <a:bodyPr/>
            <a:lstStyle/>
            <a:p>
              <a:endParaRPr lang="ko-KR" altLang="en-US"/>
            </a:p>
          </p:txBody>
        </p:sp>
        <p:sp>
          <p:nvSpPr>
            <p:cNvPr id="29715" name="Freeform 19"/>
            <p:cNvSpPr>
              <a:spLocks/>
            </p:cNvSpPr>
            <p:nvPr/>
          </p:nvSpPr>
          <p:spPr bwMode="auto">
            <a:xfrm>
              <a:off x="681" y="2215"/>
              <a:ext cx="20" cy="42"/>
            </a:xfrm>
            <a:custGeom>
              <a:avLst/>
              <a:gdLst>
                <a:gd name="T0" fmla="*/ 0 w 59"/>
                <a:gd name="T1" fmla="*/ 0 h 125"/>
                <a:gd name="T2" fmla="*/ 0 w 59"/>
                <a:gd name="T3" fmla="*/ 0 h 125"/>
                <a:gd name="T4" fmla="*/ 0 w 59"/>
                <a:gd name="T5" fmla="*/ 0 h 125"/>
                <a:gd name="T6" fmla="*/ 0 w 59"/>
                <a:gd name="T7" fmla="*/ 0 h 125"/>
                <a:gd name="T8" fmla="*/ 0 w 59"/>
                <a:gd name="T9" fmla="*/ 0 h 125"/>
                <a:gd name="T10" fmla="*/ 0 w 59"/>
                <a:gd name="T11" fmla="*/ 0 h 125"/>
                <a:gd name="T12" fmla="*/ 0 w 59"/>
                <a:gd name="T13" fmla="*/ 0 h 125"/>
                <a:gd name="T14" fmla="*/ 0 w 59"/>
                <a:gd name="T15" fmla="*/ 0 h 125"/>
                <a:gd name="T16" fmla="*/ 0 w 59"/>
                <a:gd name="T17" fmla="*/ 0 h 125"/>
                <a:gd name="T18" fmla="*/ 0 w 59"/>
                <a:gd name="T19" fmla="*/ 0 h 125"/>
                <a:gd name="T20" fmla="*/ 0 w 59"/>
                <a:gd name="T21" fmla="*/ 0 h 125"/>
                <a:gd name="T22" fmla="*/ 0 w 59"/>
                <a:gd name="T23" fmla="*/ 0 h 125"/>
                <a:gd name="T24" fmla="*/ 0 w 59"/>
                <a:gd name="T25" fmla="*/ 0 h 1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125"/>
                <a:gd name="T41" fmla="*/ 59 w 59"/>
                <a:gd name="T42" fmla="*/ 125 h 1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125">
                  <a:moveTo>
                    <a:pt x="0" y="4"/>
                  </a:moveTo>
                  <a:lnTo>
                    <a:pt x="8" y="47"/>
                  </a:lnTo>
                  <a:lnTo>
                    <a:pt x="17" y="80"/>
                  </a:lnTo>
                  <a:lnTo>
                    <a:pt x="29" y="125"/>
                  </a:lnTo>
                  <a:lnTo>
                    <a:pt x="59" y="121"/>
                  </a:lnTo>
                  <a:lnTo>
                    <a:pt x="55" y="74"/>
                  </a:lnTo>
                  <a:lnTo>
                    <a:pt x="53" y="50"/>
                  </a:lnTo>
                  <a:lnTo>
                    <a:pt x="51" y="20"/>
                  </a:lnTo>
                  <a:lnTo>
                    <a:pt x="51" y="0"/>
                  </a:lnTo>
                  <a:lnTo>
                    <a:pt x="42" y="4"/>
                  </a:lnTo>
                  <a:lnTo>
                    <a:pt x="27" y="7"/>
                  </a:lnTo>
                  <a:lnTo>
                    <a:pt x="19" y="7"/>
                  </a:lnTo>
                  <a:lnTo>
                    <a:pt x="0" y="4"/>
                  </a:lnTo>
                </a:path>
              </a:pathLst>
            </a:custGeom>
            <a:solidFill>
              <a:srgbClr val="003399"/>
            </a:solidFill>
            <a:ln w="0">
              <a:solidFill>
                <a:schemeClr val="bg1"/>
              </a:solidFill>
              <a:round/>
              <a:headEnd/>
              <a:tailEnd/>
            </a:ln>
          </p:spPr>
          <p:txBody>
            <a:bodyPr/>
            <a:lstStyle/>
            <a:p>
              <a:endParaRPr lang="ko-KR" altLang="en-US"/>
            </a:p>
          </p:txBody>
        </p:sp>
        <p:sp>
          <p:nvSpPr>
            <p:cNvPr id="29716" name="Freeform 20"/>
            <p:cNvSpPr>
              <a:spLocks/>
            </p:cNvSpPr>
            <p:nvPr/>
          </p:nvSpPr>
          <p:spPr bwMode="auto">
            <a:xfrm>
              <a:off x="720" y="2249"/>
              <a:ext cx="10" cy="12"/>
            </a:xfrm>
            <a:custGeom>
              <a:avLst/>
              <a:gdLst>
                <a:gd name="T0" fmla="*/ 0 w 30"/>
                <a:gd name="T1" fmla="*/ 0 h 35"/>
                <a:gd name="T2" fmla="*/ 0 w 30"/>
                <a:gd name="T3" fmla="*/ 0 h 35"/>
                <a:gd name="T4" fmla="*/ 0 w 30"/>
                <a:gd name="T5" fmla="*/ 0 h 35"/>
                <a:gd name="T6" fmla="*/ 0 w 30"/>
                <a:gd name="T7" fmla="*/ 0 h 35"/>
                <a:gd name="T8" fmla="*/ 0 w 30"/>
                <a:gd name="T9" fmla="*/ 0 h 35"/>
                <a:gd name="T10" fmla="*/ 0 w 30"/>
                <a:gd name="T11" fmla="*/ 0 h 35"/>
                <a:gd name="T12" fmla="*/ 0 w 30"/>
                <a:gd name="T13" fmla="*/ 0 h 35"/>
                <a:gd name="T14" fmla="*/ 0 w 30"/>
                <a:gd name="T15" fmla="*/ 0 h 35"/>
                <a:gd name="T16" fmla="*/ 0 w 30"/>
                <a:gd name="T17" fmla="*/ 0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5"/>
                <a:gd name="T29" fmla="*/ 30 w 30"/>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5">
                  <a:moveTo>
                    <a:pt x="4" y="0"/>
                  </a:moveTo>
                  <a:lnTo>
                    <a:pt x="0" y="20"/>
                  </a:lnTo>
                  <a:lnTo>
                    <a:pt x="0" y="35"/>
                  </a:lnTo>
                  <a:lnTo>
                    <a:pt x="12" y="35"/>
                  </a:lnTo>
                  <a:lnTo>
                    <a:pt x="21" y="35"/>
                  </a:lnTo>
                  <a:lnTo>
                    <a:pt x="30" y="28"/>
                  </a:lnTo>
                  <a:lnTo>
                    <a:pt x="18" y="12"/>
                  </a:lnTo>
                  <a:lnTo>
                    <a:pt x="12" y="8"/>
                  </a:lnTo>
                  <a:lnTo>
                    <a:pt x="4" y="0"/>
                  </a:lnTo>
                  <a:close/>
                </a:path>
              </a:pathLst>
            </a:custGeom>
            <a:solidFill>
              <a:srgbClr val="003399"/>
            </a:solidFill>
            <a:ln w="9525">
              <a:solidFill>
                <a:schemeClr val="bg1"/>
              </a:solidFill>
              <a:round/>
              <a:headEnd/>
              <a:tailEnd/>
            </a:ln>
          </p:spPr>
          <p:txBody>
            <a:bodyPr/>
            <a:lstStyle/>
            <a:p>
              <a:endParaRPr lang="ko-KR" altLang="en-US"/>
            </a:p>
          </p:txBody>
        </p:sp>
        <p:sp>
          <p:nvSpPr>
            <p:cNvPr id="29717" name="Freeform 21"/>
            <p:cNvSpPr>
              <a:spLocks/>
            </p:cNvSpPr>
            <p:nvPr/>
          </p:nvSpPr>
          <p:spPr bwMode="auto">
            <a:xfrm>
              <a:off x="720" y="2249"/>
              <a:ext cx="10" cy="12"/>
            </a:xfrm>
            <a:custGeom>
              <a:avLst/>
              <a:gdLst>
                <a:gd name="T0" fmla="*/ 0 w 30"/>
                <a:gd name="T1" fmla="*/ 0 h 35"/>
                <a:gd name="T2" fmla="*/ 0 w 30"/>
                <a:gd name="T3" fmla="*/ 0 h 35"/>
                <a:gd name="T4" fmla="*/ 0 w 30"/>
                <a:gd name="T5" fmla="*/ 0 h 35"/>
                <a:gd name="T6" fmla="*/ 0 w 30"/>
                <a:gd name="T7" fmla="*/ 0 h 35"/>
                <a:gd name="T8" fmla="*/ 0 w 30"/>
                <a:gd name="T9" fmla="*/ 0 h 35"/>
                <a:gd name="T10" fmla="*/ 0 w 30"/>
                <a:gd name="T11" fmla="*/ 0 h 35"/>
                <a:gd name="T12" fmla="*/ 0 w 30"/>
                <a:gd name="T13" fmla="*/ 0 h 35"/>
                <a:gd name="T14" fmla="*/ 0 w 30"/>
                <a:gd name="T15" fmla="*/ 0 h 35"/>
                <a:gd name="T16" fmla="*/ 0 w 30"/>
                <a:gd name="T17" fmla="*/ 0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5"/>
                <a:gd name="T29" fmla="*/ 30 w 30"/>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5">
                  <a:moveTo>
                    <a:pt x="4" y="0"/>
                  </a:moveTo>
                  <a:lnTo>
                    <a:pt x="0" y="20"/>
                  </a:lnTo>
                  <a:lnTo>
                    <a:pt x="0" y="35"/>
                  </a:lnTo>
                  <a:lnTo>
                    <a:pt x="12" y="35"/>
                  </a:lnTo>
                  <a:lnTo>
                    <a:pt x="21" y="35"/>
                  </a:lnTo>
                  <a:lnTo>
                    <a:pt x="30" y="28"/>
                  </a:lnTo>
                  <a:lnTo>
                    <a:pt x="18" y="12"/>
                  </a:lnTo>
                  <a:lnTo>
                    <a:pt x="12" y="8"/>
                  </a:lnTo>
                  <a:lnTo>
                    <a:pt x="4" y="0"/>
                  </a:lnTo>
                </a:path>
              </a:pathLst>
            </a:custGeom>
            <a:solidFill>
              <a:srgbClr val="003399"/>
            </a:solidFill>
            <a:ln w="0">
              <a:solidFill>
                <a:schemeClr val="bg1"/>
              </a:solidFill>
              <a:round/>
              <a:headEnd/>
              <a:tailEnd/>
            </a:ln>
          </p:spPr>
          <p:txBody>
            <a:bodyPr/>
            <a:lstStyle/>
            <a:p>
              <a:endParaRPr lang="ko-KR" altLang="en-US"/>
            </a:p>
          </p:txBody>
        </p:sp>
        <p:sp>
          <p:nvSpPr>
            <p:cNvPr id="29718" name="Freeform 22"/>
            <p:cNvSpPr>
              <a:spLocks/>
            </p:cNvSpPr>
            <p:nvPr/>
          </p:nvSpPr>
          <p:spPr bwMode="auto">
            <a:xfrm>
              <a:off x="761" y="2130"/>
              <a:ext cx="147" cy="159"/>
            </a:xfrm>
            <a:custGeom>
              <a:avLst/>
              <a:gdLst>
                <a:gd name="T0" fmla="*/ 0 w 441"/>
                <a:gd name="T1" fmla="*/ 0 h 478"/>
                <a:gd name="T2" fmla="*/ 0 w 441"/>
                <a:gd name="T3" fmla="*/ 0 h 478"/>
                <a:gd name="T4" fmla="*/ 0 w 441"/>
                <a:gd name="T5" fmla="*/ 0 h 478"/>
                <a:gd name="T6" fmla="*/ 0 w 441"/>
                <a:gd name="T7" fmla="*/ 0 h 478"/>
                <a:gd name="T8" fmla="*/ 0 w 441"/>
                <a:gd name="T9" fmla="*/ 0 h 478"/>
                <a:gd name="T10" fmla="*/ 0 w 441"/>
                <a:gd name="T11" fmla="*/ 0 h 478"/>
                <a:gd name="T12" fmla="*/ 0 w 441"/>
                <a:gd name="T13" fmla="*/ 0 h 478"/>
                <a:gd name="T14" fmla="*/ 0 w 441"/>
                <a:gd name="T15" fmla="*/ 0 h 478"/>
                <a:gd name="T16" fmla="*/ 0 w 441"/>
                <a:gd name="T17" fmla="*/ 0 h 478"/>
                <a:gd name="T18" fmla="*/ 0 w 441"/>
                <a:gd name="T19" fmla="*/ 0 h 478"/>
                <a:gd name="T20" fmla="*/ 0 w 441"/>
                <a:gd name="T21" fmla="*/ 0 h 478"/>
                <a:gd name="T22" fmla="*/ 0 w 441"/>
                <a:gd name="T23" fmla="*/ 0 h 478"/>
                <a:gd name="T24" fmla="*/ 0 w 441"/>
                <a:gd name="T25" fmla="*/ 0 h 478"/>
                <a:gd name="T26" fmla="*/ 0 w 441"/>
                <a:gd name="T27" fmla="*/ 0 h 478"/>
                <a:gd name="T28" fmla="*/ 0 w 441"/>
                <a:gd name="T29" fmla="*/ 0 h 478"/>
                <a:gd name="T30" fmla="*/ 0 w 441"/>
                <a:gd name="T31" fmla="*/ 0 h 478"/>
                <a:gd name="T32" fmla="*/ 0 w 441"/>
                <a:gd name="T33" fmla="*/ 0 h 478"/>
                <a:gd name="T34" fmla="*/ 0 w 441"/>
                <a:gd name="T35" fmla="*/ 0 h 478"/>
                <a:gd name="T36" fmla="*/ 0 w 441"/>
                <a:gd name="T37" fmla="*/ 0 h 478"/>
                <a:gd name="T38" fmla="*/ 0 w 441"/>
                <a:gd name="T39" fmla="*/ 0 h 478"/>
                <a:gd name="T40" fmla="*/ 0 w 441"/>
                <a:gd name="T41" fmla="*/ 0 h 478"/>
                <a:gd name="T42" fmla="*/ 0 w 441"/>
                <a:gd name="T43" fmla="*/ 0 h 478"/>
                <a:gd name="T44" fmla="*/ 0 w 441"/>
                <a:gd name="T45" fmla="*/ 0 h 478"/>
                <a:gd name="T46" fmla="*/ 0 w 441"/>
                <a:gd name="T47" fmla="*/ 0 h 478"/>
                <a:gd name="T48" fmla="*/ 0 w 441"/>
                <a:gd name="T49" fmla="*/ 0 h 478"/>
                <a:gd name="T50" fmla="*/ 0 w 441"/>
                <a:gd name="T51" fmla="*/ 0 h 478"/>
                <a:gd name="T52" fmla="*/ 0 w 441"/>
                <a:gd name="T53" fmla="*/ 0 h 478"/>
                <a:gd name="T54" fmla="*/ 0 w 441"/>
                <a:gd name="T55" fmla="*/ 0 h 478"/>
                <a:gd name="T56" fmla="*/ 0 w 441"/>
                <a:gd name="T57" fmla="*/ 0 h 478"/>
                <a:gd name="T58" fmla="*/ 0 w 441"/>
                <a:gd name="T59" fmla="*/ 0 h 478"/>
                <a:gd name="T60" fmla="*/ 0 w 441"/>
                <a:gd name="T61" fmla="*/ 0 h 478"/>
                <a:gd name="T62" fmla="*/ 0 w 441"/>
                <a:gd name="T63" fmla="*/ 0 h 478"/>
                <a:gd name="T64" fmla="*/ 0 w 441"/>
                <a:gd name="T65" fmla="*/ 0 h 478"/>
                <a:gd name="T66" fmla="*/ 0 w 441"/>
                <a:gd name="T67" fmla="*/ 0 h 478"/>
                <a:gd name="T68" fmla="*/ 0 w 441"/>
                <a:gd name="T69" fmla="*/ 0 h 478"/>
                <a:gd name="T70" fmla="*/ 0 w 441"/>
                <a:gd name="T71" fmla="*/ 0 h 478"/>
                <a:gd name="T72" fmla="*/ 0 w 441"/>
                <a:gd name="T73" fmla="*/ 0 h 478"/>
                <a:gd name="T74" fmla="*/ 0 w 441"/>
                <a:gd name="T75" fmla="*/ 0 h 478"/>
                <a:gd name="T76" fmla="*/ 0 w 441"/>
                <a:gd name="T77" fmla="*/ 0 h 478"/>
                <a:gd name="T78" fmla="*/ 0 w 441"/>
                <a:gd name="T79" fmla="*/ 0 h 478"/>
                <a:gd name="T80" fmla="*/ 0 w 441"/>
                <a:gd name="T81" fmla="*/ 0 h 478"/>
                <a:gd name="T82" fmla="*/ 0 w 441"/>
                <a:gd name="T83" fmla="*/ 0 h 478"/>
                <a:gd name="T84" fmla="*/ 0 w 441"/>
                <a:gd name="T85" fmla="*/ 0 h 478"/>
                <a:gd name="T86" fmla="*/ 0 w 441"/>
                <a:gd name="T87" fmla="*/ 0 h 478"/>
                <a:gd name="T88" fmla="*/ 0 w 441"/>
                <a:gd name="T89" fmla="*/ 0 h 478"/>
                <a:gd name="T90" fmla="*/ 0 w 441"/>
                <a:gd name="T91" fmla="*/ 0 h 478"/>
                <a:gd name="T92" fmla="*/ 0 w 441"/>
                <a:gd name="T93" fmla="*/ 0 h 478"/>
                <a:gd name="T94" fmla="*/ 0 w 441"/>
                <a:gd name="T95" fmla="*/ 0 h 478"/>
                <a:gd name="T96" fmla="*/ 0 w 441"/>
                <a:gd name="T97" fmla="*/ 0 h 478"/>
                <a:gd name="T98" fmla="*/ 0 w 441"/>
                <a:gd name="T99" fmla="*/ 0 h 478"/>
                <a:gd name="T100" fmla="*/ 0 w 441"/>
                <a:gd name="T101" fmla="*/ 0 h 4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41"/>
                <a:gd name="T154" fmla="*/ 0 h 478"/>
                <a:gd name="T155" fmla="*/ 441 w 441"/>
                <a:gd name="T156" fmla="*/ 478 h 47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41" h="478">
                  <a:moveTo>
                    <a:pt x="123" y="136"/>
                  </a:moveTo>
                  <a:lnTo>
                    <a:pt x="93" y="152"/>
                  </a:lnTo>
                  <a:lnTo>
                    <a:pt x="59" y="166"/>
                  </a:lnTo>
                  <a:lnTo>
                    <a:pt x="54" y="178"/>
                  </a:lnTo>
                  <a:lnTo>
                    <a:pt x="46" y="225"/>
                  </a:lnTo>
                  <a:lnTo>
                    <a:pt x="25" y="283"/>
                  </a:lnTo>
                  <a:lnTo>
                    <a:pt x="19" y="292"/>
                  </a:lnTo>
                  <a:lnTo>
                    <a:pt x="14" y="305"/>
                  </a:lnTo>
                  <a:lnTo>
                    <a:pt x="11" y="320"/>
                  </a:lnTo>
                  <a:lnTo>
                    <a:pt x="0" y="364"/>
                  </a:lnTo>
                  <a:lnTo>
                    <a:pt x="0" y="377"/>
                  </a:lnTo>
                  <a:lnTo>
                    <a:pt x="4" y="392"/>
                  </a:lnTo>
                  <a:lnTo>
                    <a:pt x="8" y="407"/>
                  </a:lnTo>
                  <a:lnTo>
                    <a:pt x="15" y="414"/>
                  </a:lnTo>
                  <a:lnTo>
                    <a:pt x="43" y="424"/>
                  </a:lnTo>
                  <a:lnTo>
                    <a:pt x="108" y="436"/>
                  </a:lnTo>
                  <a:lnTo>
                    <a:pt x="90" y="449"/>
                  </a:lnTo>
                  <a:lnTo>
                    <a:pt x="76" y="464"/>
                  </a:lnTo>
                  <a:lnTo>
                    <a:pt x="78" y="468"/>
                  </a:lnTo>
                  <a:lnTo>
                    <a:pt x="85" y="470"/>
                  </a:lnTo>
                  <a:lnTo>
                    <a:pt x="91" y="468"/>
                  </a:lnTo>
                  <a:lnTo>
                    <a:pt x="113" y="455"/>
                  </a:lnTo>
                  <a:lnTo>
                    <a:pt x="121" y="451"/>
                  </a:lnTo>
                  <a:lnTo>
                    <a:pt x="120" y="456"/>
                  </a:lnTo>
                  <a:lnTo>
                    <a:pt x="122" y="464"/>
                  </a:lnTo>
                  <a:lnTo>
                    <a:pt x="130" y="466"/>
                  </a:lnTo>
                  <a:lnTo>
                    <a:pt x="138" y="466"/>
                  </a:lnTo>
                  <a:lnTo>
                    <a:pt x="143" y="475"/>
                  </a:lnTo>
                  <a:lnTo>
                    <a:pt x="155" y="476"/>
                  </a:lnTo>
                  <a:lnTo>
                    <a:pt x="164" y="473"/>
                  </a:lnTo>
                  <a:lnTo>
                    <a:pt x="174" y="476"/>
                  </a:lnTo>
                  <a:lnTo>
                    <a:pt x="187" y="472"/>
                  </a:lnTo>
                  <a:lnTo>
                    <a:pt x="199" y="466"/>
                  </a:lnTo>
                  <a:lnTo>
                    <a:pt x="228" y="466"/>
                  </a:lnTo>
                  <a:lnTo>
                    <a:pt x="249" y="459"/>
                  </a:lnTo>
                  <a:lnTo>
                    <a:pt x="267" y="455"/>
                  </a:lnTo>
                  <a:lnTo>
                    <a:pt x="267" y="447"/>
                  </a:lnTo>
                  <a:lnTo>
                    <a:pt x="263" y="437"/>
                  </a:lnTo>
                  <a:lnTo>
                    <a:pt x="253" y="428"/>
                  </a:lnTo>
                  <a:lnTo>
                    <a:pt x="243" y="421"/>
                  </a:lnTo>
                  <a:lnTo>
                    <a:pt x="237" y="419"/>
                  </a:lnTo>
                  <a:lnTo>
                    <a:pt x="228" y="419"/>
                  </a:lnTo>
                  <a:lnTo>
                    <a:pt x="219" y="419"/>
                  </a:lnTo>
                  <a:lnTo>
                    <a:pt x="243" y="409"/>
                  </a:lnTo>
                  <a:lnTo>
                    <a:pt x="255" y="405"/>
                  </a:lnTo>
                  <a:lnTo>
                    <a:pt x="262" y="407"/>
                  </a:lnTo>
                  <a:lnTo>
                    <a:pt x="270" y="409"/>
                  </a:lnTo>
                  <a:lnTo>
                    <a:pt x="281" y="416"/>
                  </a:lnTo>
                  <a:lnTo>
                    <a:pt x="284" y="420"/>
                  </a:lnTo>
                  <a:lnTo>
                    <a:pt x="293" y="443"/>
                  </a:lnTo>
                  <a:lnTo>
                    <a:pt x="299" y="462"/>
                  </a:lnTo>
                  <a:lnTo>
                    <a:pt x="298" y="471"/>
                  </a:lnTo>
                  <a:lnTo>
                    <a:pt x="292" y="478"/>
                  </a:lnTo>
                  <a:lnTo>
                    <a:pt x="319" y="477"/>
                  </a:lnTo>
                  <a:lnTo>
                    <a:pt x="346" y="475"/>
                  </a:lnTo>
                  <a:lnTo>
                    <a:pt x="391" y="465"/>
                  </a:lnTo>
                  <a:lnTo>
                    <a:pt x="397" y="462"/>
                  </a:lnTo>
                  <a:lnTo>
                    <a:pt x="405" y="455"/>
                  </a:lnTo>
                  <a:lnTo>
                    <a:pt x="413" y="451"/>
                  </a:lnTo>
                  <a:lnTo>
                    <a:pt x="417" y="442"/>
                  </a:lnTo>
                  <a:lnTo>
                    <a:pt x="421" y="424"/>
                  </a:lnTo>
                  <a:lnTo>
                    <a:pt x="441" y="424"/>
                  </a:lnTo>
                  <a:lnTo>
                    <a:pt x="441" y="268"/>
                  </a:lnTo>
                  <a:lnTo>
                    <a:pt x="439" y="259"/>
                  </a:lnTo>
                  <a:lnTo>
                    <a:pt x="435" y="248"/>
                  </a:lnTo>
                  <a:lnTo>
                    <a:pt x="430" y="240"/>
                  </a:lnTo>
                  <a:lnTo>
                    <a:pt x="422" y="235"/>
                  </a:lnTo>
                  <a:lnTo>
                    <a:pt x="415" y="233"/>
                  </a:lnTo>
                  <a:lnTo>
                    <a:pt x="407" y="233"/>
                  </a:lnTo>
                  <a:lnTo>
                    <a:pt x="379" y="233"/>
                  </a:lnTo>
                  <a:lnTo>
                    <a:pt x="370" y="211"/>
                  </a:lnTo>
                  <a:lnTo>
                    <a:pt x="360" y="197"/>
                  </a:lnTo>
                  <a:lnTo>
                    <a:pt x="315" y="171"/>
                  </a:lnTo>
                  <a:lnTo>
                    <a:pt x="289" y="158"/>
                  </a:lnTo>
                  <a:lnTo>
                    <a:pt x="285" y="152"/>
                  </a:lnTo>
                  <a:lnTo>
                    <a:pt x="275" y="143"/>
                  </a:lnTo>
                  <a:lnTo>
                    <a:pt x="271" y="138"/>
                  </a:lnTo>
                  <a:lnTo>
                    <a:pt x="278" y="131"/>
                  </a:lnTo>
                  <a:lnTo>
                    <a:pt x="282" y="113"/>
                  </a:lnTo>
                  <a:lnTo>
                    <a:pt x="283" y="100"/>
                  </a:lnTo>
                  <a:lnTo>
                    <a:pt x="282" y="81"/>
                  </a:lnTo>
                  <a:lnTo>
                    <a:pt x="282" y="55"/>
                  </a:lnTo>
                  <a:lnTo>
                    <a:pt x="278" y="39"/>
                  </a:lnTo>
                  <a:lnTo>
                    <a:pt x="273" y="32"/>
                  </a:lnTo>
                  <a:lnTo>
                    <a:pt x="262" y="22"/>
                  </a:lnTo>
                  <a:lnTo>
                    <a:pt x="255" y="11"/>
                  </a:lnTo>
                  <a:lnTo>
                    <a:pt x="245" y="5"/>
                  </a:lnTo>
                  <a:lnTo>
                    <a:pt x="223" y="0"/>
                  </a:lnTo>
                  <a:lnTo>
                    <a:pt x="204" y="4"/>
                  </a:lnTo>
                  <a:lnTo>
                    <a:pt x="195" y="4"/>
                  </a:lnTo>
                  <a:lnTo>
                    <a:pt x="177" y="11"/>
                  </a:lnTo>
                  <a:lnTo>
                    <a:pt x="151" y="27"/>
                  </a:lnTo>
                  <a:lnTo>
                    <a:pt x="126" y="55"/>
                  </a:lnTo>
                  <a:lnTo>
                    <a:pt x="123" y="62"/>
                  </a:lnTo>
                  <a:lnTo>
                    <a:pt x="120" y="69"/>
                  </a:lnTo>
                  <a:lnTo>
                    <a:pt x="120" y="81"/>
                  </a:lnTo>
                  <a:lnTo>
                    <a:pt x="130" y="89"/>
                  </a:lnTo>
                  <a:lnTo>
                    <a:pt x="126" y="114"/>
                  </a:lnTo>
                  <a:lnTo>
                    <a:pt x="130" y="119"/>
                  </a:lnTo>
                  <a:lnTo>
                    <a:pt x="131" y="125"/>
                  </a:lnTo>
                  <a:lnTo>
                    <a:pt x="131" y="132"/>
                  </a:lnTo>
                  <a:lnTo>
                    <a:pt x="123" y="136"/>
                  </a:lnTo>
                  <a:close/>
                </a:path>
              </a:pathLst>
            </a:custGeom>
            <a:solidFill>
              <a:srgbClr val="003399"/>
            </a:solidFill>
            <a:ln w="9525">
              <a:solidFill>
                <a:schemeClr val="bg1"/>
              </a:solidFill>
              <a:round/>
              <a:headEnd/>
              <a:tailEnd/>
            </a:ln>
          </p:spPr>
          <p:txBody>
            <a:bodyPr/>
            <a:lstStyle/>
            <a:p>
              <a:endParaRPr lang="ko-KR" altLang="en-US"/>
            </a:p>
          </p:txBody>
        </p:sp>
        <p:sp>
          <p:nvSpPr>
            <p:cNvPr id="29719" name="Freeform 23"/>
            <p:cNvSpPr>
              <a:spLocks/>
            </p:cNvSpPr>
            <p:nvPr/>
          </p:nvSpPr>
          <p:spPr bwMode="auto">
            <a:xfrm>
              <a:off x="761" y="2130"/>
              <a:ext cx="147" cy="159"/>
            </a:xfrm>
            <a:custGeom>
              <a:avLst/>
              <a:gdLst>
                <a:gd name="T0" fmla="*/ 0 w 441"/>
                <a:gd name="T1" fmla="*/ 0 h 478"/>
                <a:gd name="T2" fmla="*/ 0 w 441"/>
                <a:gd name="T3" fmla="*/ 0 h 478"/>
                <a:gd name="T4" fmla="*/ 0 w 441"/>
                <a:gd name="T5" fmla="*/ 0 h 478"/>
                <a:gd name="T6" fmla="*/ 0 w 441"/>
                <a:gd name="T7" fmla="*/ 0 h 478"/>
                <a:gd name="T8" fmla="*/ 0 w 441"/>
                <a:gd name="T9" fmla="*/ 0 h 478"/>
                <a:gd name="T10" fmla="*/ 0 w 441"/>
                <a:gd name="T11" fmla="*/ 0 h 478"/>
                <a:gd name="T12" fmla="*/ 0 w 441"/>
                <a:gd name="T13" fmla="*/ 0 h 478"/>
                <a:gd name="T14" fmla="*/ 0 w 441"/>
                <a:gd name="T15" fmla="*/ 0 h 478"/>
                <a:gd name="T16" fmla="*/ 0 w 441"/>
                <a:gd name="T17" fmla="*/ 0 h 478"/>
                <a:gd name="T18" fmla="*/ 0 w 441"/>
                <a:gd name="T19" fmla="*/ 0 h 478"/>
                <a:gd name="T20" fmla="*/ 0 w 441"/>
                <a:gd name="T21" fmla="*/ 0 h 478"/>
                <a:gd name="T22" fmla="*/ 0 w 441"/>
                <a:gd name="T23" fmla="*/ 0 h 478"/>
                <a:gd name="T24" fmla="*/ 0 w 441"/>
                <a:gd name="T25" fmla="*/ 0 h 478"/>
                <a:gd name="T26" fmla="*/ 0 w 441"/>
                <a:gd name="T27" fmla="*/ 0 h 478"/>
                <a:gd name="T28" fmla="*/ 0 w 441"/>
                <a:gd name="T29" fmla="*/ 0 h 478"/>
                <a:gd name="T30" fmla="*/ 0 w 441"/>
                <a:gd name="T31" fmla="*/ 0 h 478"/>
                <a:gd name="T32" fmla="*/ 0 w 441"/>
                <a:gd name="T33" fmla="*/ 0 h 478"/>
                <a:gd name="T34" fmla="*/ 0 w 441"/>
                <a:gd name="T35" fmla="*/ 0 h 478"/>
                <a:gd name="T36" fmla="*/ 0 w 441"/>
                <a:gd name="T37" fmla="*/ 0 h 478"/>
                <a:gd name="T38" fmla="*/ 0 w 441"/>
                <a:gd name="T39" fmla="*/ 0 h 478"/>
                <a:gd name="T40" fmla="*/ 0 w 441"/>
                <a:gd name="T41" fmla="*/ 0 h 478"/>
                <a:gd name="T42" fmla="*/ 0 w 441"/>
                <a:gd name="T43" fmla="*/ 0 h 478"/>
                <a:gd name="T44" fmla="*/ 0 w 441"/>
                <a:gd name="T45" fmla="*/ 0 h 478"/>
                <a:gd name="T46" fmla="*/ 0 w 441"/>
                <a:gd name="T47" fmla="*/ 0 h 478"/>
                <a:gd name="T48" fmla="*/ 0 w 441"/>
                <a:gd name="T49" fmla="*/ 0 h 478"/>
                <a:gd name="T50" fmla="*/ 0 w 441"/>
                <a:gd name="T51" fmla="*/ 0 h 478"/>
                <a:gd name="T52" fmla="*/ 0 w 441"/>
                <a:gd name="T53" fmla="*/ 0 h 478"/>
                <a:gd name="T54" fmla="*/ 0 w 441"/>
                <a:gd name="T55" fmla="*/ 0 h 478"/>
                <a:gd name="T56" fmla="*/ 0 w 441"/>
                <a:gd name="T57" fmla="*/ 0 h 478"/>
                <a:gd name="T58" fmla="*/ 0 w 441"/>
                <a:gd name="T59" fmla="*/ 0 h 478"/>
                <a:gd name="T60" fmla="*/ 0 w 441"/>
                <a:gd name="T61" fmla="*/ 0 h 478"/>
                <a:gd name="T62" fmla="*/ 0 w 441"/>
                <a:gd name="T63" fmla="*/ 0 h 478"/>
                <a:gd name="T64" fmla="*/ 0 w 441"/>
                <a:gd name="T65" fmla="*/ 0 h 478"/>
                <a:gd name="T66" fmla="*/ 0 w 441"/>
                <a:gd name="T67" fmla="*/ 0 h 478"/>
                <a:gd name="T68" fmla="*/ 0 w 441"/>
                <a:gd name="T69" fmla="*/ 0 h 478"/>
                <a:gd name="T70" fmla="*/ 0 w 441"/>
                <a:gd name="T71" fmla="*/ 0 h 478"/>
                <a:gd name="T72" fmla="*/ 0 w 441"/>
                <a:gd name="T73" fmla="*/ 0 h 478"/>
                <a:gd name="T74" fmla="*/ 0 w 441"/>
                <a:gd name="T75" fmla="*/ 0 h 478"/>
                <a:gd name="T76" fmla="*/ 0 w 441"/>
                <a:gd name="T77" fmla="*/ 0 h 478"/>
                <a:gd name="T78" fmla="*/ 0 w 441"/>
                <a:gd name="T79" fmla="*/ 0 h 478"/>
                <a:gd name="T80" fmla="*/ 0 w 441"/>
                <a:gd name="T81" fmla="*/ 0 h 478"/>
                <a:gd name="T82" fmla="*/ 0 w 441"/>
                <a:gd name="T83" fmla="*/ 0 h 478"/>
                <a:gd name="T84" fmla="*/ 0 w 441"/>
                <a:gd name="T85" fmla="*/ 0 h 478"/>
                <a:gd name="T86" fmla="*/ 0 w 441"/>
                <a:gd name="T87" fmla="*/ 0 h 478"/>
                <a:gd name="T88" fmla="*/ 0 w 441"/>
                <a:gd name="T89" fmla="*/ 0 h 478"/>
                <a:gd name="T90" fmla="*/ 0 w 441"/>
                <a:gd name="T91" fmla="*/ 0 h 478"/>
                <a:gd name="T92" fmla="*/ 0 w 441"/>
                <a:gd name="T93" fmla="*/ 0 h 478"/>
                <a:gd name="T94" fmla="*/ 0 w 441"/>
                <a:gd name="T95" fmla="*/ 0 h 478"/>
                <a:gd name="T96" fmla="*/ 0 w 441"/>
                <a:gd name="T97" fmla="*/ 0 h 478"/>
                <a:gd name="T98" fmla="*/ 0 w 441"/>
                <a:gd name="T99" fmla="*/ 0 h 478"/>
                <a:gd name="T100" fmla="*/ 0 w 441"/>
                <a:gd name="T101" fmla="*/ 0 h 4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41"/>
                <a:gd name="T154" fmla="*/ 0 h 478"/>
                <a:gd name="T155" fmla="*/ 441 w 441"/>
                <a:gd name="T156" fmla="*/ 478 h 47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41" h="478">
                  <a:moveTo>
                    <a:pt x="123" y="136"/>
                  </a:moveTo>
                  <a:lnTo>
                    <a:pt x="93" y="152"/>
                  </a:lnTo>
                  <a:lnTo>
                    <a:pt x="59" y="166"/>
                  </a:lnTo>
                  <a:lnTo>
                    <a:pt x="54" y="178"/>
                  </a:lnTo>
                  <a:lnTo>
                    <a:pt x="46" y="225"/>
                  </a:lnTo>
                  <a:lnTo>
                    <a:pt x="25" y="283"/>
                  </a:lnTo>
                  <a:lnTo>
                    <a:pt x="19" y="292"/>
                  </a:lnTo>
                  <a:lnTo>
                    <a:pt x="14" y="305"/>
                  </a:lnTo>
                  <a:lnTo>
                    <a:pt x="11" y="320"/>
                  </a:lnTo>
                  <a:lnTo>
                    <a:pt x="0" y="364"/>
                  </a:lnTo>
                  <a:lnTo>
                    <a:pt x="0" y="377"/>
                  </a:lnTo>
                  <a:lnTo>
                    <a:pt x="4" y="392"/>
                  </a:lnTo>
                  <a:lnTo>
                    <a:pt x="8" y="407"/>
                  </a:lnTo>
                  <a:lnTo>
                    <a:pt x="15" y="414"/>
                  </a:lnTo>
                  <a:lnTo>
                    <a:pt x="43" y="424"/>
                  </a:lnTo>
                  <a:lnTo>
                    <a:pt x="108" y="436"/>
                  </a:lnTo>
                  <a:lnTo>
                    <a:pt x="90" y="449"/>
                  </a:lnTo>
                  <a:lnTo>
                    <a:pt x="76" y="464"/>
                  </a:lnTo>
                  <a:lnTo>
                    <a:pt x="78" y="468"/>
                  </a:lnTo>
                  <a:lnTo>
                    <a:pt x="85" y="470"/>
                  </a:lnTo>
                  <a:lnTo>
                    <a:pt x="91" y="468"/>
                  </a:lnTo>
                  <a:lnTo>
                    <a:pt x="113" y="455"/>
                  </a:lnTo>
                  <a:lnTo>
                    <a:pt x="121" y="451"/>
                  </a:lnTo>
                  <a:lnTo>
                    <a:pt x="120" y="456"/>
                  </a:lnTo>
                  <a:lnTo>
                    <a:pt x="122" y="464"/>
                  </a:lnTo>
                  <a:lnTo>
                    <a:pt x="130" y="466"/>
                  </a:lnTo>
                  <a:lnTo>
                    <a:pt x="138" y="466"/>
                  </a:lnTo>
                  <a:lnTo>
                    <a:pt x="143" y="475"/>
                  </a:lnTo>
                  <a:lnTo>
                    <a:pt x="155" y="476"/>
                  </a:lnTo>
                  <a:lnTo>
                    <a:pt x="164" y="473"/>
                  </a:lnTo>
                  <a:lnTo>
                    <a:pt x="174" y="476"/>
                  </a:lnTo>
                  <a:lnTo>
                    <a:pt x="187" y="472"/>
                  </a:lnTo>
                  <a:lnTo>
                    <a:pt x="199" y="466"/>
                  </a:lnTo>
                  <a:lnTo>
                    <a:pt x="228" y="466"/>
                  </a:lnTo>
                  <a:lnTo>
                    <a:pt x="249" y="459"/>
                  </a:lnTo>
                  <a:lnTo>
                    <a:pt x="267" y="455"/>
                  </a:lnTo>
                  <a:lnTo>
                    <a:pt x="267" y="447"/>
                  </a:lnTo>
                  <a:lnTo>
                    <a:pt x="263" y="437"/>
                  </a:lnTo>
                  <a:lnTo>
                    <a:pt x="253" y="428"/>
                  </a:lnTo>
                  <a:lnTo>
                    <a:pt x="243" y="421"/>
                  </a:lnTo>
                  <a:lnTo>
                    <a:pt x="237" y="419"/>
                  </a:lnTo>
                  <a:lnTo>
                    <a:pt x="228" y="419"/>
                  </a:lnTo>
                  <a:lnTo>
                    <a:pt x="219" y="419"/>
                  </a:lnTo>
                  <a:lnTo>
                    <a:pt x="243" y="409"/>
                  </a:lnTo>
                  <a:lnTo>
                    <a:pt x="255" y="405"/>
                  </a:lnTo>
                  <a:lnTo>
                    <a:pt x="262" y="407"/>
                  </a:lnTo>
                  <a:lnTo>
                    <a:pt x="270" y="409"/>
                  </a:lnTo>
                  <a:lnTo>
                    <a:pt x="281" y="416"/>
                  </a:lnTo>
                  <a:lnTo>
                    <a:pt x="284" y="420"/>
                  </a:lnTo>
                  <a:lnTo>
                    <a:pt x="293" y="443"/>
                  </a:lnTo>
                  <a:lnTo>
                    <a:pt x="299" y="462"/>
                  </a:lnTo>
                  <a:lnTo>
                    <a:pt x="298" y="471"/>
                  </a:lnTo>
                  <a:lnTo>
                    <a:pt x="292" y="478"/>
                  </a:lnTo>
                  <a:lnTo>
                    <a:pt x="319" y="477"/>
                  </a:lnTo>
                  <a:lnTo>
                    <a:pt x="346" y="475"/>
                  </a:lnTo>
                  <a:lnTo>
                    <a:pt x="391" y="465"/>
                  </a:lnTo>
                  <a:lnTo>
                    <a:pt x="397" y="462"/>
                  </a:lnTo>
                  <a:lnTo>
                    <a:pt x="405" y="455"/>
                  </a:lnTo>
                  <a:lnTo>
                    <a:pt x="413" y="451"/>
                  </a:lnTo>
                  <a:lnTo>
                    <a:pt x="417" y="442"/>
                  </a:lnTo>
                  <a:lnTo>
                    <a:pt x="421" y="424"/>
                  </a:lnTo>
                  <a:lnTo>
                    <a:pt x="441" y="424"/>
                  </a:lnTo>
                  <a:lnTo>
                    <a:pt x="441" y="268"/>
                  </a:lnTo>
                  <a:lnTo>
                    <a:pt x="439" y="259"/>
                  </a:lnTo>
                  <a:lnTo>
                    <a:pt x="435" y="248"/>
                  </a:lnTo>
                  <a:lnTo>
                    <a:pt x="430" y="240"/>
                  </a:lnTo>
                  <a:lnTo>
                    <a:pt x="422" y="235"/>
                  </a:lnTo>
                  <a:lnTo>
                    <a:pt x="415" y="233"/>
                  </a:lnTo>
                  <a:lnTo>
                    <a:pt x="407" y="233"/>
                  </a:lnTo>
                  <a:lnTo>
                    <a:pt x="379" y="233"/>
                  </a:lnTo>
                  <a:lnTo>
                    <a:pt x="370" y="211"/>
                  </a:lnTo>
                  <a:lnTo>
                    <a:pt x="360" y="197"/>
                  </a:lnTo>
                  <a:lnTo>
                    <a:pt x="315" y="171"/>
                  </a:lnTo>
                  <a:lnTo>
                    <a:pt x="289" y="158"/>
                  </a:lnTo>
                  <a:lnTo>
                    <a:pt x="285" y="152"/>
                  </a:lnTo>
                  <a:lnTo>
                    <a:pt x="275" y="143"/>
                  </a:lnTo>
                  <a:lnTo>
                    <a:pt x="271" y="138"/>
                  </a:lnTo>
                  <a:lnTo>
                    <a:pt x="278" y="131"/>
                  </a:lnTo>
                  <a:lnTo>
                    <a:pt x="282" y="113"/>
                  </a:lnTo>
                  <a:lnTo>
                    <a:pt x="283" y="100"/>
                  </a:lnTo>
                  <a:lnTo>
                    <a:pt x="282" y="81"/>
                  </a:lnTo>
                  <a:lnTo>
                    <a:pt x="282" y="55"/>
                  </a:lnTo>
                  <a:lnTo>
                    <a:pt x="278" y="39"/>
                  </a:lnTo>
                  <a:lnTo>
                    <a:pt x="273" y="32"/>
                  </a:lnTo>
                  <a:lnTo>
                    <a:pt x="262" y="22"/>
                  </a:lnTo>
                  <a:lnTo>
                    <a:pt x="255" y="11"/>
                  </a:lnTo>
                  <a:lnTo>
                    <a:pt x="245" y="5"/>
                  </a:lnTo>
                  <a:lnTo>
                    <a:pt x="223" y="0"/>
                  </a:lnTo>
                  <a:lnTo>
                    <a:pt x="204" y="4"/>
                  </a:lnTo>
                  <a:lnTo>
                    <a:pt x="195" y="4"/>
                  </a:lnTo>
                  <a:lnTo>
                    <a:pt x="177" y="11"/>
                  </a:lnTo>
                  <a:lnTo>
                    <a:pt x="151" y="27"/>
                  </a:lnTo>
                  <a:lnTo>
                    <a:pt x="126" y="55"/>
                  </a:lnTo>
                  <a:lnTo>
                    <a:pt x="123" y="62"/>
                  </a:lnTo>
                  <a:lnTo>
                    <a:pt x="120" y="69"/>
                  </a:lnTo>
                  <a:lnTo>
                    <a:pt x="120" y="81"/>
                  </a:lnTo>
                  <a:lnTo>
                    <a:pt x="130" y="89"/>
                  </a:lnTo>
                  <a:lnTo>
                    <a:pt x="126" y="114"/>
                  </a:lnTo>
                  <a:lnTo>
                    <a:pt x="130" y="119"/>
                  </a:lnTo>
                  <a:lnTo>
                    <a:pt x="131" y="125"/>
                  </a:lnTo>
                  <a:lnTo>
                    <a:pt x="131" y="132"/>
                  </a:lnTo>
                  <a:lnTo>
                    <a:pt x="123" y="136"/>
                  </a:lnTo>
                </a:path>
              </a:pathLst>
            </a:custGeom>
            <a:solidFill>
              <a:srgbClr val="003399"/>
            </a:solidFill>
            <a:ln w="0">
              <a:solidFill>
                <a:schemeClr val="bg1"/>
              </a:solidFill>
              <a:round/>
              <a:headEnd/>
              <a:tailEnd/>
            </a:ln>
          </p:spPr>
          <p:txBody>
            <a:bodyPr/>
            <a:lstStyle/>
            <a:p>
              <a:endParaRPr lang="ko-KR" altLang="en-US"/>
            </a:p>
          </p:txBody>
        </p:sp>
        <p:sp>
          <p:nvSpPr>
            <p:cNvPr id="29720" name="Freeform 24"/>
            <p:cNvSpPr>
              <a:spLocks/>
            </p:cNvSpPr>
            <p:nvPr/>
          </p:nvSpPr>
          <p:spPr bwMode="auto">
            <a:xfrm>
              <a:off x="787" y="2238"/>
              <a:ext cx="5" cy="12"/>
            </a:xfrm>
            <a:custGeom>
              <a:avLst/>
              <a:gdLst>
                <a:gd name="T0" fmla="*/ 0 w 14"/>
                <a:gd name="T1" fmla="*/ 0 h 35"/>
                <a:gd name="T2" fmla="*/ 0 w 14"/>
                <a:gd name="T3" fmla="*/ 0 h 35"/>
                <a:gd name="T4" fmla="*/ 0 w 14"/>
                <a:gd name="T5" fmla="*/ 0 h 35"/>
                <a:gd name="T6" fmla="*/ 0 w 14"/>
                <a:gd name="T7" fmla="*/ 0 h 35"/>
                <a:gd name="T8" fmla="*/ 0 w 14"/>
                <a:gd name="T9" fmla="*/ 0 h 35"/>
                <a:gd name="T10" fmla="*/ 0 w 14"/>
                <a:gd name="T11" fmla="*/ 0 h 35"/>
                <a:gd name="T12" fmla="*/ 0 60000 65536"/>
                <a:gd name="T13" fmla="*/ 0 60000 65536"/>
                <a:gd name="T14" fmla="*/ 0 60000 65536"/>
                <a:gd name="T15" fmla="*/ 0 60000 65536"/>
                <a:gd name="T16" fmla="*/ 0 60000 65536"/>
                <a:gd name="T17" fmla="*/ 0 60000 65536"/>
                <a:gd name="T18" fmla="*/ 0 w 14"/>
                <a:gd name="T19" fmla="*/ 0 h 35"/>
                <a:gd name="T20" fmla="*/ 14 w 14"/>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14" h="35">
                  <a:moveTo>
                    <a:pt x="8" y="0"/>
                  </a:moveTo>
                  <a:lnTo>
                    <a:pt x="14" y="35"/>
                  </a:lnTo>
                  <a:lnTo>
                    <a:pt x="5" y="25"/>
                  </a:lnTo>
                  <a:lnTo>
                    <a:pt x="0" y="22"/>
                  </a:lnTo>
                  <a:lnTo>
                    <a:pt x="2" y="15"/>
                  </a:lnTo>
                  <a:lnTo>
                    <a:pt x="8" y="0"/>
                  </a:lnTo>
                  <a:close/>
                </a:path>
              </a:pathLst>
            </a:custGeom>
            <a:solidFill>
              <a:srgbClr val="003399"/>
            </a:solidFill>
            <a:ln w="9525">
              <a:solidFill>
                <a:schemeClr val="bg1"/>
              </a:solidFill>
              <a:round/>
              <a:headEnd/>
              <a:tailEnd/>
            </a:ln>
          </p:spPr>
          <p:txBody>
            <a:bodyPr/>
            <a:lstStyle/>
            <a:p>
              <a:endParaRPr lang="ko-KR" altLang="en-US"/>
            </a:p>
          </p:txBody>
        </p:sp>
        <p:sp>
          <p:nvSpPr>
            <p:cNvPr id="29721" name="Freeform 25"/>
            <p:cNvSpPr>
              <a:spLocks/>
            </p:cNvSpPr>
            <p:nvPr/>
          </p:nvSpPr>
          <p:spPr bwMode="auto">
            <a:xfrm>
              <a:off x="787" y="2238"/>
              <a:ext cx="5" cy="12"/>
            </a:xfrm>
            <a:custGeom>
              <a:avLst/>
              <a:gdLst>
                <a:gd name="T0" fmla="*/ 0 w 14"/>
                <a:gd name="T1" fmla="*/ 0 h 35"/>
                <a:gd name="T2" fmla="*/ 0 w 14"/>
                <a:gd name="T3" fmla="*/ 0 h 35"/>
                <a:gd name="T4" fmla="*/ 0 w 14"/>
                <a:gd name="T5" fmla="*/ 0 h 35"/>
                <a:gd name="T6" fmla="*/ 0 w 14"/>
                <a:gd name="T7" fmla="*/ 0 h 35"/>
                <a:gd name="T8" fmla="*/ 0 w 14"/>
                <a:gd name="T9" fmla="*/ 0 h 35"/>
                <a:gd name="T10" fmla="*/ 0 w 14"/>
                <a:gd name="T11" fmla="*/ 0 h 35"/>
                <a:gd name="T12" fmla="*/ 0 60000 65536"/>
                <a:gd name="T13" fmla="*/ 0 60000 65536"/>
                <a:gd name="T14" fmla="*/ 0 60000 65536"/>
                <a:gd name="T15" fmla="*/ 0 60000 65536"/>
                <a:gd name="T16" fmla="*/ 0 60000 65536"/>
                <a:gd name="T17" fmla="*/ 0 60000 65536"/>
                <a:gd name="T18" fmla="*/ 0 w 14"/>
                <a:gd name="T19" fmla="*/ 0 h 35"/>
                <a:gd name="T20" fmla="*/ 14 w 14"/>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14" h="35">
                  <a:moveTo>
                    <a:pt x="8" y="0"/>
                  </a:moveTo>
                  <a:lnTo>
                    <a:pt x="14" y="35"/>
                  </a:lnTo>
                  <a:lnTo>
                    <a:pt x="5" y="25"/>
                  </a:lnTo>
                  <a:lnTo>
                    <a:pt x="0" y="22"/>
                  </a:lnTo>
                  <a:lnTo>
                    <a:pt x="2" y="15"/>
                  </a:lnTo>
                  <a:lnTo>
                    <a:pt x="8" y="0"/>
                  </a:lnTo>
                </a:path>
              </a:pathLst>
            </a:custGeom>
            <a:solidFill>
              <a:srgbClr val="003399"/>
            </a:solidFill>
            <a:ln w="0">
              <a:solidFill>
                <a:schemeClr val="bg1"/>
              </a:solidFill>
              <a:round/>
              <a:headEnd/>
              <a:tailEnd/>
            </a:ln>
          </p:spPr>
          <p:txBody>
            <a:bodyPr/>
            <a:lstStyle/>
            <a:p>
              <a:endParaRPr lang="ko-KR" altLang="en-US"/>
            </a:p>
          </p:txBody>
        </p:sp>
        <p:sp>
          <p:nvSpPr>
            <p:cNvPr id="29722" name="Freeform 26"/>
            <p:cNvSpPr>
              <a:spLocks/>
            </p:cNvSpPr>
            <p:nvPr/>
          </p:nvSpPr>
          <p:spPr bwMode="auto">
            <a:xfrm>
              <a:off x="810" y="2200"/>
              <a:ext cx="8" cy="51"/>
            </a:xfrm>
            <a:custGeom>
              <a:avLst/>
              <a:gdLst>
                <a:gd name="T0" fmla="*/ 0 w 25"/>
                <a:gd name="T1" fmla="*/ 0 h 154"/>
                <a:gd name="T2" fmla="*/ 0 w 25"/>
                <a:gd name="T3" fmla="*/ 0 h 154"/>
                <a:gd name="T4" fmla="*/ 0 w 25"/>
                <a:gd name="T5" fmla="*/ 0 h 154"/>
                <a:gd name="T6" fmla="*/ 0 w 25"/>
                <a:gd name="T7" fmla="*/ 0 h 154"/>
                <a:gd name="T8" fmla="*/ 0 w 25"/>
                <a:gd name="T9" fmla="*/ 0 h 154"/>
                <a:gd name="T10" fmla="*/ 0 w 25"/>
                <a:gd name="T11" fmla="*/ 0 h 154"/>
                <a:gd name="T12" fmla="*/ 0 w 25"/>
                <a:gd name="T13" fmla="*/ 0 h 154"/>
                <a:gd name="T14" fmla="*/ 0 w 25"/>
                <a:gd name="T15" fmla="*/ 0 h 154"/>
                <a:gd name="T16" fmla="*/ 0 w 25"/>
                <a:gd name="T17" fmla="*/ 0 h 154"/>
                <a:gd name="T18" fmla="*/ 0 w 25"/>
                <a:gd name="T19" fmla="*/ 0 h 154"/>
                <a:gd name="T20" fmla="*/ 0 w 25"/>
                <a:gd name="T21" fmla="*/ 0 h 154"/>
                <a:gd name="T22" fmla="*/ 0 w 25"/>
                <a:gd name="T23" fmla="*/ 0 h 154"/>
                <a:gd name="T24" fmla="*/ 0 w 25"/>
                <a:gd name="T25" fmla="*/ 0 h 1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54"/>
                <a:gd name="T41" fmla="*/ 25 w 25"/>
                <a:gd name="T42" fmla="*/ 154 h 1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54">
                  <a:moveTo>
                    <a:pt x="0" y="0"/>
                  </a:moveTo>
                  <a:lnTo>
                    <a:pt x="5" y="46"/>
                  </a:lnTo>
                  <a:lnTo>
                    <a:pt x="13" y="126"/>
                  </a:lnTo>
                  <a:lnTo>
                    <a:pt x="17" y="154"/>
                  </a:lnTo>
                  <a:lnTo>
                    <a:pt x="14" y="92"/>
                  </a:lnTo>
                  <a:lnTo>
                    <a:pt x="18" y="67"/>
                  </a:lnTo>
                  <a:lnTo>
                    <a:pt x="25" y="53"/>
                  </a:lnTo>
                  <a:lnTo>
                    <a:pt x="17" y="45"/>
                  </a:lnTo>
                  <a:lnTo>
                    <a:pt x="19" y="33"/>
                  </a:lnTo>
                  <a:lnTo>
                    <a:pt x="21" y="25"/>
                  </a:lnTo>
                  <a:lnTo>
                    <a:pt x="14" y="23"/>
                  </a:lnTo>
                  <a:lnTo>
                    <a:pt x="7" y="16"/>
                  </a:lnTo>
                  <a:lnTo>
                    <a:pt x="0" y="0"/>
                  </a:lnTo>
                  <a:close/>
                </a:path>
              </a:pathLst>
            </a:custGeom>
            <a:solidFill>
              <a:srgbClr val="003399"/>
            </a:solidFill>
            <a:ln w="9525">
              <a:solidFill>
                <a:schemeClr val="bg1"/>
              </a:solidFill>
              <a:round/>
              <a:headEnd/>
              <a:tailEnd/>
            </a:ln>
          </p:spPr>
          <p:txBody>
            <a:bodyPr/>
            <a:lstStyle/>
            <a:p>
              <a:endParaRPr lang="ko-KR" altLang="en-US"/>
            </a:p>
          </p:txBody>
        </p:sp>
        <p:sp>
          <p:nvSpPr>
            <p:cNvPr id="29723" name="Freeform 27"/>
            <p:cNvSpPr>
              <a:spLocks/>
            </p:cNvSpPr>
            <p:nvPr/>
          </p:nvSpPr>
          <p:spPr bwMode="auto">
            <a:xfrm>
              <a:off x="810" y="2200"/>
              <a:ext cx="8" cy="51"/>
            </a:xfrm>
            <a:custGeom>
              <a:avLst/>
              <a:gdLst>
                <a:gd name="T0" fmla="*/ 0 w 25"/>
                <a:gd name="T1" fmla="*/ 0 h 154"/>
                <a:gd name="T2" fmla="*/ 0 w 25"/>
                <a:gd name="T3" fmla="*/ 0 h 154"/>
                <a:gd name="T4" fmla="*/ 0 w 25"/>
                <a:gd name="T5" fmla="*/ 0 h 154"/>
                <a:gd name="T6" fmla="*/ 0 w 25"/>
                <a:gd name="T7" fmla="*/ 0 h 154"/>
                <a:gd name="T8" fmla="*/ 0 w 25"/>
                <a:gd name="T9" fmla="*/ 0 h 154"/>
                <a:gd name="T10" fmla="*/ 0 w 25"/>
                <a:gd name="T11" fmla="*/ 0 h 154"/>
                <a:gd name="T12" fmla="*/ 0 w 25"/>
                <a:gd name="T13" fmla="*/ 0 h 154"/>
                <a:gd name="T14" fmla="*/ 0 w 25"/>
                <a:gd name="T15" fmla="*/ 0 h 154"/>
                <a:gd name="T16" fmla="*/ 0 w 25"/>
                <a:gd name="T17" fmla="*/ 0 h 154"/>
                <a:gd name="T18" fmla="*/ 0 w 25"/>
                <a:gd name="T19" fmla="*/ 0 h 154"/>
                <a:gd name="T20" fmla="*/ 0 w 25"/>
                <a:gd name="T21" fmla="*/ 0 h 154"/>
                <a:gd name="T22" fmla="*/ 0 w 25"/>
                <a:gd name="T23" fmla="*/ 0 h 154"/>
                <a:gd name="T24" fmla="*/ 0 w 25"/>
                <a:gd name="T25" fmla="*/ 0 h 1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54"/>
                <a:gd name="T41" fmla="*/ 25 w 25"/>
                <a:gd name="T42" fmla="*/ 154 h 1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54">
                  <a:moveTo>
                    <a:pt x="0" y="0"/>
                  </a:moveTo>
                  <a:lnTo>
                    <a:pt x="5" y="46"/>
                  </a:lnTo>
                  <a:lnTo>
                    <a:pt x="13" y="126"/>
                  </a:lnTo>
                  <a:lnTo>
                    <a:pt x="17" y="154"/>
                  </a:lnTo>
                  <a:lnTo>
                    <a:pt x="14" y="92"/>
                  </a:lnTo>
                  <a:lnTo>
                    <a:pt x="18" y="67"/>
                  </a:lnTo>
                  <a:lnTo>
                    <a:pt x="25" y="53"/>
                  </a:lnTo>
                  <a:lnTo>
                    <a:pt x="17" y="45"/>
                  </a:lnTo>
                  <a:lnTo>
                    <a:pt x="19" y="33"/>
                  </a:lnTo>
                  <a:lnTo>
                    <a:pt x="21" y="25"/>
                  </a:lnTo>
                  <a:lnTo>
                    <a:pt x="14" y="23"/>
                  </a:lnTo>
                  <a:lnTo>
                    <a:pt x="7" y="16"/>
                  </a:lnTo>
                  <a:lnTo>
                    <a:pt x="0" y="0"/>
                  </a:lnTo>
                </a:path>
              </a:pathLst>
            </a:custGeom>
            <a:solidFill>
              <a:srgbClr val="003399"/>
            </a:solidFill>
            <a:ln w="0">
              <a:solidFill>
                <a:schemeClr val="bg1"/>
              </a:solidFill>
              <a:round/>
              <a:headEnd/>
              <a:tailEnd/>
            </a:ln>
          </p:spPr>
          <p:txBody>
            <a:bodyPr/>
            <a:lstStyle/>
            <a:p>
              <a:endParaRPr lang="ko-KR" altLang="en-US"/>
            </a:p>
          </p:txBody>
        </p:sp>
        <p:sp>
          <p:nvSpPr>
            <p:cNvPr id="29724" name="Freeform 28"/>
            <p:cNvSpPr>
              <a:spLocks/>
            </p:cNvSpPr>
            <p:nvPr/>
          </p:nvSpPr>
          <p:spPr bwMode="auto">
            <a:xfrm>
              <a:off x="823" y="2187"/>
              <a:ext cx="20" cy="66"/>
            </a:xfrm>
            <a:custGeom>
              <a:avLst/>
              <a:gdLst>
                <a:gd name="T0" fmla="*/ 0 w 59"/>
                <a:gd name="T1" fmla="*/ 0 h 198"/>
                <a:gd name="T2" fmla="*/ 0 w 59"/>
                <a:gd name="T3" fmla="*/ 0 h 198"/>
                <a:gd name="T4" fmla="*/ 0 w 59"/>
                <a:gd name="T5" fmla="*/ 0 h 198"/>
                <a:gd name="T6" fmla="*/ 0 w 59"/>
                <a:gd name="T7" fmla="*/ 0 h 198"/>
                <a:gd name="T8" fmla="*/ 0 w 59"/>
                <a:gd name="T9" fmla="*/ 0 h 198"/>
                <a:gd name="T10" fmla="*/ 0 w 59"/>
                <a:gd name="T11" fmla="*/ 0 h 198"/>
                <a:gd name="T12" fmla="*/ 0 w 59"/>
                <a:gd name="T13" fmla="*/ 0 h 198"/>
                <a:gd name="T14" fmla="*/ 0 w 59"/>
                <a:gd name="T15" fmla="*/ 0 h 198"/>
                <a:gd name="T16" fmla="*/ 0 w 59"/>
                <a:gd name="T17" fmla="*/ 0 h 198"/>
                <a:gd name="T18" fmla="*/ 0 w 59"/>
                <a:gd name="T19" fmla="*/ 0 h 198"/>
                <a:gd name="T20" fmla="*/ 0 w 59"/>
                <a:gd name="T21" fmla="*/ 0 h 198"/>
                <a:gd name="T22" fmla="*/ 0 w 59"/>
                <a:gd name="T23" fmla="*/ 0 h 198"/>
                <a:gd name="T24" fmla="*/ 0 w 59"/>
                <a:gd name="T25" fmla="*/ 0 h 198"/>
                <a:gd name="T26" fmla="*/ 0 w 59"/>
                <a:gd name="T27" fmla="*/ 0 h 198"/>
                <a:gd name="T28" fmla="*/ 0 w 59"/>
                <a:gd name="T29" fmla="*/ 0 h 198"/>
                <a:gd name="T30" fmla="*/ 0 w 59"/>
                <a:gd name="T31" fmla="*/ 0 h 198"/>
                <a:gd name="T32" fmla="*/ 0 w 59"/>
                <a:gd name="T33" fmla="*/ 0 h 198"/>
                <a:gd name="T34" fmla="*/ 0 w 59"/>
                <a:gd name="T35" fmla="*/ 0 h 1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
                <a:gd name="T55" fmla="*/ 0 h 198"/>
                <a:gd name="T56" fmla="*/ 59 w 59"/>
                <a:gd name="T57" fmla="*/ 198 h 1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 h="198">
                  <a:moveTo>
                    <a:pt x="0" y="63"/>
                  </a:moveTo>
                  <a:lnTo>
                    <a:pt x="15" y="56"/>
                  </a:lnTo>
                  <a:lnTo>
                    <a:pt x="26" y="49"/>
                  </a:lnTo>
                  <a:lnTo>
                    <a:pt x="39" y="39"/>
                  </a:lnTo>
                  <a:lnTo>
                    <a:pt x="48" y="23"/>
                  </a:lnTo>
                  <a:lnTo>
                    <a:pt x="59" y="0"/>
                  </a:lnTo>
                  <a:lnTo>
                    <a:pt x="48" y="50"/>
                  </a:lnTo>
                  <a:lnTo>
                    <a:pt x="36" y="101"/>
                  </a:lnTo>
                  <a:lnTo>
                    <a:pt x="31" y="132"/>
                  </a:lnTo>
                  <a:lnTo>
                    <a:pt x="26" y="155"/>
                  </a:lnTo>
                  <a:lnTo>
                    <a:pt x="23" y="198"/>
                  </a:lnTo>
                  <a:lnTo>
                    <a:pt x="15" y="194"/>
                  </a:lnTo>
                  <a:lnTo>
                    <a:pt x="11" y="148"/>
                  </a:lnTo>
                  <a:lnTo>
                    <a:pt x="5" y="103"/>
                  </a:lnTo>
                  <a:lnTo>
                    <a:pt x="1" y="90"/>
                  </a:lnTo>
                  <a:lnTo>
                    <a:pt x="11" y="80"/>
                  </a:lnTo>
                  <a:lnTo>
                    <a:pt x="6" y="72"/>
                  </a:lnTo>
                  <a:lnTo>
                    <a:pt x="0" y="63"/>
                  </a:lnTo>
                  <a:close/>
                </a:path>
              </a:pathLst>
            </a:custGeom>
            <a:solidFill>
              <a:srgbClr val="003399"/>
            </a:solidFill>
            <a:ln w="9525">
              <a:solidFill>
                <a:schemeClr val="bg1"/>
              </a:solidFill>
              <a:round/>
              <a:headEnd/>
              <a:tailEnd/>
            </a:ln>
          </p:spPr>
          <p:txBody>
            <a:bodyPr/>
            <a:lstStyle/>
            <a:p>
              <a:endParaRPr lang="ko-KR" altLang="en-US"/>
            </a:p>
          </p:txBody>
        </p:sp>
        <p:sp>
          <p:nvSpPr>
            <p:cNvPr id="29725" name="Freeform 29"/>
            <p:cNvSpPr>
              <a:spLocks/>
            </p:cNvSpPr>
            <p:nvPr/>
          </p:nvSpPr>
          <p:spPr bwMode="auto">
            <a:xfrm>
              <a:off x="823" y="2187"/>
              <a:ext cx="20" cy="66"/>
            </a:xfrm>
            <a:custGeom>
              <a:avLst/>
              <a:gdLst>
                <a:gd name="T0" fmla="*/ 0 w 59"/>
                <a:gd name="T1" fmla="*/ 0 h 198"/>
                <a:gd name="T2" fmla="*/ 0 w 59"/>
                <a:gd name="T3" fmla="*/ 0 h 198"/>
                <a:gd name="T4" fmla="*/ 0 w 59"/>
                <a:gd name="T5" fmla="*/ 0 h 198"/>
                <a:gd name="T6" fmla="*/ 0 w 59"/>
                <a:gd name="T7" fmla="*/ 0 h 198"/>
                <a:gd name="T8" fmla="*/ 0 w 59"/>
                <a:gd name="T9" fmla="*/ 0 h 198"/>
                <a:gd name="T10" fmla="*/ 0 w 59"/>
                <a:gd name="T11" fmla="*/ 0 h 198"/>
                <a:gd name="T12" fmla="*/ 0 w 59"/>
                <a:gd name="T13" fmla="*/ 0 h 198"/>
                <a:gd name="T14" fmla="*/ 0 w 59"/>
                <a:gd name="T15" fmla="*/ 0 h 198"/>
                <a:gd name="T16" fmla="*/ 0 w 59"/>
                <a:gd name="T17" fmla="*/ 0 h 198"/>
                <a:gd name="T18" fmla="*/ 0 w 59"/>
                <a:gd name="T19" fmla="*/ 0 h 198"/>
                <a:gd name="T20" fmla="*/ 0 w 59"/>
                <a:gd name="T21" fmla="*/ 0 h 198"/>
                <a:gd name="T22" fmla="*/ 0 w 59"/>
                <a:gd name="T23" fmla="*/ 0 h 198"/>
                <a:gd name="T24" fmla="*/ 0 w 59"/>
                <a:gd name="T25" fmla="*/ 0 h 198"/>
                <a:gd name="T26" fmla="*/ 0 w 59"/>
                <a:gd name="T27" fmla="*/ 0 h 198"/>
                <a:gd name="T28" fmla="*/ 0 w 59"/>
                <a:gd name="T29" fmla="*/ 0 h 198"/>
                <a:gd name="T30" fmla="*/ 0 w 59"/>
                <a:gd name="T31" fmla="*/ 0 h 198"/>
                <a:gd name="T32" fmla="*/ 0 w 59"/>
                <a:gd name="T33" fmla="*/ 0 h 198"/>
                <a:gd name="T34" fmla="*/ 0 w 59"/>
                <a:gd name="T35" fmla="*/ 0 h 1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
                <a:gd name="T55" fmla="*/ 0 h 198"/>
                <a:gd name="T56" fmla="*/ 59 w 59"/>
                <a:gd name="T57" fmla="*/ 198 h 1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 h="198">
                  <a:moveTo>
                    <a:pt x="0" y="63"/>
                  </a:moveTo>
                  <a:lnTo>
                    <a:pt x="15" y="56"/>
                  </a:lnTo>
                  <a:lnTo>
                    <a:pt x="26" y="49"/>
                  </a:lnTo>
                  <a:lnTo>
                    <a:pt x="39" y="39"/>
                  </a:lnTo>
                  <a:lnTo>
                    <a:pt x="48" y="23"/>
                  </a:lnTo>
                  <a:lnTo>
                    <a:pt x="59" y="0"/>
                  </a:lnTo>
                  <a:lnTo>
                    <a:pt x="48" y="50"/>
                  </a:lnTo>
                  <a:lnTo>
                    <a:pt x="36" y="101"/>
                  </a:lnTo>
                  <a:lnTo>
                    <a:pt x="31" y="132"/>
                  </a:lnTo>
                  <a:lnTo>
                    <a:pt x="26" y="155"/>
                  </a:lnTo>
                  <a:lnTo>
                    <a:pt x="23" y="198"/>
                  </a:lnTo>
                  <a:lnTo>
                    <a:pt x="15" y="194"/>
                  </a:lnTo>
                  <a:lnTo>
                    <a:pt x="11" y="148"/>
                  </a:lnTo>
                  <a:lnTo>
                    <a:pt x="5" y="103"/>
                  </a:lnTo>
                  <a:lnTo>
                    <a:pt x="1" y="90"/>
                  </a:lnTo>
                  <a:lnTo>
                    <a:pt x="11" y="80"/>
                  </a:lnTo>
                  <a:lnTo>
                    <a:pt x="6" y="72"/>
                  </a:lnTo>
                  <a:lnTo>
                    <a:pt x="0" y="63"/>
                  </a:lnTo>
                </a:path>
              </a:pathLst>
            </a:custGeom>
            <a:solidFill>
              <a:srgbClr val="003399"/>
            </a:solidFill>
            <a:ln w="0">
              <a:solidFill>
                <a:schemeClr val="bg1"/>
              </a:solidFill>
              <a:round/>
              <a:headEnd/>
              <a:tailEnd/>
            </a:ln>
          </p:spPr>
          <p:txBody>
            <a:bodyPr/>
            <a:lstStyle/>
            <a:p>
              <a:endParaRPr lang="ko-KR" altLang="en-US"/>
            </a:p>
          </p:txBody>
        </p:sp>
        <p:sp>
          <p:nvSpPr>
            <p:cNvPr id="29726" name="Freeform 30"/>
            <p:cNvSpPr>
              <a:spLocks/>
            </p:cNvSpPr>
            <p:nvPr/>
          </p:nvSpPr>
          <p:spPr bwMode="auto">
            <a:xfrm>
              <a:off x="810" y="2259"/>
              <a:ext cx="18" cy="11"/>
            </a:xfrm>
            <a:custGeom>
              <a:avLst/>
              <a:gdLst>
                <a:gd name="T0" fmla="*/ 0 w 55"/>
                <a:gd name="T1" fmla="*/ 0 h 32"/>
                <a:gd name="T2" fmla="*/ 0 w 55"/>
                <a:gd name="T3" fmla="*/ 0 h 32"/>
                <a:gd name="T4" fmla="*/ 0 w 55"/>
                <a:gd name="T5" fmla="*/ 0 h 32"/>
                <a:gd name="T6" fmla="*/ 0 w 55"/>
                <a:gd name="T7" fmla="*/ 0 h 32"/>
                <a:gd name="T8" fmla="*/ 0 w 55"/>
                <a:gd name="T9" fmla="*/ 0 h 32"/>
                <a:gd name="T10" fmla="*/ 0 w 55"/>
                <a:gd name="T11" fmla="*/ 0 h 32"/>
                <a:gd name="T12" fmla="*/ 0 w 55"/>
                <a:gd name="T13" fmla="*/ 0 h 32"/>
                <a:gd name="T14" fmla="*/ 0 w 55"/>
                <a:gd name="T15" fmla="*/ 0 h 32"/>
                <a:gd name="T16" fmla="*/ 0 w 55"/>
                <a:gd name="T17" fmla="*/ 0 h 32"/>
                <a:gd name="T18" fmla="*/ 0 w 55"/>
                <a:gd name="T19" fmla="*/ 0 h 32"/>
                <a:gd name="T20" fmla="*/ 0 w 55"/>
                <a:gd name="T21" fmla="*/ 0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32"/>
                <a:gd name="T35" fmla="*/ 55 w 55"/>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32">
                  <a:moveTo>
                    <a:pt x="20" y="0"/>
                  </a:moveTo>
                  <a:lnTo>
                    <a:pt x="12" y="4"/>
                  </a:lnTo>
                  <a:lnTo>
                    <a:pt x="4" y="10"/>
                  </a:lnTo>
                  <a:lnTo>
                    <a:pt x="0" y="20"/>
                  </a:lnTo>
                  <a:lnTo>
                    <a:pt x="1" y="28"/>
                  </a:lnTo>
                  <a:lnTo>
                    <a:pt x="40" y="32"/>
                  </a:lnTo>
                  <a:lnTo>
                    <a:pt x="41" y="22"/>
                  </a:lnTo>
                  <a:lnTo>
                    <a:pt x="45" y="14"/>
                  </a:lnTo>
                  <a:lnTo>
                    <a:pt x="49" y="6"/>
                  </a:lnTo>
                  <a:lnTo>
                    <a:pt x="55" y="0"/>
                  </a:lnTo>
                  <a:lnTo>
                    <a:pt x="20" y="0"/>
                  </a:lnTo>
                  <a:close/>
                </a:path>
              </a:pathLst>
            </a:custGeom>
            <a:solidFill>
              <a:srgbClr val="003399"/>
            </a:solidFill>
            <a:ln w="9525">
              <a:solidFill>
                <a:schemeClr val="bg1"/>
              </a:solidFill>
              <a:round/>
              <a:headEnd/>
              <a:tailEnd/>
            </a:ln>
          </p:spPr>
          <p:txBody>
            <a:bodyPr/>
            <a:lstStyle/>
            <a:p>
              <a:endParaRPr lang="ko-KR" altLang="en-US"/>
            </a:p>
          </p:txBody>
        </p:sp>
        <p:sp>
          <p:nvSpPr>
            <p:cNvPr id="29727" name="Freeform 31"/>
            <p:cNvSpPr>
              <a:spLocks/>
            </p:cNvSpPr>
            <p:nvPr/>
          </p:nvSpPr>
          <p:spPr bwMode="auto">
            <a:xfrm>
              <a:off x="810" y="2259"/>
              <a:ext cx="18" cy="11"/>
            </a:xfrm>
            <a:custGeom>
              <a:avLst/>
              <a:gdLst>
                <a:gd name="T0" fmla="*/ 0 w 55"/>
                <a:gd name="T1" fmla="*/ 0 h 32"/>
                <a:gd name="T2" fmla="*/ 0 w 55"/>
                <a:gd name="T3" fmla="*/ 0 h 32"/>
                <a:gd name="T4" fmla="*/ 0 w 55"/>
                <a:gd name="T5" fmla="*/ 0 h 32"/>
                <a:gd name="T6" fmla="*/ 0 w 55"/>
                <a:gd name="T7" fmla="*/ 0 h 32"/>
                <a:gd name="T8" fmla="*/ 0 w 55"/>
                <a:gd name="T9" fmla="*/ 0 h 32"/>
                <a:gd name="T10" fmla="*/ 0 w 55"/>
                <a:gd name="T11" fmla="*/ 0 h 32"/>
                <a:gd name="T12" fmla="*/ 0 w 55"/>
                <a:gd name="T13" fmla="*/ 0 h 32"/>
                <a:gd name="T14" fmla="*/ 0 w 55"/>
                <a:gd name="T15" fmla="*/ 0 h 32"/>
                <a:gd name="T16" fmla="*/ 0 w 55"/>
                <a:gd name="T17" fmla="*/ 0 h 32"/>
                <a:gd name="T18" fmla="*/ 0 w 55"/>
                <a:gd name="T19" fmla="*/ 0 h 32"/>
                <a:gd name="T20" fmla="*/ 0 w 55"/>
                <a:gd name="T21" fmla="*/ 0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32"/>
                <a:gd name="T35" fmla="*/ 55 w 55"/>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32">
                  <a:moveTo>
                    <a:pt x="20" y="0"/>
                  </a:moveTo>
                  <a:lnTo>
                    <a:pt x="12" y="4"/>
                  </a:lnTo>
                  <a:lnTo>
                    <a:pt x="4" y="10"/>
                  </a:lnTo>
                  <a:lnTo>
                    <a:pt x="0" y="20"/>
                  </a:lnTo>
                  <a:lnTo>
                    <a:pt x="1" y="28"/>
                  </a:lnTo>
                  <a:lnTo>
                    <a:pt x="40" y="32"/>
                  </a:lnTo>
                  <a:lnTo>
                    <a:pt x="41" y="22"/>
                  </a:lnTo>
                  <a:lnTo>
                    <a:pt x="45" y="14"/>
                  </a:lnTo>
                  <a:lnTo>
                    <a:pt x="49" y="6"/>
                  </a:lnTo>
                  <a:lnTo>
                    <a:pt x="55" y="0"/>
                  </a:lnTo>
                  <a:lnTo>
                    <a:pt x="20" y="0"/>
                  </a:lnTo>
                </a:path>
              </a:pathLst>
            </a:custGeom>
            <a:solidFill>
              <a:srgbClr val="003399"/>
            </a:solidFill>
            <a:ln w="0">
              <a:solidFill>
                <a:schemeClr val="bg1"/>
              </a:solidFill>
              <a:round/>
              <a:headEnd/>
              <a:tailEnd/>
            </a:ln>
          </p:spPr>
          <p:txBody>
            <a:bodyPr/>
            <a:lstStyle/>
            <a:p>
              <a:endParaRPr lang="ko-KR" altLang="en-US"/>
            </a:p>
          </p:txBody>
        </p:sp>
        <p:sp>
          <p:nvSpPr>
            <p:cNvPr id="29728" name="Freeform 32"/>
            <p:cNvSpPr>
              <a:spLocks/>
            </p:cNvSpPr>
            <p:nvPr/>
          </p:nvSpPr>
          <p:spPr bwMode="auto">
            <a:xfrm>
              <a:off x="440" y="2301"/>
              <a:ext cx="32" cy="30"/>
            </a:xfrm>
            <a:custGeom>
              <a:avLst/>
              <a:gdLst>
                <a:gd name="T0" fmla="*/ 0 w 96"/>
                <a:gd name="T1" fmla="*/ 0 h 90"/>
                <a:gd name="T2" fmla="*/ 0 w 96"/>
                <a:gd name="T3" fmla="*/ 0 h 90"/>
                <a:gd name="T4" fmla="*/ 0 w 96"/>
                <a:gd name="T5" fmla="*/ 0 h 90"/>
                <a:gd name="T6" fmla="*/ 0 w 96"/>
                <a:gd name="T7" fmla="*/ 0 h 90"/>
                <a:gd name="T8" fmla="*/ 0 w 96"/>
                <a:gd name="T9" fmla="*/ 0 h 90"/>
                <a:gd name="T10" fmla="*/ 0 w 96"/>
                <a:gd name="T11" fmla="*/ 0 h 90"/>
                <a:gd name="T12" fmla="*/ 0 w 96"/>
                <a:gd name="T13" fmla="*/ 0 h 90"/>
                <a:gd name="T14" fmla="*/ 0 w 96"/>
                <a:gd name="T15" fmla="*/ 0 h 90"/>
                <a:gd name="T16" fmla="*/ 0 w 96"/>
                <a:gd name="T17" fmla="*/ 0 h 90"/>
                <a:gd name="T18" fmla="*/ 0 w 96"/>
                <a:gd name="T19" fmla="*/ 0 h 90"/>
                <a:gd name="T20" fmla="*/ 0 w 96"/>
                <a:gd name="T21" fmla="*/ 0 h 90"/>
                <a:gd name="T22" fmla="*/ 0 w 96"/>
                <a:gd name="T23" fmla="*/ 0 h 90"/>
                <a:gd name="T24" fmla="*/ 0 w 96"/>
                <a:gd name="T25" fmla="*/ 0 h 90"/>
                <a:gd name="T26" fmla="*/ 0 w 96"/>
                <a:gd name="T27" fmla="*/ 0 h 90"/>
                <a:gd name="T28" fmla="*/ 0 w 96"/>
                <a:gd name="T29" fmla="*/ 0 h 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6"/>
                <a:gd name="T46" fmla="*/ 0 h 90"/>
                <a:gd name="T47" fmla="*/ 96 w 96"/>
                <a:gd name="T48" fmla="*/ 90 h 9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6" h="90">
                  <a:moveTo>
                    <a:pt x="0" y="9"/>
                  </a:moveTo>
                  <a:lnTo>
                    <a:pt x="18" y="11"/>
                  </a:lnTo>
                  <a:lnTo>
                    <a:pt x="36" y="20"/>
                  </a:lnTo>
                  <a:lnTo>
                    <a:pt x="51" y="37"/>
                  </a:lnTo>
                  <a:lnTo>
                    <a:pt x="61" y="56"/>
                  </a:lnTo>
                  <a:lnTo>
                    <a:pt x="68" y="77"/>
                  </a:lnTo>
                  <a:lnTo>
                    <a:pt x="69" y="90"/>
                  </a:lnTo>
                  <a:lnTo>
                    <a:pt x="96" y="88"/>
                  </a:lnTo>
                  <a:lnTo>
                    <a:pt x="96" y="67"/>
                  </a:lnTo>
                  <a:lnTo>
                    <a:pt x="82" y="28"/>
                  </a:lnTo>
                  <a:lnTo>
                    <a:pt x="70" y="12"/>
                  </a:lnTo>
                  <a:lnTo>
                    <a:pt x="58" y="3"/>
                  </a:lnTo>
                  <a:lnTo>
                    <a:pt x="48" y="0"/>
                  </a:lnTo>
                  <a:lnTo>
                    <a:pt x="22" y="5"/>
                  </a:lnTo>
                  <a:lnTo>
                    <a:pt x="0" y="9"/>
                  </a:lnTo>
                  <a:close/>
                </a:path>
              </a:pathLst>
            </a:custGeom>
            <a:solidFill>
              <a:srgbClr val="003399"/>
            </a:solidFill>
            <a:ln w="9525">
              <a:solidFill>
                <a:schemeClr val="bg1"/>
              </a:solidFill>
              <a:round/>
              <a:headEnd/>
              <a:tailEnd/>
            </a:ln>
          </p:spPr>
          <p:txBody>
            <a:bodyPr/>
            <a:lstStyle/>
            <a:p>
              <a:endParaRPr lang="ko-KR" altLang="en-US"/>
            </a:p>
          </p:txBody>
        </p:sp>
        <p:sp>
          <p:nvSpPr>
            <p:cNvPr id="29729" name="Freeform 33"/>
            <p:cNvSpPr>
              <a:spLocks/>
            </p:cNvSpPr>
            <p:nvPr/>
          </p:nvSpPr>
          <p:spPr bwMode="auto">
            <a:xfrm>
              <a:off x="440" y="2301"/>
              <a:ext cx="32" cy="30"/>
            </a:xfrm>
            <a:custGeom>
              <a:avLst/>
              <a:gdLst>
                <a:gd name="T0" fmla="*/ 0 w 96"/>
                <a:gd name="T1" fmla="*/ 0 h 90"/>
                <a:gd name="T2" fmla="*/ 0 w 96"/>
                <a:gd name="T3" fmla="*/ 0 h 90"/>
                <a:gd name="T4" fmla="*/ 0 w 96"/>
                <a:gd name="T5" fmla="*/ 0 h 90"/>
                <a:gd name="T6" fmla="*/ 0 w 96"/>
                <a:gd name="T7" fmla="*/ 0 h 90"/>
                <a:gd name="T8" fmla="*/ 0 w 96"/>
                <a:gd name="T9" fmla="*/ 0 h 90"/>
                <a:gd name="T10" fmla="*/ 0 w 96"/>
                <a:gd name="T11" fmla="*/ 0 h 90"/>
                <a:gd name="T12" fmla="*/ 0 w 96"/>
                <a:gd name="T13" fmla="*/ 0 h 90"/>
                <a:gd name="T14" fmla="*/ 0 w 96"/>
                <a:gd name="T15" fmla="*/ 0 h 90"/>
                <a:gd name="T16" fmla="*/ 0 w 96"/>
                <a:gd name="T17" fmla="*/ 0 h 90"/>
                <a:gd name="T18" fmla="*/ 0 w 96"/>
                <a:gd name="T19" fmla="*/ 0 h 90"/>
                <a:gd name="T20" fmla="*/ 0 w 96"/>
                <a:gd name="T21" fmla="*/ 0 h 90"/>
                <a:gd name="T22" fmla="*/ 0 w 96"/>
                <a:gd name="T23" fmla="*/ 0 h 90"/>
                <a:gd name="T24" fmla="*/ 0 w 96"/>
                <a:gd name="T25" fmla="*/ 0 h 90"/>
                <a:gd name="T26" fmla="*/ 0 w 96"/>
                <a:gd name="T27" fmla="*/ 0 h 90"/>
                <a:gd name="T28" fmla="*/ 0 w 96"/>
                <a:gd name="T29" fmla="*/ 0 h 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6"/>
                <a:gd name="T46" fmla="*/ 0 h 90"/>
                <a:gd name="T47" fmla="*/ 96 w 96"/>
                <a:gd name="T48" fmla="*/ 90 h 9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6" h="90">
                  <a:moveTo>
                    <a:pt x="0" y="9"/>
                  </a:moveTo>
                  <a:lnTo>
                    <a:pt x="18" y="11"/>
                  </a:lnTo>
                  <a:lnTo>
                    <a:pt x="36" y="20"/>
                  </a:lnTo>
                  <a:lnTo>
                    <a:pt x="51" y="37"/>
                  </a:lnTo>
                  <a:lnTo>
                    <a:pt x="61" y="56"/>
                  </a:lnTo>
                  <a:lnTo>
                    <a:pt x="68" y="77"/>
                  </a:lnTo>
                  <a:lnTo>
                    <a:pt x="69" y="90"/>
                  </a:lnTo>
                  <a:lnTo>
                    <a:pt x="96" y="88"/>
                  </a:lnTo>
                  <a:lnTo>
                    <a:pt x="96" y="67"/>
                  </a:lnTo>
                  <a:lnTo>
                    <a:pt x="82" y="28"/>
                  </a:lnTo>
                  <a:lnTo>
                    <a:pt x="70" y="12"/>
                  </a:lnTo>
                  <a:lnTo>
                    <a:pt x="58" y="3"/>
                  </a:lnTo>
                  <a:lnTo>
                    <a:pt x="48" y="0"/>
                  </a:lnTo>
                  <a:lnTo>
                    <a:pt x="22" y="5"/>
                  </a:lnTo>
                  <a:lnTo>
                    <a:pt x="0" y="9"/>
                  </a:lnTo>
                </a:path>
              </a:pathLst>
            </a:custGeom>
            <a:solidFill>
              <a:srgbClr val="003399"/>
            </a:solidFill>
            <a:ln w="0">
              <a:solidFill>
                <a:schemeClr val="bg1"/>
              </a:solidFill>
              <a:round/>
              <a:headEnd/>
              <a:tailEnd/>
            </a:ln>
          </p:spPr>
          <p:txBody>
            <a:bodyPr/>
            <a:lstStyle/>
            <a:p>
              <a:endParaRPr lang="ko-KR" altLang="en-US"/>
            </a:p>
          </p:txBody>
        </p:sp>
      </p:grpSp>
      <p:sp>
        <p:nvSpPr>
          <p:cNvPr id="29701" name="TextBox 34"/>
          <p:cNvSpPr txBox="1">
            <a:spLocks noChangeArrowheads="1"/>
          </p:cNvSpPr>
          <p:nvPr/>
        </p:nvSpPr>
        <p:spPr bwMode="auto">
          <a:xfrm>
            <a:off x="1208088" y="2978150"/>
            <a:ext cx="635317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algn="ctr" eaLnBrk="1" latinLnBrk="1" hangingPunct="1">
              <a:buClr>
                <a:schemeClr val="hlink"/>
              </a:buClr>
            </a:pPr>
            <a:r>
              <a:rPr lang="ko-KR" altLang="en-US" sz="2800" dirty="0" smtClean="0">
                <a:ea typeface="HY헤드라인M" panose="02030600000101010101" pitchFamily="18" charset="-127"/>
              </a:rPr>
              <a:t>근로시간 단축 관련 </a:t>
            </a:r>
            <a:r>
              <a:rPr lang="en-US" altLang="ko-KR" sz="2800" dirty="0" smtClean="0">
                <a:ea typeface="HY헤드라인M" panose="02030600000101010101" pitchFamily="18" charset="-127"/>
              </a:rPr>
              <a:t>Q&amp;A</a:t>
            </a:r>
            <a:r>
              <a:rPr lang="ko-KR" altLang="en-US" sz="2800" dirty="0" smtClean="0">
                <a:ea typeface="HY헤드라인M" panose="02030600000101010101" pitchFamily="18" charset="-127"/>
              </a:rPr>
              <a:t> </a:t>
            </a:r>
            <a:endParaRPr lang="ko-KR" altLang="en-US" sz="2800" b="1" dirty="0">
              <a:latin typeface="휴먼모음T" panose="02030504000101010101" pitchFamily="18" charset="-127"/>
              <a:ea typeface="휴먼모음T" panose="02030504000101010101" pitchFamily="18" charset="-127"/>
            </a:endParaRPr>
          </a:p>
        </p:txBody>
      </p:sp>
      <p:pic>
        <p:nvPicPr>
          <p:cNvPr id="23558" name="그림 35"/>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740650" y="1412875"/>
            <a:ext cx="1289050" cy="388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68518416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23558"/>
                                        </p:tgtEl>
                                        <p:attrNameLst>
                                          <p:attrName>style.visibility</p:attrName>
                                        </p:attrNameLst>
                                      </p:cBhvr>
                                      <p:to>
                                        <p:strVal val="visible"/>
                                      </p:to>
                                    </p:set>
                                    <p:animEffect transition="in" filter="wipe(down)">
                                      <p:cBhvr>
                                        <p:cTn id="7" dur="580">
                                          <p:stCondLst>
                                            <p:cond delay="0"/>
                                          </p:stCondLst>
                                        </p:cTn>
                                        <p:tgtEl>
                                          <p:spTgt spid="23558"/>
                                        </p:tgtEl>
                                      </p:cBhvr>
                                    </p:animEffect>
                                    <p:anim calcmode="lin" valueType="num">
                                      <p:cBhvr>
                                        <p:cTn id="8" dur="1822" tmFilter="0,0; 0.14,0.36; 0.43,0.73; 0.71,0.91; 1.0,1.0">
                                          <p:stCondLst>
                                            <p:cond delay="0"/>
                                          </p:stCondLst>
                                        </p:cTn>
                                        <p:tgtEl>
                                          <p:spTgt spid="2355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355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355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355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3558"/>
                                        </p:tgtEl>
                                        <p:attrNameLst>
                                          <p:attrName>ppt_y</p:attrName>
                                        </p:attrNameLst>
                                      </p:cBhvr>
                                      <p:tavLst>
                                        <p:tav tm="0" fmla="#ppt_y-sin(pi*$)/81">
                                          <p:val>
                                            <p:fltVal val="0"/>
                                          </p:val>
                                        </p:tav>
                                        <p:tav tm="100000">
                                          <p:val>
                                            <p:fltVal val="1"/>
                                          </p:val>
                                        </p:tav>
                                      </p:tavLst>
                                    </p:anim>
                                    <p:animScale>
                                      <p:cBhvr>
                                        <p:cTn id="13" dur="26">
                                          <p:stCondLst>
                                            <p:cond delay="650"/>
                                          </p:stCondLst>
                                        </p:cTn>
                                        <p:tgtEl>
                                          <p:spTgt spid="23558"/>
                                        </p:tgtEl>
                                      </p:cBhvr>
                                      <p:to x="100000" y="60000"/>
                                    </p:animScale>
                                    <p:animScale>
                                      <p:cBhvr>
                                        <p:cTn id="14" dur="166" decel="50000">
                                          <p:stCondLst>
                                            <p:cond delay="676"/>
                                          </p:stCondLst>
                                        </p:cTn>
                                        <p:tgtEl>
                                          <p:spTgt spid="23558"/>
                                        </p:tgtEl>
                                      </p:cBhvr>
                                      <p:to x="100000" y="100000"/>
                                    </p:animScale>
                                    <p:animScale>
                                      <p:cBhvr>
                                        <p:cTn id="15" dur="26">
                                          <p:stCondLst>
                                            <p:cond delay="1312"/>
                                          </p:stCondLst>
                                        </p:cTn>
                                        <p:tgtEl>
                                          <p:spTgt spid="23558"/>
                                        </p:tgtEl>
                                      </p:cBhvr>
                                      <p:to x="100000" y="80000"/>
                                    </p:animScale>
                                    <p:animScale>
                                      <p:cBhvr>
                                        <p:cTn id="16" dur="166" decel="50000">
                                          <p:stCondLst>
                                            <p:cond delay="1338"/>
                                          </p:stCondLst>
                                        </p:cTn>
                                        <p:tgtEl>
                                          <p:spTgt spid="23558"/>
                                        </p:tgtEl>
                                      </p:cBhvr>
                                      <p:to x="100000" y="100000"/>
                                    </p:animScale>
                                    <p:animScale>
                                      <p:cBhvr>
                                        <p:cTn id="17" dur="26">
                                          <p:stCondLst>
                                            <p:cond delay="1642"/>
                                          </p:stCondLst>
                                        </p:cTn>
                                        <p:tgtEl>
                                          <p:spTgt spid="23558"/>
                                        </p:tgtEl>
                                      </p:cBhvr>
                                      <p:to x="100000" y="90000"/>
                                    </p:animScale>
                                    <p:animScale>
                                      <p:cBhvr>
                                        <p:cTn id="18" dur="166" decel="50000">
                                          <p:stCondLst>
                                            <p:cond delay="1668"/>
                                          </p:stCondLst>
                                        </p:cTn>
                                        <p:tgtEl>
                                          <p:spTgt spid="23558"/>
                                        </p:tgtEl>
                                      </p:cBhvr>
                                      <p:to x="100000" y="100000"/>
                                    </p:animScale>
                                    <p:animScale>
                                      <p:cBhvr>
                                        <p:cTn id="19" dur="26">
                                          <p:stCondLst>
                                            <p:cond delay="1808"/>
                                          </p:stCondLst>
                                        </p:cTn>
                                        <p:tgtEl>
                                          <p:spTgt spid="23558"/>
                                        </p:tgtEl>
                                      </p:cBhvr>
                                      <p:to x="100000" y="95000"/>
                                    </p:animScale>
                                    <p:animScale>
                                      <p:cBhvr>
                                        <p:cTn id="20" dur="166" decel="50000">
                                          <p:stCondLst>
                                            <p:cond delay="1834"/>
                                          </p:stCondLst>
                                        </p:cTn>
                                        <p:tgtEl>
                                          <p:spTgt spid="2355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114425" y="357188"/>
            <a:ext cx="8353425" cy="400110"/>
          </a:xfrm>
          <a:prstGeom prst="rect">
            <a:avLst/>
          </a:prstGeom>
          <a:noFill/>
          <a:ln w="9525">
            <a:noFill/>
            <a:miter lim="800000"/>
            <a:headEnd/>
            <a:tailEnd/>
          </a:ln>
        </p:spPr>
        <p:txBody>
          <a:bodyPr>
            <a:spAutoFit/>
          </a:bodyPr>
          <a:lstStyle/>
          <a:p>
            <a:pPr>
              <a:defRPr/>
            </a:pPr>
            <a:r>
              <a:rPr lang="ko-KR" altLang="en-US" sz="2000" b="1" dirty="0">
                <a:solidFill>
                  <a:schemeClr val="tx1">
                    <a:lumMod val="95000"/>
                    <a:lumOff val="5000"/>
                  </a:schemeClr>
                </a:solidFill>
                <a:latin typeface="맑은 고딕" pitchFamily="50" charset="-127"/>
                <a:ea typeface="맑은 고딕" pitchFamily="50" charset="-127"/>
              </a:rPr>
              <a:t> </a:t>
            </a:r>
            <a:r>
              <a:rPr lang="ko-KR" altLang="en-US" sz="2000" b="1" dirty="0" smtClean="0"/>
              <a:t>상시근로자 산정방법</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000132"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1</a:t>
            </a:r>
            <a:endParaRPr lang="ko-KR" altLang="en-US" b="1" dirty="0">
              <a:solidFill>
                <a:schemeClr val="bg1"/>
              </a:solidFill>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cstate="print"/>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2000231" y="1125538"/>
            <a:ext cx="6748481" cy="630750"/>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lIns="54000" rIns="54000">
            <a:spAutoFit/>
          </a:bodyPr>
          <a:lstStyle/>
          <a:p>
            <a:pPr fontAlgn="base">
              <a:lnSpc>
                <a:spcPts val="2200"/>
              </a:lnSpc>
            </a:pPr>
            <a:r>
              <a:rPr lang="en-US" altLang="ko-KR" sz="1600" b="1" dirty="0" smtClean="0">
                <a:latin typeface="맑은 고딕" pitchFamily="50" charset="-127"/>
                <a:ea typeface="맑은 고딕" pitchFamily="50" charset="-127"/>
              </a:rPr>
              <a:t> </a:t>
            </a:r>
            <a:r>
              <a:rPr lang="ko-KR" altLang="en-US" sz="1600" b="1" dirty="0" smtClean="0">
                <a:solidFill>
                  <a:schemeClr val="tx1">
                    <a:lumMod val="95000"/>
                    <a:lumOff val="5000"/>
                  </a:schemeClr>
                </a:solidFill>
                <a:latin typeface="+mn-ea"/>
              </a:rPr>
              <a:t>상시근로자 </a:t>
            </a:r>
            <a:r>
              <a:rPr lang="en-US" altLang="ko-KR" sz="1600" b="1" dirty="0" smtClean="0">
                <a:solidFill>
                  <a:schemeClr val="tx1">
                    <a:lumMod val="95000"/>
                    <a:lumOff val="5000"/>
                  </a:schemeClr>
                </a:solidFill>
                <a:latin typeface="+mn-ea"/>
              </a:rPr>
              <a:t>300</a:t>
            </a:r>
            <a:r>
              <a:rPr lang="ko-KR" altLang="en-US" sz="1600" b="1" dirty="0" smtClean="0">
                <a:solidFill>
                  <a:schemeClr val="tx1">
                    <a:lumMod val="95000"/>
                    <a:lumOff val="5000"/>
                  </a:schemeClr>
                </a:solidFill>
                <a:latin typeface="+mn-ea"/>
              </a:rPr>
              <a:t>人 이상의 사업장이 올 해 </a:t>
            </a:r>
            <a:r>
              <a:rPr lang="en-US" altLang="ko-KR" sz="1600" b="1" dirty="0" smtClean="0">
                <a:solidFill>
                  <a:schemeClr val="tx1">
                    <a:lumMod val="95000"/>
                    <a:lumOff val="5000"/>
                  </a:schemeClr>
                </a:solidFill>
                <a:latin typeface="+mn-ea"/>
              </a:rPr>
              <a:t>7/1</a:t>
            </a:r>
            <a:r>
              <a:rPr lang="ko-KR" altLang="en-US" sz="1600" b="1" dirty="0" smtClean="0">
                <a:solidFill>
                  <a:schemeClr val="tx1">
                    <a:lumMod val="95000"/>
                    <a:lumOff val="5000"/>
                  </a:schemeClr>
                </a:solidFill>
                <a:latin typeface="+mn-ea"/>
              </a:rPr>
              <a:t>일 부터 근로시간 단축 적용 대상인데</a:t>
            </a:r>
            <a:r>
              <a:rPr lang="en-US" altLang="ko-KR" sz="1600" b="1" dirty="0" smtClean="0">
                <a:solidFill>
                  <a:schemeClr val="tx1">
                    <a:lumMod val="95000"/>
                    <a:lumOff val="5000"/>
                  </a:schemeClr>
                </a:solidFill>
                <a:latin typeface="+mn-ea"/>
              </a:rPr>
              <a:t>, </a:t>
            </a:r>
            <a:r>
              <a:rPr lang="ko-KR" altLang="en-US" sz="1600" b="1" dirty="0" smtClean="0">
                <a:solidFill>
                  <a:schemeClr val="tx1">
                    <a:lumMod val="95000"/>
                    <a:lumOff val="5000"/>
                  </a:schemeClr>
                </a:solidFill>
                <a:latin typeface="+mn-ea"/>
              </a:rPr>
              <a:t>상시근로자 수를 산출하는 방식은</a:t>
            </a:r>
            <a:r>
              <a:rPr lang="en-US" altLang="ko-KR" sz="1600" b="1" dirty="0" smtClean="0">
                <a:solidFill>
                  <a:schemeClr val="tx1">
                    <a:lumMod val="95000"/>
                    <a:lumOff val="5000"/>
                  </a:schemeClr>
                </a:solidFill>
                <a:latin typeface="+mn-ea"/>
              </a:rPr>
              <a:t>?</a:t>
            </a:r>
            <a:endParaRPr lang="ko-KR" altLang="en-US" sz="1600" b="1" dirty="0">
              <a:latin typeface="맑은 고딕" pitchFamily="50" charset="-127"/>
              <a:ea typeface="맑은 고딕" pitchFamily="50" charset="-127"/>
            </a:endParaRPr>
          </a:p>
        </p:txBody>
      </p:sp>
      <p:sp>
        <p:nvSpPr>
          <p:cNvPr id="28680" name="Rectangle 6"/>
          <p:cNvSpPr>
            <a:spLocks noChangeArrowheads="1"/>
          </p:cNvSpPr>
          <p:nvPr/>
        </p:nvSpPr>
        <p:spPr bwMode="auto">
          <a:xfrm>
            <a:off x="2051050" y="2852738"/>
            <a:ext cx="6985000" cy="738664"/>
          </a:xfrm>
          <a:prstGeom prst="rect">
            <a:avLst/>
          </a:prstGeom>
          <a:noFill/>
          <a:ln w="9525">
            <a:solidFill>
              <a:schemeClr val="bg1"/>
            </a:solidFill>
            <a:miter lim="800000"/>
            <a:headEnd/>
            <a:tailEnd/>
          </a:ln>
        </p:spPr>
        <p:txBody>
          <a:bodyPr lIns="54000" rIns="54000">
            <a:spAutoFit/>
          </a:bodyPr>
          <a:lstStyle/>
          <a:p>
            <a:pPr marL="609600" indent="-609600" algn="just" latinLnBrk="1">
              <a:lnSpc>
                <a:spcPct val="150000"/>
              </a:lnSpc>
              <a:buClr>
                <a:schemeClr val="hlink"/>
              </a:buClr>
              <a:tabLst>
                <a:tab pos="92075" algn="l"/>
              </a:tabLst>
            </a:pPr>
            <a:endParaRPr lang="en-US" altLang="ko-KR" sz="1400" b="1" dirty="0">
              <a:latin typeface="맑은 고딕" pitchFamily="50" charset="-127"/>
              <a:ea typeface="맑은 고딕" pitchFamily="50" charset="-127"/>
            </a:endParaRPr>
          </a:p>
          <a:p>
            <a:pPr marL="609600" indent="-609600" algn="just" latinLnBrk="1">
              <a:lnSpc>
                <a:spcPct val="150000"/>
              </a:lnSpc>
              <a:buClr>
                <a:schemeClr val="hlink"/>
              </a:buClr>
              <a:tabLst>
                <a:tab pos="92075" algn="l"/>
              </a:tabLst>
            </a:pPr>
            <a:r>
              <a:rPr lang="en-US" altLang="ko-KR" sz="1400" b="1" dirty="0" smtClean="0">
                <a:latin typeface="맑은 고딕" pitchFamily="50" charset="-127"/>
                <a:ea typeface="맑은 고딕" pitchFamily="50" charset="-127"/>
              </a:rPr>
              <a:t>[</a:t>
            </a:r>
            <a:r>
              <a:rPr lang="en-US" altLang="ko-KR" sz="1400" b="1" u="sng" dirty="0" smtClean="0">
                <a:solidFill>
                  <a:srgbClr val="0000FF"/>
                </a:solidFill>
                <a:latin typeface="맑은 고딕" pitchFamily="50" charset="-127"/>
                <a:ea typeface="맑은 고딕" pitchFamily="50" charset="-127"/>
              </a:rPr>
              <a:t>.</a:t>
            </a:r>
            <a:endParaRPr lang="en-US" altLang="ko-KR" sz="1400" b="1" u="sng" dirty="0">
              <a:solidFill>
                <a:srgbClr val="0000FF"/>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45</a:t>
            </a:fld>
            <a:endParaRPr lang="en-US" altLang="ko-KR"/>
          </a:p>
        </p:txBody>
      </p:sp>
      <p:cxnSp>
        <p:nvCxnSpPr>
          <p:cNvPr id="10" name="직선 연결선 9"/>
          <p:cNvCxnSpPr/>
          <p:nvPr/>
        </p:nvCxnSpPr>
        <p:spPr>
          <a:xfrm>
            <a:off x="0" y="908050"/>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1" name="표 10"/>
          <p:cNvGraphicFramePr>
            <a:graphicFrameLocks noGrp="1"/>
          </p:cNvGraphicFramePr>
          <p:nvPr/>
        </p:nvGraphicFramePr>
        <p:xfrm>
          <a:off x="1785918" y="2000240"/>
          <a:ext cx="6929486" cy="2523978"/>
        </p:xfrm>
        <a:graphic>
          <a:graphicData uri="http://schemas.openxmlformats.org/drawingml/2006/table">
            <a:tbl>
              <a:tblPr/>
              <a:tblGrid>
                <a:gridCol w="2455136"/>
                <a:gridCol w="4474350"/>
              </a:tblGrid>
              <a:tr h="1454908">
                <a:tc gridSpan="2">
                  <a:txBody>
                    <a:bodyPr/>
                    <a:lstStyle/>
                    <a:p>
                      <a:pPr marL="0" marR="0" algn="just">
                        <a:lnSpc>
                          <a:spcPct val="160000"/>
                        </a:lnSpc>
                        <a:spcBef>
                          <a:spcPts val="0"/>
                        </a:spcBef>
                        <a:spcAft>
                          <a:spcPts val="0"/>
                        </a:spcAft>
                      </a:pPr>
                      <a:r>
                        <a:rPr lang="ko-KR" altLang="en-US" sz="1200" b="1" dirty="0">
                          <a:solidFill>
                            <a:srgbClr val="000000"/>
                          </a:solidFill>
                          <a:latin typeface="맑은 고딕"/>
                          <a:ea typeface="맑은 고딕"/>
                        </a:rPr>
                        <a:t>* 근로기준법 시행령 제</a:t>
                      </a:r>
                      <a:r>
                        <a:rPr lang="en-US" altLang="ko-KR" sz="1200" b="1" dirty="0">
                          <a:solidFill>
                            <a:srgbClr val="000000"/>
                          </a:solidFill>
                          <a:latin typeface="맑은 고딕"/>
                          <a:ea typeface="맑은 고딕"/>
                        </a:rPr>
                        <a:t>7</a:t>
                      </a:r>
                      <a:r>
                        <a:rPr lang="ko-KR" altLang="en-US" sz="1200" b="1" dirty="0">
                          <a:solidFill>
                            <a:srgbClr val="000000"/>
                          </a:solidFill>
                          <a:latin typeface="맑은 고딕"/>
                          <a:ea typeface="맑은 고딕"/>
                        </a:rPr>
                        <a:t>조의</a:t>
                      </a:r>
                      <a:r>
                        <a:rPr lang="en-US" altLang="ko-KR" sz="1200" b="1" dirty="0">
                          <a:solidFill>
                            <a:srgbClr val="000000"/>
                          </a:solidFill>
                          <a:latin typeface="맑은 고딕"/>
                          <a:ea typeface="맑은 고딕"/>
                        </a:rPr>
                        <a:t>2(</a:t>
                      </a:r>
                      <a:r>
                        <a:rPr lang="ko-KR" altLang="en-US" sz="1200" b="1" dirty="0">
                          <a:solidFill>
                            <a:srgbClr val="000000"/>
                          </a:solidFill>
                          <a:latin typeface="맑은 고딕"/>
                          <a:ea typeface="맑은 고딕"/>
                        </a:rPr>
                        <a:t>상시 사용하는 근로자 수의 산정 방법</a:t>
                      </a:r>
                      <a:r>
                        <a:rPr lang="en-US" altLang="ko-KR" sz="1200" b="1" dirty="0">
                          <a:solidFill>
                            <a:srgbClr val="000000"/>
                          </a:solidFill>
                          <a:latin typeface="맑은 고딕"/>
                          <a:ea typeface="맑은 고딕"/>
                        </a:rPr>
                        <a:t>) </a:t>
                      </a:r>
                      <a:endParaRPr lang="ko-KR" altLang="en-US" sz="1200" b="1" dirty="0">
                        <a:solidFill>
                          <a:srgbClr val="000000"/>
                        </a:solidFill>
                        <a:latin typeface="바탕"/>
                      </a:endParaRPr>
                    </a:p>
                    <a:p>
                      <a:pPr marL="0" marR="0" algn="just">
                        <a:lnSpc>
                          <a:spcPct val="160000"/>
                        </a:lnSpc>
                        <a:spcBef>
                          <a:spcPts val="0"/>
                        </a:spcBef>
                        <a:spcAft>
                          <a:spcPts val="0"/>
                        </a:spcAft>
                      </a:pPr>
                      <a:r>
                        <a:rPr lang="ko-KR" altLang="en-US" sz="1200" b="1" dirty="0">
                          <a:solidFill>
                            <a:srgbClr val="000000"/>
                          </a:solidFill>
                          <a:latin typeface="맑은 고딕"/>
                        </a:rPr>
                        <a:t>① 법 제</a:t>
                      </a:r>
                      <a:r>
                        <a:rPr lang="en-US" altLang="ko-KR" sz="1200" b="1" dirty="0">
                          <a:solidFill>
                            <a:srgbClr val="000000"/>
                          </a:solidFill>
                          <a:latin typeface="맑은 고딕"/>
                        </a:rPr>
                        <a:t>11</a:t>
                      </a:r>
                      <a:r>
                        <a:rPr lang="ko-KR" altLang="en-US" sz="1200" b="1" dirty="0">
                          <a:solidFill>
                            <a:srgbClr val="000000"/>
                          </a:solidFill>
                          <a:latin typeface="맑은 고딕"/>
                        </a:rPr>
                        <a:t>조제</a:t>
                      </a:r>
                      <a:r>
                        <a:rPr lang="en-US" altLang="ko-KR" sz="1200" b="1" dirty="0">
                          <a:solidFill>
                            <a:srgbClr val="000000"/>
                          </a:solidFill>
                          <a:latin typeface="맑은 고딕"/>
                        </a:rPr>
                        <a:t>3</a:t>
                      </a:r>
                      <a:r>
                        <a:rPr lang="ko-KR" altLang="en-US" sz="1200" b="1" dirty="0">
                          <a:solidFill>
                            <a:srgbClr val="000000"/>
                          </a:solidFill>
                          <a:latin typeface="맑은 고딕"/>
                        </a:rPr>
                        <a:t>항에 따른 </a:t>
                      </a:r>
                      <a:r>
                        <a:rPr lang="en-US" altLang="ko-KR" sz="1200" b="1" dirty="0">
                          <a:solidFill>
                            <a:srgbClr val="000000"/>
                          </a:solidFill>
                          <a:latin typeface="맑은 고딕"/>
                        </a:rPr>
                        <a:t>"</a:t>
                      </a:r>
                      <a:r>
                        <a:rPr lang="ko-KR" altLang="en-US" sz="1200" b="1" dirty="0">
                          <a:solidFill>
                            <a:srgbClr val="000000"/>
                          </a:solidFill>
                          <a:latin typeface="맑은 고딕"/>
                        </a:rPr>
                        <a:t>상시 사용하는 근로자 수</a:t>
                      </a:r>
                      <a:r>
                        <a:rPr lang="en-US" altLang="ko-KR" sz="1200" b="1" dirty="0">
                          <a:solidFill>
                            <a:srgbClr val="000000"/>
                          </a:solidFill>
                          <a:latin typeface="맑은 고딕"/>
                        </a:rPr>
                        <a:t>"</a:t>
                      </a:r>
                      <a:r>
                        <a:rPr lang="ko-KR" altLang="en-US" sz="1200" b="1" dirty="0">
                          <a:solidFill>
                            <a:srgbClr val="000000"/>
                          </a:solidFill>
                          <a:latin typeface="맑은 고딕"/>
                        </a:rPr>
                        <a:t>는 해당 사업 또는 사업장에서 법 적용 사유</a:t>
                      </a:r>
                      <a:r>
                        <a:rPr lang="en-US" altLang="ko-KR" sz="1200" b="1" dirty="0">
                          <a:solidFill>
                            <a:srgbClr val="000000"/>
                          </a:solidFill>
                          <a:latin typeface="맑은 고딕"/>
                        </a:rPr>
                        <a:t>(</a:t>
                      </a:r>
                      <a:r>
                        <a:rPr lang="ko-KR" altLang="en-US" sz="1200" b="1" dirty="0">
                          <a:solidFill>
                            <a:srgbClr val="000000"/>
                          </a:solidFill>
                          <a:latin typeface="맑은 고딕"/>
                        </a:rPr>
                        <a:t>휴업수당 지급</a:t>
                      </a:r>
                      <a:r>
                        <a:rPr lang="en-US" altLang="ko-KR" sz="1200" b="1" dirty="0">
                          <a:solidFill>
                            <a:srgbClr val="000000"/>
                          </a:solidFill>
                          <a:latin typeface="맑은 고딕"/>
                        </a:rPr>
                        <a:t>, </a:t>
                      </a:r>
                      <a:r>
                        <a:rPr lang="ko-KR" altLang="en-US" sz="1200" b="1" dirty="0">
                          <a:solidFill>
                            <a:srgbClr val="000000"/>
                          </a:solidFill>
                          <a:latin typeface="맑은 고딕"/>
                        </a:rPr>
                        <a:t>근로시간 적용 등 법 또는 이 영의 적용 여부를 판단하여야 하는 사유를 말한다</a:t>
                      </a:r>
                      <a:r>
                        <a:rPr lang="en-US" altLang="ko-KR" sz="1200" b="1" dirty="0">
                          <a:solidFill>
                            <a:srgbClr val="000000"/>
                          </a:solidFill>
                          <a:latin typeface="맑은 고딕"/>
                        </a:rPr>
                        <a:t>. </a:t>
                      </a:r>
                      <a:r>
                        <a:rPr lang="ko-KR" altLang="en-US" sz="1200" b="1" dirty="0">
                          <a:solidFill>
                            <a:srgbClr val="000000"/>
                          </a:solidFill>
                          <a:latin typeface="맑은 고딕"/>
                        </a:rPr>
                        <a:t>이하 이 조에서 같다</a:t>
                      </a:r>
                      <a:r>
                        <a:rPr lang="en-US" altLang="ko-KR" sz="1200" b="1" dirty="0">
                          <a:solidFill>
                            <a:srgbClr val="000000"/>
                          </a:solidFill>
                          <a:latin typeface="맑은 고딕"/>
                        </a:rPr>
                        <a:t>) </a:t>
                      </a:r>
                      <a:r>
                        <a:rPr lang="ko-KR" altLang="en-US" sz="1200" b="1" dirty="0">
                          <a:solidFill>
                            <a:srgbClr val="000000"/>
                          </a:solidFill>
                          <a:latin typeface="맑은 고딕"/>
                        </a:rPr>
                        <a:t>발생일 전 </a:t>
                      </a:r>
                      <a:r>
                        <a:rPr lang="en-US" altLang="ko-KR" sz="1200" b="1" dirty="0">
                          <a:solidFill>
                            <a:srgbClr val="000000"/>
                          </a:solidFill>
                          <a:latin typeface="맑은 고딕"/>
                        </a:rPr>
                        <a:t>1</a:t>
                      </a:r>
                      <a:r>
                        <a:rPr lang="ko-KR" altLang="en-US" sz="1200" b="1" dirty="0">
                          <a:solidFill>
                            <a:srgbClr val="000000"/>
                          </a:solidFill>
                          <a:latin typeface="맑은 고딕"/>
                        </a:rPr>
                        <a:t>개월</a:t>
                      </a:r>
                      <a:r>
                        <a:rPr lang="en-US" altLang="ko-KR" sz="1200" b="1" dirty="0">
                          <a:solidFill>
                            <a:srgbClr val="000000"/>
                          </a:solidFill>
                          <a:latin typeface="맑은 고딕"/>
                        </a:rPr>
                        <a:t>(</a:t>
                      </a:r>
                      <a:r>
                        <a:rPr lang="ko-KR" altLang="en-US" sz="1200" b="1" dirty="0">
                          <a:solidFill>
                            <a:srgbClr val="000000"/>
                          </a:solidFill>
                          <a:latin typeface="맑은 고딕"/>
                        </a:rPr>
                        <a:t>사업이 성립한 날부터 </a:t>
                      </a:r>
                      <a:r>
                        <a:rPr lang="en-US" altLang="ko-KR" sz="1200" b="1" dirty="0">
                          <a:solidFill>
                            <a:srgbClr val="000000"/>
                          </a:solidFill>
                          <a:latin typeface="맑은 고딕"/>
                        </a:rPr>
                        <a:t>1</a:t>
                      </a:r>
                      <a:r>
                        <a:rPr lang="ko-KR" altLang="en-US" sz="1200" b="1" dirty="0">
                          <a:solidFill>
                            <a:srgbClr val="000000"/>
                          </a:solidFill>
                          <a:latin typeface="맑은 고딕"/>
                        </a:rPr>
                        <a:t>개월 미만인 경우에는 그 사업이 성립한 날 이후의 기간을 말한다</a:t>
                      </a:r>
                      <a:r>
                        <a:rPr lang="en-US" altLang="ko-KR" sz="1200" b="1" dirty="0">
                          <a:solidFill>
                            <a:srgbClr val="000000"/>
                          </a:solidFill>
                          <a:latin typeface="맑은 고딕"/>
                        </a:rPr>
                        <a:t>. </a:t>
                      </a:r>
                      <a:r>
                        <a:rPr lang="ko-KR" altLang="en-US" sz="1200" b="1" dirty="0">
                          <a:solidFill>
                            <a:srgbClr val="000000"/>
                          </a:solidFill>
                          <a:latin typeface="맑은 고딕"/>
                        </a:rPr>
                        <a:t>이하 </a:t>
                      </a:r>
                      <a:r>
                        <a:rPr lang="en-US" altLang="ko-KR" sz="1200" b="1" dirty="0">
                          <a:solidFill>
                            <a:srgbClr val="000000"/>
                          </a:solidFill>
                          <a:latin typeface="맑은 고딕"/>
                        </a:rPr>
                        <a:t>"</a:t>
                      </a:r>
                      <a:r>
                        <a:rPr lang="ko-KR" altLang="en-US" sz="1200" b="1" dirty="0">
                          <a:solidFill>
                            <a:srgbClr val="000000"/>
                          </a:solidFill>
                          <a:latin typeface="맑은 고딕"/>
                        </a:rPr>
                        <a:t>산정기간</a:t>
                      </a:r>
                      <a:r>
                        <a:rPr lang="en-US" altLang="ko-KR" sz="1200" b="1" dirty="0">
                          <a:solidFill>
                            <a:srgbClr val="000000"/>
                          </a:solidFill>
                          <a:latin typeface="맑은 고딕"/>
                        </a:rPr>
                        <a:t>"</a:t>
                      </a:r>
                      <a:r>
                        <a:rPr lang="ko-KR" altLang="en-US" sz="1200" b="1" dirty="0">
                          <a:solidFill>
                            <a:srgbClr val="000000"/>
                          </a:solidFill>
                          <a:latin typeface="맑은 고딕"/>
                        </a:rPr>
                        <a:t>이라 한다</a:t>
                      </a:r>
                      <a:r>
                        <a:rPr lang="en-US" altLang="ko-KR" sz="1200" b="1" dirty="0">
                          <a:solidFill>
                            <a:srgbClr val="000000"/>
                          </a:solidFill>
                          <a:latin typeface="맑은 고딕"/>
                        </a:rPr>
                        <a:t>) </a:t>
                      </a:r>
                      <a:r>
                        <a:rPr lang="ko-KR" altLang="en-US" sz="1200" b="1" dirty="0">
                          <a:solidFill>
                            <a:srgbClr val="000000"/>
                          </a:solidFill>
                          <a:latin typeface="맑은 고딕"/>
                        </a:rPr>
                        <a:t>동안 사용한 근로자의 연인원을 같은 기간 중의 가동 일수로 나누어 산정한다</a:t>
                      </a:r>
                      <a:r>
                        <a:rPr lang="en-US" altLang="ko-KR" sz="1200" dirty="0">
                          <a:solidFill>
                            <a:srgbClr val="000000"/>
                          </a:solidFill>
                          <a:latin typeface="맑은 고딕"/>
                        </a:rPr>
                        <a:t>.</a:t>
                      </a:r>
                      <a:endParaRPr lang="ko-KR" altLang="en-US" sz="1200" dirty="0">
                        <a:solidFill>
                          <a:srgbClr val="000000"/>
                        </a:solidFill>
                        <a:latin typeface="바탕"/>
                      </a:endParaRPr>
                    </a:p>
                  </a:txBody>
                  <a:tcPr marL="61038" marR="61038" marT="30519" marB="30519" anchor="ctr">
                    <a:lnL w="3556" cap="flat" cmpd="sng" algn="ctr">
                      <a:solidFill>
                        <a:srgbClr val="000000"/>
                      </a:solidFill>
                      <a:prstDash val="dot"/>
                      <a:round/>
                      <a:headEnd type="none" w="med" len="med"/>
                      <a:tailEnd type="none" w="med" len="med"/>
                    </a:lnL>
                    <a:lnT w="3556" cap="flat" cmpd="sng" algn="ctr">
                      <a:solidFill>
                        <a:srgbClr val="000000"/>
                      </a:solidFill>
                      <a:prstDash val="dot"/>
                      <a:round/>
                      <a:headEnd type="none" w="med" len="med"/>
                      <a:tailEnd type="none" w="med" len="med"/>
                    </a:lnT>
                    <a:lnB w="3556" cap="flat" cmpd="sng" algn="ctr">
                      <a:solidFill>
                        <a:srgbClr val="000000"/>
                      </a:solidFill>
                      <a:prstDash val="dot"/>
                      <a:round/>
                      <a:headEnd type="none" w="med" len="med"/>
                      <a:tailEnd type="none" w="med" len="med"/>
                    </a:lnB>
                  </a:tcPr>
                </a:tc>
                <a:tc hMerge="1">
                  <a:txBody>
                    <a:bodyPr/>
                    <a:lstStyle/>
                    <a:p>
                      <a:pPr latinLnBrk="1"/>
                      <a:endParaRPr lang="ko-KR" altLang="en-US" sz="1200" dirty="0"/>
                    </a:p>
                  </a:txBody>
                  <a:tcPr marL="61038" marR="61038" marT="30519" marB="30519">
                    <a:lnL w="3556" cap="flat" cmpd="sng" algn="ctr">
                      <a:solidFill>
                        <a:srgbClr val="000000"/>
                      </a:solidFill>
                      <a:prstDash val="dot"/>
                      <a:round/>
                      <a:headEnd type="none" w="med" len="med"/>
                      <a:tailEnd type="none" w="med" len="med"/>
                    </a:lnL>
                  </a:tcPr>
                </a:tc>
              </a:tr>
              <a:tr h="240083">
                <a:tc rowSpan="2">
                  <a:txBody>
                    <a:bodyPr/>
                    <a:lstStyle/>
                    <a:p>
                      <a:pPr marL="0" marR="0" algn="r">
                        <a:lnSpc>
                          <a:spcPct val="160000"/>
                        </a:lnSpc>
                        <a:spcBef>
                          <a:spcPts val="0"/>
                        </a:spcBef>
                        <a:spcAft>
                          <a:spcPts val="0"/>
                        </a:spcAft>
                      </a:pPr>
                      <a:r>
                        <a:rPr lang="ko-KR" altLang="en-US" sz="1200" b="1" dirty="0" err="1">
                          <a:solidFill>
                            <a:srgbClr val="000000"/>
                          </a:solidFill>
                          <a:latin typeface="맑은 고딕"/>
                        </a:rPr>
                        <a:t>상시근로자수</a:t>
                      </a:r>
                      <a:r>
                        <a:rPr lang="ko-KR" altLang="en-US" sz="1200" b="1" dirty="0">
                          <a:solidFill>
                            <a:srgbClr val="000000"/>
                          </a:solidFill>
                          <a:latin typeface="맑은 고딕"/>
                        </a:rPr>
                        <a:t> </a:t>
                      </a:r>
                      <a:r>
                        <a:rPr lang="en-US" altLang="ko-KR" sz="1200" b="1" dirty="0">
                          <a:solidFill>
                            <a:srgbClr val="000000"/>
                          </a:solidFill>
                          <a:latin typeface="맑은 고딕"/>
                        </a:rPr>
                        <a:t>= </a:t>
                      </a:r>
                      <a:endParaRPr lang="ko-KR" altLang="en-US" sz="1200" dirty="0">
                        <a:solidFill>
                          <a:srgbClr val="000000"/>
                        </a:solidFill>
                        <a:latin typeface="바탕"/>
                      </a:endParaRPr>
                    </a:p>
                  </a:txBody>
                  <a:tcPr marL="61038" marR="61038" marT="30519" marB="30519" anchor="ctr">
                    <a:lnL>
                      <a:noFill/>
                    </a:lnL>
                    <a:lnR>
                      <a:noFill/>
                    </a:lnR>
                    <a:lnT w="3556" cap="flat" cmpd="sng" algn="ctr">
                      <a:solidFill>
                        <a:srgbClr val="000000"/>
                      </a:solidFill>
                      <a:prstDash val="dot"/>
                      <a:round/>
                      <a:headEnd type="none" w="med" len="med"/>
                      <a:tailEnd type="none" w="med" len="med"/>
                    </a:lnT>
                    <a:lnB>
                      <a:noFill/>
                    </a:lnB>
                  </a:tcPr>
                </a:tc>
                <a:tc>
                  <a:txBody>
                    <a:bodyPr/>
                    <a:lstStyle/>
                    <a:p>
                      <a:pPr marL="0" marR="0" algn="ctr">
                        <a:lnSpc>
                          <a:spcPct val="160000"/>
                        </a:lnSpc>
                        <a:spcBef>
                          <a:spcPts val="0"/>
                        </a:spcBef>
                        <a:spcAft>
                          <a:spcPts val="0"/>
                        </a:spcAft>
                      </a:pPr>
                      <a:r>
                        <a:rPr lang="ko-KR" altLang="en-US" sz="1200" b="1" dirty="0">
                          <a:solidFill>
                            <a:srgbClr val="000000"/>
                          </a:solidFill>
                          <a:latin typeface="맑은 고딕"/>
                        </a:rPr>
                        <a:t>발생일 전 </a:t>
                      </a:r>
                      <a:r>
                        <a:rPr lang="en-US" altLang="ko-KR" sz="1200" b="1" dirty="0">
                          <a:solidFill>
                            <a:srgbClr val="000000"/>
                          </a:solidFill>
                          <a:latin typeface="맑은 고딕"/>
                        </a:rPr>
                        <a:t>1</a:t>
                      </a:r>
                      <a:r>
                        <a:rPr lang="ko-KR" altLang="en-US" sz="1200" b="1" dirty="0">
                          <a:solidFill>
                            <a:srgbClr val="000000"/>
                          </a:solidFill>
                          <a:latin typeface="맑은 고딕"/>
                        </a:rPr>
                        <a:t>개월 동안 사용한 근로자의 연 인원</a:t>
                      </a:r>
                      <a:endParaRPr lang="ko-KR" altLang="en-US" sz="1200" dirty="0">
                        <a:solidFill>
                          <a:srgbClr val="000000"/>
                        </a:solidFill>
                        <a:latin typeface="바탕"/>
                      </a:endParaRPr>
                    </a:p>
                  </a:txBody>
                  <a:tcPr marL="61038" marR="61038" marT="30519" marB="30519" anchor="ctr">
                    <a:lnL>
                      <a:noFill/>
                    </a:lnL>
                    <a:lnR>
                      <a:noFill/>
                    </a:lnR>
                    <a:lnB w="3556" cap="flat" cmpd="sng" algn="ctr">
                      <a:solidFill>
                        <a:srgbClr val="000000"/>
                      </a:solidFill>
                      <a:prstDash val="solid"/>
                      <a:round/>
                      <a:headEnd type="none" w="med" len="med"/>
                      <a:tailEnd type="none" w="med" len="med"/>
                    </a:lnB>
                  </a:tcPr>
                </a:tc>
              </a:tr>
              <a:tr h="240083">
                <a:tc vMerge="1">
                  <a:txBody>
                    <a:bodyPr/>
                    <a:lstStyle/>
                    <a:p>
                      <a:pPr latinLnBrk="1"/>
                      <a:endParaRPr lang="ko-KR" altLang="en-US"/>
                    </a:p>
                  </a:txBody>
                  <a:tcPr/>
                </a:tc>
                <a:tc>
                  <a:txBody>
                    <a:bodyPr/>
                    <a:lstStyle/>
                    <a:p>
                      <a:pPr marL="0" marR="0" algn="ctr">
                        <a:lnSpc>
                          <a:spcPct val="160000"/>
                        </a:lnSpc>
                        <a:spcBef>
                          <a:spcPts val="0"/>
                        </a:spcBef>
                        <a:spcAft>
                          <a:spcPts val="0"/>
                        </a:spcAft>
                      </a:pPr>
                      <a:r>
                        <a:rPr lang="ko-KR" altLang="en-US" sz="1200" b="1" dirty="0">
                          <a:solidFill>
                            <a:srgbClr val="000000"/>
                          </a:solidFill>
                          <a:latin typeface="맑은 고딕"/>
                        </a:rPr>
                        <a:t>발생일 전 </a:t>
                      </a:r>
                      <a:r>
                        <a:rPr lang="en-US" altLang="ko-KR" sz="1200" b="1" dirty="0">
                          <a:solidFill>
                            <a:srgbClr val="000000"/>
                          </a:solidFill>
                          <a:latin typeface="맑은 고딕"/>
                        </a:rPr>
                        <a:t>1</a:t>
                      </a:r>
                      <a:r>
                        <a:rPr lang="ko-KR" altLang="en-US" sz="1200" b="1" dirty="0">
                          <a:solidFill>
                            <a:srgbClr val="000000"/>
                          </a:solidFill>
                          <a:latin typeface="맑은 고딕"/>
                        </a:rPr>
                        <a:t>개월 동안 가동일수</a:t>
                      </a:r>
                      <a:endParaRPr lang="ko-KR" altLang="en-US" sz="1200" dirty="0">
                        <a:solidFill>
                          <a:srgbClr val="000000"/>
                        </a:solidFill>
                        <a:latin typeface="바탕"/>
                      </a:endParaRPr>
                    </a:p>
                  </a:txBody>
                  <a:tcPr marL="61038" marR="61038" marT="30519" marB="30519" anchor="ctr">
                    <a:lnL>
                      <a:noFill/>
                    </a:lnL>
                    <a:lnR>
                      <a:noFill/>
                    </a:lnR>
                    <a:lnT w="3556" cap="flat" cmpd="sng" algn="ctr">
                      <a:solidFill>
                        <a:srgbClr val="000000"/>
                      </a:solidFill>
                      <a:prstDash val="solid"/>
                      <a:round/>
                      <a:headEnd type="none" w="med" len="med"/>
                      <a:tailEnd type="none" w="med" len="med"/>
                    </a:lnT>
                    <a:lnB>
                      <a:noFill/>
                    </a:lnB>
                  </a:tcPr>
                </a:tc>
              </a:tr>
            </a:tbl>
          </a:graphicData>
        </a:graphic>
      </p:graphicFrame>
      <p:sp>
        <p:nvSpPr>
          <p:cNvPr id="55297"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ko-KR" altLang="en-US"/>
          </a:p>
        </p:txBody>
      </p:sp>
      <p:sp>
        <p:nvSpPr>
          <p:cNvPr id="14" name="모서리가 둥근 직사각형 13"/>
          <p:cNvSpPr/>
          <p:nvPr/>
        </p:nvSpPr>
        <p:spPr>
          <a:xfrm>
            <a:off x="357158" y="3571876"/>
            <a:ext cx="9144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직사각형 14"/>
          <p:cNvSpPr/>
          <p:nvPr/>
        </p:nvSpPr>
        <p:spPr>
          <a:xfrm>
            <a:off x="1785918" y="5000636"/>
            <a:ext cx="7000924" cy="1169551"/>
          </a:xfrm>
          <a:prstGeom prst="rect">
            <a:avLst/>
          </a:prstGeom>
          <a:solidFill>
            <a:schemeClr val="bg1">
              <a:lumMod val="95000"/>
            </a:schemeClr>
          </a:solidFill>
          <a:ln>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altLang="ko-KR" sz="1400" b="1" dirty="0" smtClean="0"/>
              <a:t>[</a:t>
            </a:r>
            <a:r>
              <a:rPr lang="ko-KR" altLang="en-US" sz="1400" b="1" dirty="0" smtClean="0"/>
              <a:t>답변</a:t>
            </a:r>
            <a:r>
              <a:rPr lang="en-US" altLang="ko-KR" sz="1400" b="1" dirty="0" smtClean="0"/>
              <a:t>] </a:t>
            </a:r>
            <a:r>
              <a:rPr lang="ko-KR" altLang="en-US" sz="1400" b="1" dirty="0" smtClean="0"/>
              <a:t> 본사 </a:t>
            </a:r>
            <a:r>
              <a:rPr lang="en-US" altLang="ko-KR" sz="1400" b="1" dirty="0" smtClean="0"/>
              <a:t>+ </a:t>
            </a:r>
            <a:r>
              <a:rPr lang="ko-KR" altLang="en-US" sz="1400" b="1" dirty="0" smtClean="0"/>
              <a:t>국내 및 국외 현장 </a:t>
            </a:r>
            <a:r>
              <a:rPr lang="ko-KR" altLang="en-US" sz="1400" b="1" dirty="0" err="1" smtClean="0"/>
              <a:t>상용및</a:t>
            </a:r>
            <a:r>
              <a:rPr lang="ko-KR" altLang="en-US" sz="1400" b="1" dirty="0" smtClean="0"/>
              <a:t> 일용근로자 모두 합한 연인원</a:t>
            </a:r>
            <a:r>
              <a:rPr lang="en-US" altLang="ko-KR" sz="1400" b="1" dirty="0" smtClean="0"/>
              <a:t>/ 6</a:t>
            </a:r>
            <a:r>
              <a:rPr lang="ko-KR" altLang="en-US" sz="1400" b="1" dirty="0" smtClean="0"/>
              <a:t>월 근로일수를 나누어 산정 함</a:t>
            </a:r>
            <a:endParaRPr lang="en-US" altLang="ko-KR" sz="1400" b="1" dirty="0" smtClean="0"/>
          </a:p>
          <a:p>
            <a:endParaRPr lang="en-US" altLang="ko-KR" sz="1400" b="1" dirty="0" smtClean="0"/>
          </a:p>
          <a:p>
            <a:r>
              <a:rPr lang="ko-KR" altLang="en-US" sz="1400" b="1" dirty="0" smtClean="0"/>
              <a:t>일부 </a:t>
            </a:r>
            <a:r>
              <a:rPr lang="en-US" altLang="ko-KR" sz="1400" b="1" dirty="0" smtClean="0"/>
              <a:t>300</a:t>
            </a:r>
            <a:r>
              <a:rPr lang="ko-KR" altLang="en-US" sz="1400" b="1" dirty="0" err="1" smtClean="0"/>
              <a:t>인이하</a:t>
            </a:r>
            <a:r>
              <a:rPr lang="ko-KR" altLang="en-US" sz="1400" b="1" dirty="0" smtClean="0"/>
              <a:t> 사업장으로 법인 분할  설도 있음</a:t>
            </a:r>
            <a:r>
              <a:rPr lang="en-US" altLang="ko-KR" sz="1400" b="1" dirty="0" smtClean="0"/>
              <a:t>. </a:t>
            </a:r>
            <a:r>
              <a:rPr lang="ko-KR" altLang="en-US" sz="1400" b="1" dirty="0" smtClean="0"/>
              <a:t>다만</a:t>
            </a:r>
            <a:r>
              <a:rPr lang="en-US" altLang="ko-KR" sz="1400" b="1" dirty="0" smtClean="0"/>
              <a:t>, </a:t>
            </a:r>
            <a:r>
              <a:rPr lang="ko-KR" altLang="en-US" sz="1400" b="1" dirty="0" smtClean="0"/>
              <a:t>같은 대표이사가  서류상으로만 분할 하는 경우 사실상 같은 회사로 판단할 수 있음</a:t>
            </a:r>
            <a:endParaRPr lang="ko-KR" altLang="en-US" sz="1400" b="1" dirty="0"/>
          </a:p>
        </p:txBody>
      </p:sp>
      <p:pic>
        <p:nvPicPr>
          <p:cNvPr id="16" name="그림 15" descr="캡처.PNG"/>
          <p:cNvPicPr>
            <a:picLocks noChangeAspect="1"/>
          </p:cNvPicPr>
          <p:nvPr/>
        </p:nvPicPr>
        <p:blipFill>
          <a:blip r:embed="rId3" cstate="print"/>
          <a:stretch>
            <a:fillRect/>
          </a:stretch>
        </p:blipFill>
        <p:spPr>
          <a:xfrm>
            <a:off x="214282" y="1142985"/>
            <a:ext cx="1581535" cy="1143007"/>
          </a:xfrm>
          <a:prstGeom prst="rect">
            <a:avLst/>
          </a:prstGeom>
        </p:spPr>
      </p:pic>
    </p:spTree>
    <p:extLst>
      <p:ext uri="{BB962C8B-B14F-4D97-AF65-F5344CB8AC3E}">
        <p14:creationId xmlns:p14="http://schemas.microsoft.com/office/powerpoint/2010/main" xmlns="" val="2196052097"/>
      </p:ext>
    </p:extLst>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357291" y="357166"/>
            <a:ext cx="7643866" cy="400110"/>
          </a:xfrm>
          <a:prstGeom prst="rect">
            <a:avLst/>
          </a:prstGeom>
          <a:noFill/>
          <a:ln w="9525">
            <a:noFill/>
            <a:miter lim="800000"/>
            <a:headEnd/>
            <a:tailEnd/>
          </a:ln>
        </p:spPr>
        <p:txBody>
          <a:bodyPr wrap="square">
            <a:spAutoFit/>
          </a:bodyPr>
          <a:lstStyle/>
          <a:p>
            <a:pPr>
              <a:defRPr/>
            </a:pPr>
            <a:r>
              <a:rPr lang="ko-KR" altLang="en-US" sz="2000" b="1" dirty="0" smtClean="0">
                <a:solidFill>
                  <a:schemeClr val="tx1">
                    <a:lumMod val="95000"/>
                    <a:lumOff val="5000"/>
                  </a:schemeClr>
                </a:solidFill>
                <a:latin typeface="+mn-ea"/>
              </a:rPr>
              <a:t>주 </a:t>
            </a:r>
            <a:r>
              <a:rPr lang="en-US" altLang="ko-KR" sz="2000" b="1" dirty="0" smtClean="0">
                <a:solidFill>
                  <a:schemeClr val="tx1">
                    <a:lumMod val="95000"/>
                    <a:lumOff val="5000"/>
                  </a:schemeClr>
                </a:solidFill>
                <a:latin typeface="+mn-ea"/>
              </a:rPr>
              <a:t>52</a:t>
            </a:r>
            <a:r>
              <a:rPr lang="ko-KR" altLang="en-US" sz="2000" b="1" dirty="0" smtClean="0">
                <a:solidFill>
                  <a:schemeClr val="tx1">
                    <a:lumMod val="95000"/>
                    <a:lumOff val="5000"/>
                  </a:schemeClr>
                </a:solidFill>
                <a:latin typeface="+mn-ea"/>
              </a:rPr>
              <a:t>시간 초과 근로 시 처벌 규정은</a:t>
            </a:r>
            <a:r>
              <a:rPr lang="en-US" altLang="ko-KR" sz="2000" b="1" dirty="0" smtClean="0">
                <a:solidFill>
                  <a:schemeClr val="tx1">
                    <a:lumMod val="95000"/>
                    <a:lumOff val="5000"/>
                  </a:schemeClr>
                </a:solidFill>
                <a:latin typeface="+mn-ea"/>
              </a:rPr>
              <a:t>?</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116788"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2</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857356" y="2143116"/>
            <a:ext cx="7058025" cy="4000528"/>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dirty="0">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979613" y="1125538"/>
            <a:ext cx="6769100" cy="630750"/>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lIns="54000" rIns="54000">
            <a:spAutoFit/>
          </a:bodyPr>
          <a:lstStyle/>
          <a:p>
            <a:pPr fontAlgn="base">
              <a:lnSpc>
                <a:spcPts val="2200"/>
              </a:lnSpc>
            </a:pPr>
            <a:r>
              <a:rPr lang="ko-KR" altLang="en-US" sz="1600" b="1" dirty="0" smtClean="0">
                <a:solidFill>
                  <a:schemeClr val="tx1">
                    <a:lumMod val="95000"/>
                    <a:lumOff val="5000"/>
                  </a:schemeClr>
                </a:solidFill>
                <a:latin typeface="+mn-ea"/>
              </a:rPr>
              <a:t> 주 </a:t>
            </a:r>
            <a:r>
              <a:rPr lang="en-US" altLang="ko-KR" sz="1600" b="1" dirty="0" smtClean="0">
                <a:solidFill>
                  <a:schemeClr val="tx1">
                    <a:lumMod val="95000"/>
                    <a:lumOff val="5000"/>
                  </a:schemeClr>
                </a:solidFill>
                <a:latin typeface="+mn-ea"/>
              </a:rPr>
              <a:t>52</a:t>
            </a:r>
            <a:r>
              <a:rPr lang="ko-KR" altLang="en-US" sz="1600" b="1" dirty="0" smtClean="0">
                <a:solidFill>
                  <a:schemeClr val="tx1">
                    <a:lumMod val="95000"/>
                    <a:lumOff val="5000"/>
                  </a:schemeClr>
                </a:solidFill>
                <a:latin typeface="+mn-ea"/>
              </a:rPr>
              <a:t>시간 초과 근로 시 처벌 규정은</a:t>
            </a:r>
            <a:r>
              <a:rPr lang="en-US" altLang="ko-KR" sz="1600" b="1" dirty="0" smtClean="0">
                <a:solidFill>
                  <a:schemeClr val="tx1">
                    <a:lumMod val="95000"/>
                    <a:lumOff val="5000"/>
                  </a:schemeClr>
                </a:solidFill>
                <a:latin typeface="+mn-ea"/>
              </a:rPr>
              <a:t>? </a:t>
            </a:r>
            <a:r>
              <a:rPr lang="ko-KR" altLang="en-US" sz="1600" b="1" dirty="0" smtClean="0">
                <a:solidFill>
                  <a:schemeClr val="tx1">
                    <a:lumMod val="95000"/>
                    <a:lumOff val="5000"/>
                  </a:schemeClr>
                </a:solidFill>
                <a:latin typeface="+mn-ea"/>
              </a:rPr>
              <a:t>처벌의 대상은</a:t>
            </a:r>
            <a:r>
              <a:rPr lang="en-US" altLang="ko-KR" sz="1600" b="1" dirty="0" smtClean="0">
                <a:solidFill>
                  <a:schemeClr val="tx1">
                    <a:lumMod val="95000"/>
                    <a:lumOff val="5000"/>
                  </a:schemeClr>
                </a:solidFill>
                <a:latin typeface="+mn-ea"/>
              </a:rPr>
              <a:t>?(</a:t>
            </a:r>
            <a:r>
              <a:rPr lang="ko-KR" altLang="en-US" sz="1600" b="1" dirty="0" smtClean="0">
                <a:solidFill>
                  <a:schemeClr val="tx1">
                    <a:lumMod val="95000"/>
                    <a:lumOff val="5000"/>
                  </a:schemeClr>
                </a:solidFill>
                <a:latin typeface="+mn-ea"/>
              </a:rPr>
              <a:t>해당 근로자</a:t>
            </a:r>
            <a:r>
              <a:rPr lang="en-US" altLang="ko-KR" sz="1600" b="1" dirty="0" smtClean="0">
                <a:solidFill>
                  <a:schemeClr val="tx1">
                    <a:lumMod val="95000"/>
                    <a:lumOff val="5000"/>
                  </a:schemeClr>
                </a:solidFill>
                <a:latin typeface="+mn-ea"/>
              </a:rPr>
              <a:t>? </a:t>
            </a:r>
            <a:r>
              <a:rPr lang="ko-KR" altLang="en-US" sz="1600" b="1" dirty="0" smtClean="0">
                <a:solidFill>
                  <a:schemeClr val="tx1">
                    <a:lumMod val="95000"/>
                    <a:lumOff val="5000"/>
                  </a:schemeClr>
                </a:solidFill>
                <a:latin typeface="+mn-ea"/>
              </a:rPr>
              <a:t>사업주</a:t>
            </a:r>
            <a:r>
              <a:rPr lang="en-US" altLang="ko-KR" sz="1600" b="1" dirty="0" smtClean="0">
                <a:solidFill>
                  <a:schemeClr val="tx1">
                    <a:lumMod val="95000"/>
                    <a:lumOff val="5000"/>
                  </a:schemeClr>
                </a:solidFill>
                <a:latin typeface="+mn-ea"/>
              </a:rPr>
              <a:t>? </a:t>
            </a:r>
            <a:r>
              <a:rPr lang="ko-KR" altLang="en-US" sz="1600" b="1" dirty="0" err="1" smtClean="0">
                <a:solidFill>
                  <a:schemeClr val="tx1">
                    <a:lumMod val="95000"/>
                    <a:lumOff val="5000"/>
                  </a:schemeClr>
                </a:solidFill>
                <a:latin typeface="+mn-ea"/>
              </a:rPr>
              <a:t>양벌</a:t>
            </a:r>
            <a:r>
              <a:rPr lang="en-US" altLang="ko-KR" sz="1600" b="1" dirty="0" smtClean="0">
                <a:solidFill>
                  <a:schemeClr val="tx1">
                    <a:lumMod val="95000"/>
                    <a:lumOff val="5000"/>
                  </a:schemeClr>
                </a:solidFill>
                <a:latin typeface="+mn-ea"/>
              </a:rPr>
              <a:t>?)</a:t>
            </a: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smtClean="0">
                <a:solidFill>
                  <a:schemeClr val="bg1"/>
                </a:solidFill>
                <a:latin typeface="맑은 고딕" pitchFamily="50" charset="-127"/>
                <a:ea typeface="맑은 고딕" pitchFamily="50" charset="-127"/>
              </a:rPr>
              <a:t>연장근로수당</a:t>
            </a:r>
            <a:endParaRPr kumimoji="0" lang="en-US" altLang="ko-KR" b="1" dirty="0">
              <a:solidFill>
                <a:schemeClr val="bg1"/>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46</a:t>
            </a:fld>
            <a:endParaRPr lang="en-US" altLang="ko-KR"/>
          </a:p>
        </p:txBody>
      </p:sp>
      <p:cxnSp>
        <p:nvCxnSpPr>
          <p:cNvPr id="10" name="직선 연결선 9"/>
          <p:cNvCxnSpPr/>
          <p:nvPr/>
        </p:nvCxnSpPr>
        <p:spPr>
          <a:xfrm>
            <a:off x="0" y="857232"/>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직사각형 10"/>
          <p:cNvSpPr/>
          <p:nvPr/>
        </p:nvSpPr>
        <p:spPr>
          <a:xfrm>
            <a:off x="2000232" y="2285992"/>
            <a:ext cx="6500858" cy="4185761"/>
          </a:xfrm>
          <a:prstGeom prst="rect">
            <a:avLst/>
          </a:prstGeom>
        </p:spPr>
        <p:txBody>
          <a:bodyPr wrap="square">
            <a:spAutoFit/>
          </a:bodyPr>
          <a:lstStyle/>
          <a:p>
            <a:r>
              <a:rPr lang="en-US" altLang="ko-KR" sz="1400" b="1" u="sng" dirty="0" smtClean="0"/>
              <a:t> </a:t>
            </a:r>
            <a:r>
              <a:rPr lang="ko-KR" altLang="en-US" sz="1400" b="1" u="sng" dirty="0" smtClean="0"/>
              <a:t>근로기준법 제</a:t>
            </a:r>
            <a:r>
              <a:rPr lang="en-US" altLang="ko-KR" sz="1400" dirty="0" smtClean="0"/>
              <a:t>50</a:t>
            </a:r>
            <a:r>
              <a:rPr lang="ko-KR" altLang="en-US" sz="1400" dirty="0" smtClean="0"/>
              <a:t>조</a:t>
            </a:r>
            <a:r>
              <a:rPr lang="en-US" altLang="ko-KR" sz="1400" dirty="0" smtClean="0"/>
              <a:t>(</a:t>
            </a:r>
            <a:r>
              <a:rPr lang="ko-KR" altLang="en-US" sz="1400" dirty="0" smtClean="0"/>
              <a:t>근로시간</a:t>
            </a:r>
            <a:r>
              <a:rPr lang="en-US" altLang="ko-KR" sz="1400" dirty="0" smtClean="0"/>
              <a:t>) ① 1</a:t>
            </a:r>
            <a:r>
              <a:rPr lang="ko-KR" altLang="en-US" sz="1400" dirty="0" smtClean="0"/>
              <a:t>주 간의 근로시간은 휴게시간을 제외하고 </a:t>
            </a:r>
            <a:r>
              <a:rPr lang="en-US" altLang="ko-KR" sz="1400" dirty="0" smtClean="0"/>
              <a:t>40</a:t>
            </a:r>
            <a:r>
              <a:rPr lang="ko-KR" altLang="en-US" sz="1400" dirty="0" smtClean="0"/>
              <a:t>시간을 초과할 수 없다</a:t>
            </a:r>
            <a:r>
              <a:rPr lang="en-US" altLang="ko-KR" sz="1400" dirty="0" smtClean="0"/>
              <a:t>. ② 1</a:t>
            </a:r>
            <a:r>
              <a:rPr lang="ko-KR" altLang="en-US" sz="1400" dirty="0" smtClean="0"/>
              <a:t>일의 근로시간은 휴게시간을 제외하고 </a:t>
            </a:r>
            <a:r>
              <a:rPr lang="en-US" altLang="ko-KR" sz="1400" dirty="0" smtClean="0"/>
              <a:t>8</a:t>
            </a:r>
            <a:r>
              <a:rPr lang="ko-KR" altLang="en-US" sz="1400" dirty="0" smtClean="0"/>
              <a:t>시간을 초과할 수 없다</a:t>
            </a:r>
            <a:r>
              <a:rPr lang="en-US" altLang="ko-KR" sz="1400" dirty="0" smtClean="0"/>
              <a:t>. </a:t>
            </a:r>
          </a:p>
          <a:p>
            <a:r>
              <a:rPr lang="ko-KR" altLang="en-US" sz="1400" dirty="0" smtClean="0"/>
              <a:t>근로기준법 제</a:t>
            </a:r>
            <a:r>
              <a:rPr lang="en-US" altLang="ko-KR" sz="1400" dirty="0" smtClean="0"/>
              <a:t>53</a:t>
            </a:r>
            <a:r>
              <a:rPr lang="ko-KR" altLang="en-US" sz="1400" dirty="0" smtClean="0"/>
              <a:t>조</a:t>
            </a:r>
            <a:r>
              <a:rPr lang="en-US" altLang="ko-KR" sz="1400" dirty="0" smtClean="0"/>
              <a:t>(</a:t>
            </a:r>
            <a:r>
              <a:rPr lang="ko-KR" altLang="en-US" sz="1400" dirty="0" smtClean="0"/>
              <a:t>연장 근로의 제한</a:t>
            </a:r>
            <a:r>
              <a:rPr lang="en-US" altLang="ko-KR" sz="1400" dirty="0" smtClean="0"/>
              <a:t>) ① </a:t>
            </a:r>
            <a:r>
              <a:rPr lang="ko-KR" altLang="en-US" sz="1400" dirty="0" smtClean="0"/>
              <a:t>당사자 간에 합의하면 </a:t>
            </a:r>
            <a:r>
              <a:rPr lang="en-US" altLang="ko-KR" sz="1400" dirty="0" smtClean="0"/>
              <a:t>1</a:t>
            </a:r>
            <a:r>
              <a:rPr lang="ko-KR" altLang="en-US" sz="1400" dirty="0" smtClean="0"/>
              <a:t>주 간에 </a:t>
            </a:r>
            <a:r>
              <a:rPr lang="en-US" altLang="ko-KR" sz="1400" dirty="0" smtClean="0"/>
              <a:t>12</a:t>
            </a:r>
            <a:r>
              <a:rPr lang="ko-KR" altLang="en-US" sz="1400" dirty="0" smtClean="0"/>
              <a:t>시간을 한도로 제</a:t>
            </a:r>
            <a:r>
              <a:rPr lang="en-US" altLang="ko-KR" sz="1400" dirty="0" smtClean="0"/>
              <a:t>50</a:t>
            </a:r>
            <a:r>
              <a:rPr lang="ko-KR" altLang="en-US" sz="1400" dirty="0" smtClean="0"/>
              <a:t>조의 근로시간을 연장할 수 있다</a:t>
            </a:r>
            <a:r>
              <a:rPr lang="en-US" altLang="ko-KR" sz="1400" dirty="0" smtClean="0"/>
              <a:t>.</a:t>
            </a:r>
          </a:p>
          <a:p>
            <a:endParaRPr lang="en-US" altLang="ko-KR" sz="1400" dirty="0" smtClean="0"/>
          </a:p>
          <a:p>
            <a:r>
              <a:rPr lang="ko-KR" altLang="en-US" sz="1400" dirty="0" smtClean="0"/>
              <a:t>근로기준법</a:t>
            </a:r>
            <a:r>
              <a:rPr lang="en-US" altLang="ko-KR" sz="1400" dirty="0" smtClean="0"/>
              <a:t> </a:t>
            </a:r>
            <a:r>
              <a:rPr lang="ko-KR" altLang="en-US" sz="1400" dirty="0" smtClean="0"/>
              <a:t>제</a:t>
            </a:r>
            <a:r>
              <a:rPr lang="en-US" altLang="ko-KR" sz="1400" dirty="0" smtClean="0"/>
              <a:t>110</a:t>
            </a:r>
            <a:r>
              <a:rPr lang="ko-KR" altLang="en-US" sz="1400" dirty="0" smtClean="0"/>
              <a:t>조</a:t>
            </a:r>
            <a:r>
              <a:rPr lang="en-US" altLang="ko-KR" sz="1400" dirty="0" smtClean="0"/>
              <a:t>(</a:t>
            </a:r>
            <a:r>
              <a:rPr lang="ko-KR" altLang="en-US" sz="1400" dirty="0" smtClean="0"/>
              <a:t>벌칙</a:t>
            </a:r>
            <a:r>
              <a:rPr lang="en-US" altLang="ko-KR" sz="1400" dirty="0" smtClean="0"/>
              <a:t>) </a:t>
            </a:r>
            <a:r>
              <a:rPr lang="ko-KR" altLang="en-US" sz="1400" dirty="0" smtClean="0"/>
              <a:t>다음 각 호의 어느 하나에 해당하는 자는 </a:t>
            </a:r>
            <a:r>
              <a:rPr lang="en-US" altLang="ko-KR" sz="1400" b="1" dirty="0" smtClean="0">
                <a:solidFill>
                  <a:srgbClr val="FF0000"/>
                </a:solidFill>
              </a:rPr>
              <a:t>2</a:t>
            </a:r>
            <a:r>
              <a:rPr lang="ko-KR" altLang="en-US" sz="1400" b="1" dirty="0" smtClean="0">
                <a:solidFill>
                  <a:srgbClr val="FF0000"/>
                </a:solidFill>
              </a:rPr>
              <a:t>년 이하의 징역 또는 </a:t>
            </a:r>
            <a:r>
              <a:rPr lang="en-US" altLang="ko-KR" sz="1400" b="1" dirty="0" smtClean="0">
                <a:solidFill>
                  <a:srgbClr val="FF0000"/>
                </a:solidFill>
              </a:rPr>
              <a:t>1</a:t>
            </a:r>
            <a:r>
              <a:rPr lang="ko-KR" altLang="en-US" sz="1400" b="1" dirty="0" err="1" smtClean="0">
                <a:solidFill>
                  <a:srgbClr val="FF0000"/>
                </a:solidFill>
              </a:rPr>
              <a:t>천만원</a:t>
            </a:r>
            <a:r>
              <a:rPr lang="ko-KR" altLang="en-US" sz="1400" b="1" dirty="0" smtClean="0">
                <a:solidFill>
                  <a:srgbClr val="FF0000"/>
                </a:solidFill>
              </a:rPr>
              <a:t> 이하의 벌금에 처한다</a:t>
            </a:r>
            <a:r>
              <a:rPr lang="en-US" altLang="ko-KR" sz="1400" b="1" dirty="0" smtClean="0">
                <a:solidFill>
                  <a:srgbClr val="FF0000"/>
                </a:solidFill>
              </a:rPr>
              <a:t>. </a:t>
            </a:r>
          </a:p>
          <a:p>
            <a:pPr marL="342900" indent="-342900">
              <a:buAutoNum type="arabicPeriod"/>
            </a:pPr>
            <a:r>
              <a:rPr lang="ko-KR" altLang="en-US" sz="1400" dirty="0" smtClean="0"/>
              <a:t>제</a:t>
            </a:r>
            <a:r>
              <a:rPr lang="en-US" altLang="ko-KR" sz="1400" dirty="0" smtClean="0"/>
              <a:t>10</a:t>
            </a:r>
            <a:r>
              <a:rPr lang="ko-KR" altLang="en-US" sz="1400" dirty="0" smtClean="0"/>
              <a:t>조</a:t>
            </a:r>
            <a:r>
              <a:rPr lang="en-US" altLang="ko-KR" sz="1400" dirty="0" smtClean="0"/>
              <a:t>, </a:t>
            </a:r>
            <a:r>
              <a:rPr lang="ko-KR" altLang="en-US" sz="1400" dirty="0" smtClean="0"/>
              <a:t>제</a:t>
            </a:r>
            <a:r>
              <a:rPr lang="en-US" altLang="ko-KR" sz="1400" dirty="0" smtClean="0"/>
              <a:t>22</a:t>
            </a:r>
            <a:r>
              <a:rPr lang="ko-KR" altLang="en-US" sz="1400" dirty="0" smtClean="0"/>
              <a:t>조제</a:t>
            </a:r>
            <a:r>
              <a:rPr lang="en-US" altLang="ko-KR" sz="1400" dirty="0" smtClean="0"/>
              <a:t>1</a:t>
            </a:r>
            <a:r>
              <a:rPr lang="ko-KR" altLang="en-US" sz="1400" dirty="0" smtClean="0"/>
              <a:t>항</a:t>
            </a:r>
            <a:r>
              <a:rPr lang="en-US" altLang="ko-KR" sz="1400" dirty="0" smtClean="0"/>
              <a:t>, </a:t>
            </a:r>
            <a:r>
              <a:rPr lang="ko-KR" altLang="en-US" sz="1400" dirty="0" smtClean="0"/>
              <a:t>제</a:t>
            </a:r>
            <a:r>
              <a:rPr lang="en-US" altLang="ko-KR" sz="1400" dirty="0" smtClean="0"/>
              <a:t>26</a:t>
            </a:r>
            <a:r>
              <a:rPr lang="ko-KR" altLang="en-US" sz="1400" dirty="0" smtClean="0"/>
              <a:t>조</a:t>
            </a:r>
            <a:r>
              <a:rPr lang="en-US" altLang="ko-KR" sz="1400" dirty="0" smtClean="0"/>
              <a:t>, </a:t>
            </a:r>
            <a:r>
              <a:rPr lang="ko-KR" altLang="en-US" sz="1400" b="1" dirty="0" smtClean="0">
                <a:solidFill>
                  <a:srgbClr val="FF0000"/>
                </a:solidFill>
              </a:rPr>
              <a:t>제</a:t>
            </a:r>
            <a:r>
              <a:rPr lang="en-US" altLang="ko-KR" sz="1400" b="1" dirty="0" smtClean="0">
                <a:solidFill>
                  <a:srgbClr val="FF0000"/>
                </a:solidFill>
              </a:rPr>
              <a:t>50</a:t>
            </a:r>
            <a:r>
              <a:rPr lang="ko-KR" altLang="en-US" sz="1400" b="1" dirty="0" smtClean="0">
                <a:solidFill>
                  <a:srgbClr val="FF0000"/>
                </a:solidFill>
              </a:rPr>
              <a:t>조</a:t>
            </a:r>
            <a:r>
              <a:rPr lang="en-US" altLang="ko-KR" sz="1400" b="1" dirty="0" smtClean="0">
                <a:solidFill>
                  <a:srgbClr val="FF0000"/>
                </a:solidFill>
              </a:rPr>
              <a:t>, </a:t>
            </a:r>
            <a:r>
              <a:rPr lang="ko-KR" altLang="en-US" sz="1400" b="1" dirty="0" smtClean="0">
                <a:solidFill>
                  <a:srgbClr val="FF0000"/>
                </a:solidFill>
              </a:rPr>
              <a:t>제</a:t>
            </a:r>
            <a:r>
              <a:rPr lang="en-US" altLang="ko-KR" sz="1400" b="1" dirty="0" smtClean="0">
                <a:solidFill>
                  <a:srgbClr val="FF0000"/>
                </a:solidFill>
              </a:rPr>
              <a:t>53</a:t>
            </a:r>
            <a:r>
              <a:rPr lang="ko-KR" altLang="en-US" sz="1400" b="1" dirty="0" smtClean="0">
                <a:solidFill>
                  <a:srgbClr val="FF0000"/>
                </a:solidFill>
              </a:rPr>
              <a:t>조제</a:t>
            </a:r>
            <a:r>
              <a:rPr lang="en-US" altLang="ko-KR" sz="1400" b="1" dirty="0" smtClean="0">
                <a:solidFill>
                  <a:srgbClr val="FF0000"/>
                </a:solidFill>
              </a:rPr>
              <a:t>1</a:t>
            </a:r>
            <a:r>
              <a:rPr lang="ko-KR" altLang="en-US" sz="1400" b="1" dirty="0" smtClean="0">
                <a:solidFill>
                  <a:srgbClr val="FF0000"/>
                </a:solidFill>
              </a:rPr>
              <a:t>항</a:t>
            </a:r>
            <a:r>
              <a:rPr lang="en-US" altLang="ko-KR" sz="1400" b="1" dirty="0" smtClean="0">
                <a:solidFill>
                  <a:srgbClr val="FF0000"/>
                </a:solidFill>
              </a:rPr>
              <a:t>·</a:t>
            </a:r>
            <a:r>
              <a:rPr lang="ko-KR" altLang="en-US" sz="1400" b="1" dirty="0" smtClean="0">
                <a:solidFill>
                  <a:srgbClr val="FF0000"/>
                </a:solidFill>
              </a:rPr>
              <a:t>제</a:t>
            </a:r>
            <a:r>
              <a:rPr lang="en-US" altLang="ko-KR" sz="1400" b="1" dirty="0" smtClean="0">
                <a:solidFill>
                  <a:srgbClr val="FF0000"/>
                </a:solidFill>
              </a:rPr>
              <a:t>2</a:t>
            </a:r>
            <a:r>
              <a:rPr lang="ko-KR" altLang="en-US" sz="1400" b="1" dirty="0" smtClean="0">
                <a:solidFill>
                  <a:srgbClr val="FF0000"/>
                </a:solidFill>
              </a:rPr>
              <a:t>항</a:t>
            </a:r>
            <a:r>
              <a:rPr lang="en-US" altLang="ko-KR" sz="1400" b="1" dirty="0" smtClean="0">
                <a:solidFill>
                  <a:srgbClr val="FF0000"/>
                </a:solidFill>
              </a:rPr>
              <a:t>·</a:t>
            </a:r>
            <a:r>
              <a:rPr lang="ko-KR" altLang="en-US" sz="1400" b="1" dirty="0" smtClean="0">
                <a:solidFill>
                  <a:srgbClr val="FF0000"/>
                </a:solidFill>
              </a:rPr>
              <a:t>제</a:t>
            </a:r>
            <a:r>
              <a:rPr lang="en-US" altLang="ko-KR" sz="1400" b="1" dirty="0" smtClean="0">
                <a:solidFill>
                  <a:srgbClr val="FF0000"/>
                </a:solidFill>
              </a:rPr>
              <a:t>3</a:t>
            </a:r>
            <a:r>
              <a:rPr lang="ko-KR" altLang="en-US" sz="1400" b="1" dirty="0" smtClean="0">
                <a:solidFill>
                  <a:srgbClr val="FF0000"/>
                </a:solidFill>
              </a:rPr>
              <a:t>항 본문</a:t>
            </a:r>
            <a:endParaRPr lang="en-US" altLang="ko-KR" sz="1400" b="1" dirty="0" smtClean="0">
              <a:solidFill>
                <a:srgbClr val="FF0000"/>
              </a:solidFill>
            </a:endParaRPr>
          </a:p>
          <a:p>
            <a:pPr marL="342900" indent="-342900">
              <a:buAutoNum type="arabicPeriod"/>
            </a:pPr>
            <a:endParaRPr lang="en-US" altLang="ko-KR" sz="1400" b="1" dirty="0" smtClean="0">
              <a:solidFill>
                <a:srgbClr val="FF0000"/>
              </a:solidFill>
            </a:endParaRPr>
          </a:p>
          <a:p>
            <a:r>
              <a:rPr lang="ko-KR" altLang="en-US" sz="1400" b="1" dirty="0" smtClean="0">
                <a:solidFill>
                  <a:srgbClr val="0000FF"/>
                </a:solidFill>
              </a:rPr>
              <a:t>근로기준법 제</a:t>
            </a:r>
            <a:r>
              <a:rPr lang="en-US" altLang="ko-KR" sz="1400" b="1" dirty="0" smtClean="0">
                <a:solidFill>
                  <a:srgbClr val="0000FF"/>
                </a:solidFill>
              </a:rPr>
              <a:t>115</a:t>
            </a:r>
            <a:r>
              <a:rPr lang="ko-KR" altLang="en-US" sz="1400" b="1" dirty="0" smtClean="0">
                <a:solidFill>
                  <a:srgbClr val="0000FF"/>
                </a:solidFill>
              </a:rPr>
              <a:t>조</a:t>
            </a:r>
            <a:r>
              <a:rPr lang="en-US" altLang="ko-KR" sz="1400" b="1" dirty="0" smtClean="0">
                <a:solidFill>
                  <a:srgbClr val="0000FF"/>
                </a:solidFill>
              </a:rPr>
              <a:t>(</a:t>
            </a:r>
            <a:r>
              <a:rPr lang="ko-KR" altLang="en-US" sz="1400" b="1" dirty="0" err="1" smtClean="0">
                <a:solidFill>
                  <a:srgbClr val="0000FF"/>
                </a:solidFill>
              </a:rPr>
              <a:t>양벌규정</a:t>
            </a:r>
            <a:r>
              <a:rPr lang="en-US" altLang="ko-KR" sz="1400" b="1" dirty="0" smtClean="0">
                <a:solidFill>
                  <a:srgbClr val="0000FF"/>
                </a:solidFill>
              </a:rPr>
              <a:t>) </a:t>
            </a:r>
            <a:r>
              <a:rPr lang="ko-KR" altLang="en-US" sz="1400" b="1" dirty="0" smtClean="0">
                <a:solidFill>
                  <a:srgbClr val="0000FF"/>
                </a:solidFill>
              </a:rPr>
              <a:t>사업주의 대리인</a:t>
            </a:r>
            <a:r>
              <a:rPr lang="en-US" altLang="ko-KR" sz="1400" b="1" dirty="0" smtClean="0">
                <a:solidFill>
                  <a:srgbClr val="0000FF"/>
                </a:solidFill>
              </a:rPr>
              <a:t>, </a:t>
            </a:r>
            <a:r>
              <a:rPr lang="ko-KR" altLang="en-US" sz="1400" b="1" dirty="0" smtClean="0">
                <a:solidFill>
                  <a:srgbClr val="0000FF"/>
                </a:solidFill>
              </a:rPr>
              <a:t>사용인</a:t>
            </a:r>
            <a:r>
              <a:rPr lang="en-US" altLang="ko-KR" sz="1400" b="1" dirty="0" smtClean="0">
                <a:solidFill>
                  <a:srgbClr val="0000FF"/>
                </a:solidFill>
              </a:rPr>
              <a:t>, </a:t>
            </a:r>
            <a:r>
              <a:rPr lang="ko-KR" altLang="en-US" sz="1400" b="1" dirty="0" smtClean="0">
                <a:solidFill>
                  <a:srgbClr val="0000FF"/>
                </a:solidFill>
              </a:rPr>
              <a:t>그 밖의 종업원이 해당 사업의 근로자에 관한 사항에 대하여 제</a:t>
            </a:r>
            <a:r>
              <a:rPr lang="en-US" altLang="ko-KR" sz="1400" b="1" dirty="0" smtClean="0">
                <a:solidFill>
                  <a:srgbClr val="0000FF"/>
                </a:solidFill>
              </a:rPr>
              <a:t>109</a:t>
            </a:r>
            <a:r>
              <a:rPr lang="ko-KR" altLang="en-US" sz="1400" b="1" dirty="0" smtClean="0">
                <a:solidFill>
                  <a:srgbClr val="0000FF"/>
                </a:solidFill>
              </a:rPr>
              <a:t>조부터 제</a:t>
            </a:r>
            <a:r>
              <a:rPr lang="en-US" altLang="ko-KR" sz="1400" b="1" dirty="0" smtClean="0">
                <a:solidFill>
                  <a:srgbClr val="0000FF"/>
                </a:solidFill>
              </a:rPr>
              <a:t>111</a:t>
            </a:r>
            <a:r>
              <a:rPr lang="ko-KR" altLang="en-US" sz="1400" b="1" dirty="0" smtClean="0">
                <a:solidFill>
                  <a:srgbClr val="0000FF"/>
                </a:solidFill>
              </a:rPr>
              <a:t>조까지</a:t>
            </a:r>
            <a:r>
              <a:rPr lang="en-US" altLang="ko-KR" sz="1400" b="1" dirty="0" smtClean="0">
                <a:solidFill>
                  <a:srgbClr val="0000FF"/>
                </a:solidFill>
              </a:rPr>
              <a:t>, </a:t>
            </a:r>
            <a:r>
              <a:rPr lang="ko-KR" altLang="en-US" sz="1400" b="1" dirty="0" smtClean="0">
                <a:solidFill>
                  <a:srgbClr val="0000FF"/>
                </a:solidFill>
              </a:rPr>
              <a:t>제</a:t>
            </a:r>
            <a:r>
              <a:rPr lang="en-US" altLang="ko-KR" sz="1400" b="1" dirty="0" smtClean="0">
                <a:solidFill>
                  <a:srgbClr val="0000FF"/>
                </a:solidFill>
              </a:rPr>
              <a:t>113</a:t>
            </a:r>
            <a:r>
              <a:rPr lang="ko-KR" altLang="en-US" sz="1400" b="1" dirty="0" smtClean="0">
                <a:solidFill>
                  <a:srgbClr val="0000FF"/>
                </a:solidFill>
              </a:rPr>
              <a:t>조 또는 제</a:t>
            </a:r>
            <a:r>
              <a:rPr lang="en-US" altLang="ko-KR" sz="1400" b="1" dirty="0" smtClean="0">
                <a:solidFill>
                  <a:srgbClr val="0000FF"/>
                </a:solidFill>
              </a:rPr>
              <a:t>114</a:t>
            </a:r>
            <a:r>
              <a:rPr lang="ko-KR" altLang="en-US" sz="1400" b="1" dirty="0" smtClean="0">
                <a:solidFill>
                  <a:srgbClr val="0000FF"/>
                </a:solidFill>
              </a:rPr>
              <a:t>조의 위반행위를 하면 그 행위자를 벌하는 외에 그 사업주에게도 해당 조문의 벌금형을 과</a:t>
            </a:r>
            <a:r>
              <a:rPr lang="en-US" altLang="ko-KR" sz="1400" b="1" dirty="0" smtClean="0">
                <a:solidFill>
                  <a:srgbClr val="0000FF"/>
                </a:solidFill>
              </a:rPr>
              <a:t>(</a:t>
            </a:r>
            <a:r>
              <a:rPr lang="ko-KR" altLang="en-US" sz="1400" b="1" dirty="0" smtClean="0">
                <a:solidFill>
                  <a:srgbClr val="0000FF"/>
                </a:solidFill>
              </a:rPr>
              <a:t>科</a:t>
            </a:r>
            <a:r>
              <a:rPr lang="en-US" altLang="ko-KR" sz="1400" b="1" dirty="0" smtClean="0">
                <a:solidFill>
                  <a:srgbClr val="0000FF"/>
                </a:solidFill>
              </a:rPr>
              <a:t>)</a:t>
            </a:r>
            <a:r>
              <a:rPr lang="ko-KR" altLang="en-US" sz="1400" b="1" dirty="0" smtClean="0">
                <a:solidFill>
                  <a:srgbClr val="0000FF"/>
                </a:solidFill>
              </a:rPr>
              <a:t>한다</a:t>
            </a:r>
            <a:r>
              <a:rPr lang="en-US" altLang="ko-KR" sz="1400" dirty="0" smtClean="0"/>
              <a:t>. </a:t>
            </a:r>
            <a:r>
              <a:rPr lang="ko-KR" altLang="en-US" sz="1400" dirty="0" smtClean="0"/>
              <a:t>다만</a:t>
            </a:r>
            <a:r>
              <a:rPr lang="en-US" altLang="ko-KR" sz="1400" dirty="0" smtClean="0"/>
              <a:t>, </a:t>
            </a:r>
            <a:r>
              <a:rPr lang="ko-KR" altLang="en-US" sz="1400" dirty="0" smtClean="0"/>
              <a:t>사업주가 그 위반행위를 방지하기 위하여 해당 업무에 관하여 상당한 주의와 감독을 게을리하지 아니한 경우에는 그러하지 아니하다</a:t>
            </a:r>
            <a:r>
              <a:rPr lang="en-US" altLang="ko-KR" sz="1400" dirty="0" smtClean="0"/>
              <a:t>.</a:t>
            </a:r>
          </a:p>
          <a:p>
            <a:pPr marL="342900" indent="-342900">
              <a:buAutoNum type="arabicPeriod"/>
            </a:pPr>
            <a:endParaRPr lang="ko-KR" altLang="en-US" sz="1400" b="1" dirty="0" smtClean="0">
              <a:solidFill>
                <a:srgbClr val="FF0000"/>
              </a:solidFill>
            </a:endParaRPr>
          </a:p>
          <a:p>
            <a:endParaRPr lang="en-US" altLang="ko-KR" sz="1400" dirty="0" smtClean="0"/>
          </a:p>
          <a:p>
            <a:endParaRPr lang="ko-KR" altLang="en-US" sz="1400" dirty="0"/>
          </a:p>
        </p:txBody>
      </p:sp>
    </p:spTree>
    <p:extLst>
      <p:ext uri="{BB962C8B-B14F-4D97-AF65-F5344CB8AC3E}">
        <p14:creationId xmlns:p14="http://schemas.microsoft.com/office/powerpoint/2010/main" xmlns="" val="1319448317"/>
      </p:ext>
    </p:extLst>
  </p:cSld>
  <p:clrMapOvr>
    <a:masterClrMapping/>
  </p:clrMapOvr>
  <p:transition spd="slow">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187449" y="345298"/>
            <a:ext cx="8353425" cy="400110"/>
          </a:xfrm>
          <a:prstGeom prst="rect">
            <a:avLst/>
          </a:prstGeom>
          <a:noFill/>
          <a:ln w="9525">
            <a:noFill/>
            <a:miter lim="800000"/>
            <a:headEnd/>
            <a:tailEnd/>
          </a:ln>
        </p:spPr>
        <p:txBody>
          <a:bodyPr>
            <a:spAutoFit/>
          </a:bodyPr>
          <a:lstStyle/>
          <a:p>
            <a:pPr eaLnBrk="1" latinLnBrk="1" hangingPunct="1">
              <a:defRPr/>
            </a:pPr>
            <a:r>
              <a:rPr lang="ko-KR" altLang="en-US" sz="2000" b="1" dirty="0" smtClean="0">
                <a:solidFill>
                  <a:schemeClr val="tx1">
                    <a:lumMod val="95000"/>
                    <a:lumOff val="5000"/>
                  </a:schemeClr>
                </a:solidFill>
                <a:latin typeface="맑은 고딕" pitchFamily="50" charset="-127"/>
                <a:ea typeface="맑은 고딕" pitchFamily="50" charset="-127"/>
              </a:rPr>
              <a:t> </a:t>
            </a:r>
            <a:r>
              <a:rPr lang="en-US" altLang="ko-KR" sz="2000" b="1" dirty="0" smtClean="0">
                <a:solidFill>
                  <a:schemeClr val="tx1">
                    <a:lumMod val="95000"/>
                    <a:lumOff val="5000"/>
                  </a:schemeClr>
                </a:solidFill>
                <a:latin typeface="맑은 고딕" pitchFamily="50" charset="-127"/>
                <a:ea typeface="맑은 고딕" pitchFamily="50" charset="-127"/>
              </a:rPr>
              <a:t>1</a:t>
            </a:r>
            <a:r>
              <a:rPr lang="ko-KR" altLang="en-US" sz="2000" b="1" dirty="0" smtClean="0">
                <a:solidFill>
                  <a:schemeClr val="tx1">
                    <a:lumMod val="95000"/>
                    <a:lumOff val="5000"/>
                  </a:schemeClr>
                </a:solidFill>
                <a:latin typeface="맑은 고딕" pitchFamily="50" charset="-127"/>
                <a:ea typeface="맑은 고딕" pitchFamily="50" charset="-127"/>
              </a:rPr>
              <a:t>주 </a:t>
            </a:r>
            <a:r>
              <a:rPr lang="en-US" altLang="ko-KR" sz="2000" b="1" dirty="0" smtClean="0">
                <a:solidFill>
                  <a:schemeClr val="tx1">
                    <a:lumMod val="95000"/>
                    <a:lumOff val="5000"/>
                  </a:schemeClr>
                </a:solidFill>
                <a:latin typeface="맑은 고딕" pitchFamily="50" charset="-127"/>
                <a:ea typeface="맑은 고딕" pitchFamily="50" charset="-127"/>
              </a:rPr>
              <a:t>52</a:t>
            </a:r>
            <a:r>
              <a:rPr lang="ko-KR" altLang="en-US" sz="2000" b="1" dirty="0" smtClean="0">
                <a:solidFill>
                  <a:schemeClr val="tx1">
                    <a:lumMod val="95000"/>
                    <a:lumOff val="5000"/>
                  </a:schemeClr>
                </a:solidFill>
                <a:latin typeface="맑은 고딕" pitchFamily="50" charset="-127"/>
                <a:ea typeface="맑은 고딕" pitchFamily="50" charset="-127"/>
              </a:rPr>
              <a:t>시간 초과 근무가능 여부 </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116788"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3</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857356" y="2143116"/>
            <a:ext cx="7058025" cy="3508375"/>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dirty="0">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979613" y="1125538"/>
            <a:ext cx="6769100" cy="338554"/>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lIns="54000" rIns="54000">
            <a:spAutoFit/>
          </a:bodyPr>
          <a:lstStyle/>
          <a:p>
            <a:r>
              <a:rPr lang="en-US" altLang="ko-KR" sz="1600" b="1" dirty="0" smtClean="0">
                <a:latin typeface="맑은 고딕" pitchFamily="50" charset="-127"/>
                <a:ea typeface="맑은 고딕" pitchFamily="50" charset="-127"/>
              </a:rPr>
              <a:t> </a:t>
            </a:r>
            <a:r>
              <a:rPr lang="ko-KR" altLang="en-US" sz="1600" b="1" dirty="0" smtClean="0">
                <a:latin typeface="맑은 고딕" pitchFamily="50" charset="-127"/>
                <a:ea typeface="맑은 고딕" pitchFamily="50" charset="-127"/>
              </a:rPr>
              <a:t>근로자의 동의를 구하면 </a:t>
            </a:r>
            <a:r>
              <a:rPr lang="en-US" altLang="ko-KR" sz="1600" b="1" dirty="0" smtClean="0">
                <a:latin typeface="맑은 고딕" pitchFamily="50" charset="-127"/>
                <a:ea typeface="맑은 고딕" pitchFamily="50" charset="-127"/>
              </a:rPr>
              <a:t>1</a:t>
            </a:r>
            <a:r>
              <a:rPr lang="ko-KR" altLang="en-US" sz="1600" b="1" dirty="0" smtClean="0">
                <a:latin typeface="맑은 고딕" pitchFamily="50" charset="-127"/>
                <a:ea typeface="맑은 고딕" pitchFamily="50" charset="-127"/>
              </a:rPr>
              <a:t>주 </a:t>
            </a:r>
            <a:r>
              <a:rPr lang="en-US" altLang="ko-KR" sz="1600" b="1" dirty="0" smtClean="0">
                <a:latin typeface="맑은 고딕" pitchFamily="50" charset="-127"/>
                <a:ea typeface="맑은 고딕" pitchFamily="50" charset="-127"/>
              </a:rPr>
              <a:t>52</a:t>
            </a:r>
            <a:r>
              <a:rPr lang="ko-KR" altLang="en-US" sz="1600" b="1" dirty="0" smtClean="0">
                <a:latin typeface="맑은 고딕" pitchFamily="50" charset="-127"/>
                <a:ea typeface="맑은 고딕" pitchFamily="50" charset="-127"/>
              </a:rPr>
              <a:t>시간을 초과하여 근무할 수 있는가</a:t>
            </a:r>
            <a:r>
              <a:rPr lang="en-US" altLang="ko-KR" sz="1600" b="1" dirty="0" smtClean="0">
                <a:latin typeface="맑은 고딕" pitchFamily="50" charset="-127"/>
                <a:ea typeface="맑은 고딕" pitchFamily="50" charset="-127"/>
              </a:rPr>
              <a:t>?</a:t>
            </a:r>
            <a:endParaRPr lang="ko-KR" altLang="en-US" sz="16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en-US" altLang="ko-KR" b="1" dirty="0" smtClean="0">
                <a:solidFill>
                  <a:schemeClr val="bg1"/>
                </a:solidFill>
                <a:latin typeface="맑은 고딕" pitchFamily="50" charset="-127"/>
                <a:ea typeface="맑은 고딕" pitchFamily="50" charset="-127"/>
              </a:rPr>
              <a:t>1</a:t>
            </a:r>
            <a:r>
              <a:rPr kumimoji="0" lang="ko-KR" altLang="en-US" b="1" dirty="0" smtClean="0">
                <a:solidFill>
                  <a:schemeClr val="bg1"/>
                </a:solidFill>
                <a:latin typeface="맑은 고딕" pitchFamily="50" charset="-127"/>
                <a:ea typeface="맑은 고딕" pitchFamily="50" charset="-127"/>
              </a:rPr>
              <a:t>주</a:t>
            </a:r>
            <a:r>
              <a:rPr kumimoji="0" lang="en-US" altLang="ko-KR" b="1" dirty="0" smtClean="0">
                <a:solidFill>
                  <a:schemeClr val="bg1"/>
                </a:solidFill>
                <a:latin typeface="맑은 고딕" pitchFamily="50" charset="-127"/>
                <a:ea typeface="맑은 고딕" pitchFamily="50" charset="-127"/>
              </a:rPr>
              <a:t>52</a:t>
            </a:r>
            <a:r>
              <a:rPr kumimoji="0" lang="ko-KR" altLang="en-US" b="1" dirty="0" smtClean="0">
                <a:solidFill>
                  <a:schemeClr val="bg1"/>
                </a:solidFill>
                <a:latin typeface="맑은 고딕" pitchFamily="50" charset="-127"/>
                <a:ea typeface="맑은 고딕" pitchFamily="50" charset="-127"/>
              </a:rPr>
              <a:t>시간</a:t>
            </a:r>
            <a:endParaRPr kumimoji="0" lang="en-US" altLang="ko-KR" b="1" dirty="0">
              <a:solidFill>
                <a:schemeClr val="bg1"/>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47</a:t>
            </a:fld>
            <a:endParaRPr lang="en-US" altLang="ko-KR"/>
          </a:p>
        </p:txBody>
      </p:sp>
      <p:cxnSp>
        <p:nvCxnSpPr>
          <p:cNvPr id="10" name="직선 연결선 9"/>
          <p:cNvCxnSpPr/>
          <p:nvPr/>
        </p:nvCxnSpPr>
        <p:spPr>
          <a:xfrm>
            <a:off x="0" y="857232"/>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직사각형 10"/>
          <p:cNvSpPr/>
          <p:nvPr/>
        </p:nvSpPr>
        <p:spPr>
          <a:xfrm>
            <a:off x="2000232" y="2643182"/>
            <a:ext cx="6715172" cy="1815882"/>
          </a:xfrm>
          <a:prstGeom prst="rect">
            <a:avLst/>
          </a:prstGeom>
        </p:spPr>
        <p:txBody>
          <a:bodyPr wrap="square">
            <a:spAutoFit/>
          </a:bodyPr>
          <a:lstStyle/>
          <a:p>
            <a:r>
              <a:rPr lang="ko-KR" altLang="en-US" sz="1600" b="1" dirty="0" err="1" smtClean="0"/>
              <a:t>법위반의</a:t>
            </a:r>
            <a:r>
              <a:rPr lang="ko-KR" altLang="en-US" sz="1600" b="1" dirty="0" smtClean="0"/>
              <a:t> 동의는 무효이고</a:t>
            </a:r>
            <a:r>
              <a:rPr lang="en-US" altLang="ko-KR" sz="1600" b="1" dirty="0" smtClean="0"/>
              <a:t>, </a:t>
            </a:r>
            <a:r>
              <a:rPr lang="ko-KR" altLang="en-US" sz="1600" b="1" dirty="0" smtClean="0"/>
              <a:t>근로기준은 강행법규이므로 </a:t>
            </a:r>
            <a:r>
              <a:rPr lang="ko-KR" altLang="en-US" sz="1600" b="1" u="sng" dirty="0" smtClean="0">
                <a:solidFill>
                  <a:srgbClr val="0000FF"/>
                </a:solidFill>
              </a:rPr>
              <a:t>동의를 구하였다고 하더라도 초과근무를 하게 되면  처벌대상이 된다</a:t>
            </a:r>
            <a:endParaRPr lang="en-US" altLang="ko-KR" sz="1600" b="1" u="sng" dirty="0" smtClean="0">
              <a:solidFill>
                <a:srgbClr val="0000FF"/>
              </a:solidFill>
            </a:endParaRPr>
          </a:p>
          <a:p>
            <a:endParaRPr lang="en-US" altLang="ko-KR" sz="1600" b="1" dirty="0" smtClean="0"/>
          </a:p>
          <a:p>
            <a:r>
              <a:rPr lang="en-US" altLang="ko-KR" sz="1600" b="1" dirty="0" smtClean="0"/>
              <a:t>2</a:t>
            </a:r>
            <a:r>
              <a:rPr lang="ko-KR" altLang="en-US" sz="1600" b="1" dirty="0" smtClean="0"/>
              <a:t>주 단위 </a:t>
            </a:r>
            <a:r>
              <a:rPr lang="ko-KR" altLang="en-US" sz="1600" b="1" dirty="0" err="1" smtClean="0"/>
              <a:t>탄력적근로시간제</a:t>
            </a:r>
            <a:r>
              <a:rPr lang="en-US" altLang="ko-KR" sz="1600" b="1" dirty="0" smtClean="0"/>
              <a:t>(1</a:t>
            </a:r>
            <a:r>
              <a:rPr lang="ko-KR" altLang="en-US" sz="1600" b="1" dirty="0" smtClean="0"/>
              <a:t>주 </a:t>
            </a:r>
            <a:r>
              <a:rPr lang="en-US" altLang="ko-KR" sz="1600" b="1" dirty="0" smtClean="0"/>
              <a:t>60</a:t>
            </a:r>
            <a:r>
              <a:rPr lang="ko-KR" altLang="en-US" sz="1600" b="1" dirty="0" smtClean="0"/>
              <a:t>간</a:t>
            </a:r>
            <a:r>
              <a:rPr lang="en-US" altLang="ko-KR" sz="1600" b="1" dirty="0" smtClean="0"/>
              <a:t>, 2</a:t>
            </a:r>
            <a:r>
              <a:rPr lang="ko-KR" altLang="en-US" sz="1600" b="1" dirty="0" smtClean="0"/>
              <a:t>주차 </a:t>
            </a:r>
            <a:r>
              <a:rPr lang="en-US" altLang="ko-KR" sz="1600" b="1" dirty="0" smtClean="0"/>
              <a:t>44</a:t>
            </a:r>
            <a:r>
              <a:rPr lang="ko-KR" altLang="en-US" sz="1600" b="1" dirty="0" smtClean="0"/>
              <a:t>시간</a:t>
            </a:r>
            <a:r>
              <a:rPr lang="en-US" altLang="ko-KR" sz="1600" b="1" dirty="0" smtClean="0"/>
              <a:t>)</a:t>
            </a:r>
            <a:r>
              <a:rPr lang="ko-KR" altLang="en-US" sz="1600" b="1" dirty="0" smtClean="0"/>
              <a:t> </a:t>
            </a:r>
            <a:r>
              <a:rPr lang="en-US" altLang="ko-KR" sz="1600" b="1" dirty="0" smtClean="0"/>
              <a:t>; </a:t>
            </a:r>
            <a:r>
              <a:rPr lang="ko-KR" altLang="en-US" sz="1600" b="1" dirty="0" smtClean="0"/>
              <a:t>취업규칙에 명시 </a:t>
            </a:r>
            <a:endParaRPr lang="en-US" altLang="ko-KR" sz="1600" b="1" dirty="0" smtClean="0"/>
          </a:p>
          <a:p>
            <a:endParaRPr lang="en-US" altLang="ko-KR" sz="1600" b="1" dirty="0" smtClean="0"/>
          </a:p>
          <a:p>
            <a:r>
              <a:rPr lang="en-US" altLang="ko-KR" sz="1600" b="1" dirty="0" smtClean="0"/>
              <a:t>3</a:t>
            </a:r>
            <a:r>
              <a:rPr lang="ko-KR" altLang="en-US" sz="1600" b="1" dirty="0" err="1" smtClean="0"/>
              <a:t>개월단위</a:t>
            </a:r>
            <a:r>
              <a:rPr lang="ko-KR" altLang="en-US" sz="1600" b="1" dirty="0" smtClean="0"/>
              <a:t> </a:t>
            </a:r>
            <a:r>
              <a:rPr lang="ko-KR" altLang="en-US" sz="1600" b="1" dirty="0" err="1" smtClean="0"/>
              <a:t>탄력적근로시간제</a:t>
            </a:r>
            <a:r>
              <a:rPr lang="en-US" altLang="ko-KR" sz="1600" b="1" dirty="0" smtClean="0"/>
              <a:t>(1</a:t>
            </a:r>
            <a:r>
              <a:rPr lang="ko-KR" altLang="en-US" sz="1600" b="1" dirty="0" smtClean="0"/>
              <a:t>주 최대 </a:t>
            </a:r>
            <a:r>
              <a:rPr lang="en-US" altLang="ko-KR" sz="1600" b="1" dirty="0" smtClean="0"/>
              <a:t>64</a:t>
            </a:r>
            <a:r>
              <a:rPr lang="ko-KR" altLang="en-US" sz="1600" b="1" dirty="0" smtClean="0"/>
              <a:t>시간</a:t>
            </a:r>
            <a:r>
              <a:rPr lang="en-US" altLang="ko-KR" sz="1600" b="1" dirty="0" smtClean="0"/>
              <a:t>, 1</a:t>
            </a:r>
            <a:r>
              <a:rPr lang="ko-KR" altLang="en-US" sz="1600" b="1" dirty="0" smtClean="0"/>
              <a:t>일 최대 </a:t>
            </a:r>
            <a:r>
              <a:rPr lang="en-US" altLang="ko-KR" sz="1600" b="1" dirty="0" smtClean="0"/>
              <a:t>12</a:t>
            </a:r>
            <a:r>
              <a:rPr lang="ko-KR" altLang="en-US" sz="1600" b="1" dirty="0" smtClean="0"/>
              <a:t>일</a:t>
            </a:r>
            <a:r>
              <a:rPr lang="en-US" altLang="ko-KR" sz="1600" b="1" dirty="0" smtClean="0"/>
              <a:t>)</a:t>
            </a:r>
            <a:r>
              <a:rPr lang="ko-KR" altLang="en-US" sz="1600" b="1" dirty="0" smtClean="0"/>
              <a:t>를 활용</a:t>
            </a:r>
            <a:r>
              <a:rPr lang="en-US" altLang="ko-KR" sz="1600" b="1" dirty="0" smtClean="0"/>
              <a:t>: </a:t>
            </a:r>
            <a:r>
              <a:rPr lang="ko-KR" altLang="en-US" sz="1600" b="1" dirty="0" smtClean="0"/>
              <a:t>근로자대표와 사전에 서면 합의한 경우  근로시간을 조정할 수 있다</a:t>
            </a:r>
            <a:endParaRPr lang="ko-KR" altLang="en-US" sz="1600" b="1" dirty="0"/>
          </a:p>
        </p:txBody>
      </p:sp>
    </p:spTree>
    <p:extLst>
      <p:ext uri="{BB962C8B-B14F-4D97-AF65-F5344CB8AC3E}">
        <p14:creationId xmlns:p14="http://schemas.microsoft.com/office/powerpoint/2010/main" xmlns="" val="51357607"/>
      </p:ext>
    </p:extLst>
  </p:cSld>
  <p:clrMapOvr>
    <a:masterClrMapping/>
  </p:clrMapOvr>
  <p:transition spd="slow">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187449" y="345298"/>
            <a:ext cx="8353425" cy="400110"/>
          </a:xfrm>
          <a:prstGeom prst="rect">
            <a:avLst/>
          </a:prstGeom>
          <a:noFill/>
          <a:ln w="9525">
            <a:noFill/>
            <a:miter lim="800000"/>
            <a:headEnd/>
            <a:tailEnd/>
          </a:ln>
        </p:spPr>
        <p:txBody>
          <a:bodyPr>
            <a:spAutoFit/>
          </a:bodyPr>
          <a:lstStyle/>
          <a:p>
            <a:pPr eaLnBrk="1" latinLnBrk="1" hangingPunct="1">
              <a:defRPr/>
            </a:pPr>
            <a:r>
              <a:rPr lang="ko-KR" altLang="en-US" sz="2000" b="1" dirty="0" smtClean="0">
                <a:solidFill>
                  <a:schemeClr val="tx1">
                    <a:lumMod val="95000"/>
                    <a:lumOff val="5000"/>
                  </a:schemeClr>
                </a:solidFill>
                <a:latin typeface="맑은 고딕" pitchFamily="50" charset="-127"/>
                <a:ea typeface="맑은 고딕" pitchFamily="50" charset="-127"/>
              </a:rPr>
              <a:t> 노동부 </a:t>
            </a:r>
            <a:r>
              <a:rPr lang="ko-KR" altLang="en-US" sz="2000" b="1" dirty="0" err="1" smtClean="0">
                <a:solidFill>
                  <a:schemeClr val="tx1">
                    <a:lumMod val="95000"/>
                    <a:lumOff val="5000"/>
                  </a:schemeClr>
                </a:solidFill>
                <a:latin typeface="맑은 고딕" pitchFamily="50" charset="-127"/>
                <a:ea typeface="맑은 고딕" pitchFamily="50" charset="-127"/>
              </a:rPr>
              <a:t>특별감독시에</a:t>
            </a:r>
            <a:r>
              <a:rPr lang="ko-KR" altLang="en-US" sz="2000" b="1" dirty="0" smtClean="0">
                <a:solidFill>
                  <a:schemeClr val="tx1">
                    <a:lumMod val="95000"/>
                    <a:lumOff val="5000"/>
                  </a:schemeClr>
                </a:solidFill>
                <a:latin typeface="맑은 고딕" pitchFamily="50" charset="-127"/>
                <a:ea typeface="맑은 고딕" pitchFamily="50" charset="-127"/>
              </a:rPr>
              <a:t> 근로시간 관련 입증자료 </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116788"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4</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857356" y="2143116"/>
            <a:ext cx="7058025" cy="3508375"/>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dirty="0">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979613" y="1125538"/>
            <a:ext cx="6769100" cy="338554"/>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lIns="54000" rIns="54000">
            <a:spAutoFit/>
          </a:bodyPr>
          <a:lstStyle/>
          <a:p>
            <a:r>
              <a:rPr lang="en-US" altLang="ko-KR" sz="1600" b="1" dirty="0" smtClean="0">
                <a:latin typeface="맑은 고딕" pitchFamily="50" charset="-127"/>
                <a:ea typeface="맑은 고딕" pitchFamily="50" charset="-127"/>
              </a:rPr>
              <a:t> </a:t>
            </a:r>
            <a:r>
              <a:rPr lang="ko-KR" altLang="en-US" sz="1600" b="1" dirty="0" smtClean="0">
                <a:solidFill>
                  <a:schemeClr val="tx1">
                    <a:lumMod val="95000"/>
                    <a:lumOff val="5000"/>
                  </a:schemeClr>
                </a:solidFill>
                <a:latin typeface="+mn-ea"/>
              </a:rPr>
              <a:t>노동부 수검 시에 인정받을 수 있는 유효한 근로시간 입증자료는</a:t>
            </a:r>
            <a:r>
              <a:rPr lang="en-US" altLang="ko-KR" sz="1600" b="1" dirty="0" smtClean="0">
                <a:solidFill>
                  <a:schemeClr val="tx1">
                    <a:lumMod val="95000"/>
                    <a:lumOff val="5000"/>
                  </a:schemeClr>
                </a:solidFill>
                <a:latin typeface="+mn-ea"/>
              </a:rPr>
              <a:t>?</a:t>
            </a:r>
            <a:endParaRPr lang="ko-KR" altLang="en-US" sz="16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smtClean="0">
                <a:solidFill>
                  <a:schemeClr val="bg1"/>
                </a:solidFill>
                <a:latin typeface="맑은 고딕" pitchFamily="50" charset="-127"/>
                <a:ea typeface="맑은 고딕" pitchFamily="50" charset="-127"/>
              </a:rPr>
              <a:t>근로시간</a:t>
            </a:r>
            <a:endParaRPr kumimoji="0" lang="en-US" altLang="ko-KR" b="1" dirty="0">
              <a:solidFill>
                <a:schemeClr val="bg1"/>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48</a:t>
            </a:fld>
            <a:endParaRPr lang="en-US" altLang="ko-KR"/>
          </a:p>
        </p:txBody>
      </p:sp>
      <p:cxnSp>
        <p:nvCxnSpPr>
          <p:cNvPr id="10" name="직선 연결선 9"/>
          <p:cNvCxnSpPr/>
          <p:nvPr/>
        </p:nvCxnSpPr>
        <p:spPr>
          <a:xfrm>
            <a:off x="0" y="857232"/>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직사각형 10"/>
          <p:cNvSpPr/>
          <p:nvPr/>
        </p:nvSpPr>
        <p:spPr>
          <a:xfrm>
            <a:off x="2000232" y="2428868"/>
            <a:ext cx="6500858" cy="923330"/>
          </a:xfrm>
          <a:prstGeom prst="rect">
            <a:avLst/>
          </a:prstGeom>
        </p:spPr>
        <p:txBody>
          <a:bodyPr wrap="square">
            <a:spAutoFit/>
          </a:bodyPr>
          <a:lstStyle/>
          <a:p>
            <a:r>
              <a:rPr lang="ko-KR" altLang="en-US" b="1" dirty="0" smtClean="0"/>
              <a:t>정규직 </a:t>
            </a:r>
            <a:r>
              <a:rPr lang="en-US" altLang="ko-KR" b="1" dirty="0" smtClean="0"/>
              <a:t>: </a:t>
            </a:r>
            <a:r>
              <a:rPr lang="ko-KR" altLang="en-US" b="1" dirty="0" smtClean="0"/>
              <a:t>출</a:t>
            </a:r>
            <a:r>
              <a:rPr lang="en-US" altLang="ko-KR" b="1" dirty="0" smtClean="0"/>
              <a:t>.</a:t>
            </a:r>
            <a:r>
              <a:rPr lang="ko-KR" altLang="en-US" b="1" dirty="0" smtClean="0"/>
              <a:t>퇴근 기록</a:t>
            </a:r>
            <a:endParaRPr lang="en-US" altLang="ko-KR" b="1" dirty="0" smtClean="0"/>
          </a:p>
          <a:p>
            <a:endParaRPr lang="en-US" altLang="ko-KR" b="1" dirty="0" smtClean="0"/>
          </a:p>
          <a:p>
            <a:r>
              <a:rPr lang="ko-KR" altLang="en-US" b="1" dirty="0" smtClean="0"/>
              <a:t>현장 일용직 </a:t>
            </a:r>
            <a:r>
              <a:rPr lang="en-US" altLang="ko-KR" b="1" dirty="0" smtClean="0"/>
              <a:t>: </a:t>
            </a:r>
            <a:r>
              <a:rPr lang="ko-KR" altLang="en-US" b="1" dirty="0" smtClean="0"/>
              <a:t>노임대장</a:t>
            </a:r>
            <a:r>
              <a:rPr lang="en-US" altLang="ko-KR" b="1" dirty="0" smtClean="0"/>
              <a:t>. </a:t>
            </a:r>
            <a:r>
              <a:rPr lang="ko-KR" altLang="en-US" b="1" dirty="0" err="1" smtClean="0"/>
              <a:t>출역일보</a:t>
            </a:r>
            <a:r>
              <a:rPr lang="en-US" altLang="ko-KR" b="1" dirty="0" smtClean="0"/>
              <a:t>. </a:t>
            </a:r>
            <a:r>
              <a:rPr lang="ko-KR" altLang="en-US" b="1" dirty="0" smtClean="0"/>
              <a:t>작업일지</a:t>
            </a:r>
            <a:endParaRPr lang="ko-KR" altLang="en-US" b="1" dirty="0"/>
          </a:p>
        </p:txBody>
      </p:sp>
    </p:spTree>
    <p:extLst>
      <p:ext uri="{BB962C8B-B14F-4D97-AF65-F5344CB8AC3E}">
        <p14:creationId xmlns:p14="http://schemas.microsoft.com/office/powerpoint/2010/main" xmlns="" val="3990060719"/>
      </p:ext>
    </p:extLst>
  </p:cSld>
  <p:clrMapOvr>
    <a:masterClrMapping/>
  </p:clrMapOvr>
  <p:transition spd="slow">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한쪽 모서리가 잘린 사각형 12"/>
          <p:cNvSpPr/>
          <p:nvPr/>
        </p:nvSpPr>
        <p:spPr>
          <a:xfrm>
            <a:off x="142844" y="285728"/>
            <a:ext cx="1116788"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5</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857356" y="2143116"/>
            <a:ext cx="7058025" cy="4000528"/>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dirty="0">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cstate="print"/>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979613" y="1125538"/>
            <a:ext cx="6769100" cy="656590"/>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lIns="54000" rIns="54000">
            <a:spAutoFit/>
          </a:bodyPr>
          <a:lstStyle/>
          <a:p>
            <a:pPr fontAlgn="base">
              <a:lnSpc>
                <a:spcPts val="2200"/>
              </a:lnSpc>
            </a:pPr>
            <a:r>
              <a:rPr lang="ko-KR" altLang="en-US" sz="1600" b="1" dirty="0" smtClean="0">
                <a:solidFill>
                  <a:schemeClr val="tx1">
                    <a:lumMod val="95000"/>
                    <a:lumOff val="5000"/>
                  </a:schemeClr>
                </a:solidFill>
                <a:latin typeface="+mn-ea"/>
              </a:rPr>
              <a:t> </a:t>
            </a:r>
            <a:r>
              <a:rPr lang="ko-KR" altLang="en-US" sz="1600" b="1" dirty="0" err="1" smtClean="0">
                <a:solidFill>
                  <a:schemeClr val="tx1">
                    <a:lumMod val="95000"/>
                    <a:lumOff val="5000"/>
                  </a:schemeClr>
                </a:solidFill>
                <a:latin typeface="+mn-ea"/>
              </a:rPr>
              <a:t>상시근로자수</a:t>
            </a:r>
            <a:r>
              <a:rPr lang="ko-KR" altLang="en-US" sz="1600" b="1" dirty="0" smtClean="0">
                <a:solidFill>
                  <a:schemeClr val="tx1">
                    <a:lumMod val="95000"/>
                    <a:lumOff val="5000"/>
                  </a:schemeClr>
                </a:solidFill>
                <a:latin typeface="+mn-ea"/>
              </a:rPr>
              <a:t> </a:t>
            </a:r>
            <a:r>
              <a:rPr lang="ko-KR" altLang="en-US" sz="1600" b="1" dirty="0" err="1" smtClean="0">
                <a:solidFill>
                  <a:schemeClr val="tx1">
                    <a:lumMod val="95000"/>
                    <a:lumOff val="5000"/>
                  </a:schemeClr>
                </a:solidFill>
                <a:latin typeface="+mn-ea"/>
              </a:rPr>
              <a:t>산정시</a:t>
            </a:r>
            <a:r>
              <a:rPr lang="ko-KR" altLang="en-US" sz="1600" b="1" dirty="0" smtClean="0">
                <a:solidFill>
                  <a:schemeClr val="tx1">
                    <a:lumMod val="95000"/>
                    <a:lumOff val="5000"/>
                  </a:schemeClr>
                </a:solidFill>
                <a:latin typeface="+mn-ea"/>
              </a:rPr>
              <a:t> </a:t>
            </a:r>
            <a:r>
              <a:rPr lang="ko-KR" altLang="en-US" sz="1600" b="1" dirty="0" err="1" smtClean="0">
                <a:solidFill>
                  <a:schemeClr val="tx1">
                    <a:lumMod val="95000"/>
                    <a:lumOff val="5000"/>
                  </a:schemeClr>
                </a:solidFill>
                <a:latin typeface="+mn-ea"/>
              </a:rPr>
              <a:t>파견직근로자수도</a:t>
            </a:r>
            <a:r>
              <a:rPr lang="ko-KR" altLang="en-US" sz="1600" b="1" dirty="0" smtClean="0">
                <a:solidFill>
                  <a:schemeClr val="tx1">
                    <a:lumMod val="95000"/>
                    <a:lumOff val="5000"/>
                  </a:schemeClr>
                </a:solidFill>
                <a:latin typeface="+mn-ea"/>
              </a:rPr>
              <a:t> 포함되는가</a:t>
            </a:r>
            <a:r>
              <a:rPr lang="en-US" altLang="ko-KR" sz="1600" b="1" dirty="0" smtClean="0">
                <a:solidFill>
                  <a:schemeClr val="tx1">
                    <a:lumMod val="95000"/>
                    <a:lumOff val="5000"/>
                  </a:schemeClr>
                </a:solidFill>
                <a:latin typeface="+mn-ea"/>
              </a:rPr>
              <a:t>? </a:t>
            </a:r>
            <a:r>
              <a:rPr lang="ko-KR" altLang="en-US" sz="1600" b="1" dirty="0" smtClean="0">
                <a:solidFill>
                  <a:schemeClr val="tx1">
                    <a:lumMod val="95000"/>
                    <a:lumOff val="5000"/>
                  </a:schemeClr>
                </a:solidFill>
                <a:latin typeface="+mn-ea"/>
              </a:rPr>
              <a:t>파견근로자에 대하여도 근로시간 단축 적용하여야 하는가</a:t>
            </a:r>
            <a:r>
              <a:rPr lang="en-US" altLang="ko-KR" sz="1600" b="1" dirty="0" smtClean="0">
                <a:solidFill>
                  <a:schemeClr val="tx1">
                    <a:lumMod val="95000"/>
                    <a:lumOff val="5000"/>
                  </a:schemeClr>
                </a:solidFill>
                <a:latin typeface="+mn-ea"/>
              </a:rPr>
              <a:t>?</a:t>
            </a: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smtClean="0">
                <a:solidFill>
                  <a:schemeClr val="bg1"/>
                </a:solidFill>
                <a:latin typeface="맑은 고딕" pitchFamily="50" charset="-127"/>
                <a:ea typeface="맑은 고딕" pitchFamily="50" charset="-127"/>
              </a:rPr>
              <a:t>파견</a:t>
            </a:r>
            <a:endParaRPr kumimoji="0" lang="en-US" altLang="ko-KR" b="1" dirty="0" smtClean="0">
              <a:solidFill>
                <a:schemeClr val="bg1"/>
              </a:solidFill>
              <a:latin typeface="맑은 고딕" pitchFamily="50" charset="-127"/>
              <a:ea typeface="맑은 고딕" pitchFamily="50" charset="-127"/>
            </a:endParaRPr>
          </a:p>
          <a:p>
            <a:pPr algn="ctr" eaLnBrk="1" latinLnBrk="1" hangingPunct="1"/>
            <a:r>
              <a:rPr kumimoji="0" lang="ko-KR" altLang="en-US" b="1" dirty="0" smtClean="0">
                <a:solidFill>
                  <a:schemeClr val="bg1"/>
                </a:solidFill>
                <a:latin typeface="맑은 고딕" pitchFamily="50" charset="-127"/>
                <a:ea typeface="맑은 고딕" pitchFamily="50" charset="-127"/>
              </a:rPr>
              <a:t>근로자</a:t>
            </a:r>
            <a:endParaRPr kumimoji="0" lang="en-US" altLang="ko-KR" b="1" dirty="0">
              <a:solidFill>
                <a:schemeClr val="bg1"/>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49</a:t>
            </a:fld>
            <a:endParaRPr lang="en-US" altLang="ko-KR"/>
          </a:p>
        </p:txBody>
      </p:sp>
      <p:cxnSp>
        <p:nvCxnSpPr>
          <p:cNvPr id="10" name="직선 연결선 9"/>
          <p:cNvCxnSpPr/>
          <p:nvPr/>
        </p:nvCxnSpPr>
        <p:spPr>
          <a:xfrm>
            <a:off x="0" y="857232"/>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2" name="직사각형 11"/>
          <p:cNvSpPr/>
          <p:nvPr/>
        </p:nvSpPr>
        <p:spPr>
          <a:xfrm>
            <a:off x="1619672" y="176206"/>
            <a:ext cx="6408712" cy="535531"/>
          </a:xfrm>
          <a:prstGeom prst="rect">
            <a:avLst/>
          </a:prstGeom>
        </p:spPr>
        <p:txBody>
          <a:bodyPr wrap="square">
            <a:spAutoFit/>
          </a:bodyPr>
          <a:lstStyle/>
          <a:p>
            <a:pPr algn="just" fontAlgn="base">
              <a:lnSpc>
                <a:spcPct val="160000"/>
              </a:lnSpc>
            </a:pPr>
            <a:r>
              <a:rPr lang="ko-KR" altLang="en-US" sz="2000" b="1" kern="0" dirty="0" err="1">
                <a:solidFill>
                  <a:srgbClr val="000000"/>
                </a:solidFill>
                <a:latin typeface="맑은 고딕" panose="020B0503020000020004" pitchFamily="50" charset="-127"/>
              </a:rPr>
              <a:t>파견직</a:t>
            </a:r>
            <a:r>
              <a:rPr lang="ko-KR" altLang="en-US" sz="2000" b="1" kern="0" dirty="0">
                <a:solidFill>
                  <a:srgbClr val="000000"/>
                </a:solidFill>
                <a:latin typeface="맑은 고딕" panose="020B0503020000020004" pitchFamily="50" charset="-127"/>
              </a:rPr>
              <a:t> 근로자도 근로시간 단축이 적용되는지</a:t>
            </a:r>
            <a:r>
              <a:rPr lang="en-US" altLang="ko-KR" sz="2000" b="1" kern="0" dirty="0">
                <a:solidFill>
                  <a:srgbClr val="000000"/>
                </a:solidFill>
                <a:latin typeface="맑은 고딕" panose="020B0503020000020004" pitchFamily="50" charset="-127"/>
              </a:rPr>
              <a:t>?</a:t>
            </a:r>
            <a:endParaRPr lang="ko-KR" altLang="en-US" sz="1400" kern="0" spc="0" dirty="0">
              <a:solidFill>
                <a:srgbClr val="000000"/>
              </a:solidFill>
              <a:effectLst/>
              <a:latin typeface="바탕" panose="02030600000101010101" pitchFamily="18" charset="-127"/>
            </a:endParaRPr>
          </a:p>
        </p:txBody>
      </p:sp>
      <p:sp>
        <p:nvSpPr>
          <p:cNvPr id="14" name="직사각형 13"/>
          <p:cNvSpPr/>
          <p:nvPr/>
        </p:nvSpPr>
        <p:spPr>
          <a:xfrm>
            <a:off x="1979613" y="2352120"/>
            <a:ext cx="6462713" cy="3582519"/>
          </a:xfrm>
          <a:prstGeom prst="rect">
            <a:avLst/>
          </a:prstGeom>
        </p:spPr>
        <p:txBody>
          <a:bodyPr wrap="square">
            <a:spAutoFit/>
          </a:bodyPr>
          <a:lstStyle/>
          <a:p>
            <a:pPr indent="-557530" algn="just" fontAlgn="base">
              <a:lnSpc>
                <a:spcPct val="180000"/>
              </a:lnSpc>
            </a:pPr>
            <a:r>
              <a:rPr lang="ko-KR" altLang="en-US" kern="0" spc="-20" dirty="0" err="1">
                <a:solidFill>
                  <a:srgbClr val="000000"/>
                </a:solidFill>
                <a:latin typeface="맑은 고딕" panose="020B0503020000020004" pitchFamily="50" charset="-127"/>
              </a:rPr>
              <a:t>상시근로자수를</a:t>
            </a:r>
            <a:r>
              <a:rPr lang="ko-KR" altLang="en-US" kern="0" spc="-20" dirty="0">
                <a:solidFill>
                  <a:srgbClr val="000000"/>
                </a:solidFill>
                <a:latin typeface="맑은 고딕" panose="020B0503020000020004" pitchFamily="50" charset="-127"/>
              </a:rPr>
              <a:t> 산정할 때에는 </a:t>
            </a:r>
            <a:r>
              <a:rPr lang="ko-KR" altLang="en-US" kern="0" spc="-20" dirty="0" err="1">
                <a:solidFill>
                  <a:srgbClr val="000000"/>
                </a:solidFill>
                <a:latin typeface="맑은 고딕" panose="020B0503020000020004" pitchFamily="50" charset="-127"/>
              </a:rPr>
              <a:t>파견직을</a:t>
            </a:r>
            <a:r>
              <a:rPr lang="ko-KR" altLang="en-US" kern="0" spc="-20" dirty="0">
                <a:solidFill>
                  <a:srgbClr val="000000"/>
                </a:solidFill>
                <a:latin typeface="맑은 고딕" panose="020B0503020000020004" pitchFamily="50" charset="-127"/>
              </a:rPr>
              <a:t> 제외하고 </a:t>
            </a:r>
            <a:r>
              <a:rPr lang="ko-KR" altLang="en-US" kern="0" spc="-20" dirty="0" err="1">
                <a:solidFill>
                  <a:srgbClr val="000000"/>
                </a:solidFill>
                <a:latin typeface="맑은 고딕" panose="020B0503020000020004" pitchFamily="50" charset="-127"/>
              </a:rPr>
              <a:t>상시근로자수를</a:t>
            </a:r>
            <a:r>
              <a:rPr lang="ko-KR" altLang="en-US" kern="0" spc="-20" dirty="0">
                <a:solidFill>
                  <a:srgbClr val="000000"/>
                </a:solidFill>
                <a:latin typeface="맑은 고딕" panose="020B0503020000020004" pitchFamily="50" charset="-127"/>
              </a:rPr>
              <a:t> 산정함</a:t>
            </a:r>
            <a:r>
              <a:rPr lang="en-US" altLang="ko-KR" kern="0" spc="-20" dirty="0">
                <a:solidFill>
                  <a:srgbClr val="000000"/>
                </a:solidFill>
                <a:latin typeface="맑은 고딕" panose="020B0503020000020004" pitchFamily="50" charset="-127"/>
              </a:rPr>
              <a:t>.</a:t>
            </a:r>
            <a:endParaRPr lang="ko-KR" altLang="en-US" sz="1200" kern="0" dirty="0">
              <a:solidFill>
                <a:srgbClr val="000000"/>
              </a:solidFill>
              <a:latin typeface="바탕" panose="02030600000101010101" pitchFamily="18" charset="-127"/>
            </a:endParaRPr>
          </a:p>
          <a:p>
            <a:pPr indent="-523240" algn="just" fontAlgn="base">
              <a:lnSpc>
                <a:spcPct val="180000"/>
              </a:lnSpc>
            </a:pPr>
            <a:r>
              <a:rPr lang="ko-KR" altLang="en-US" kern="0" spc="-20" dirty="0">
                <a:solidFill>
                  <a:srgbClr val="000000"/>
                </a:solidFill>
                <a:latin typeface="맑은 고딕" panose="020B0503020000020004" pitchFamily="50" charset="-127"/>
              </a:rPr>
              <a:t>그러나 「파견근로자 </a:t>
            </a:r>
            <a:r>
              <a:rPr lang="ko-KR" altLang="en-US" kern="0" spc="-20" dirty="0" err="1">
                <a:solidFill>
                  <a:srgbClr val="000000"/>
                </a:solidFill>
                <a:latin typeface="맑은 고딕" panose="020B0503020000020004" pitchFamily="50" charset="-127"/>
              </a:rPr>
              <a:t>보호등에</a:t>
            </a:r>
            <a:r>
              <a:rPr lang="ko-KR" altLang="en-US" kern="0" spc="-20" dirty="0">
                <a:solidFill>
                  <a:srgbClr val="000000"/>
                </a:solidFill>
                <a:latin typeface="맑은 고딕" panose="020B0503020000020004" pitchFamily="50" charset="-127"/>
              </a:rPr>
              <a:t> 관한 법률」 제</a:t>
            </a:r>
            <a:r>
              <a:rPr lang="en-US" altLang="ko-KR" kern="0" spc="-20" dirty="0">
                <a:solidFill>
                  <a:srgbClr val="000000"/>
                </a:solidFill>
                <a:latin typeface="맑은 고딕" panose="020B0503020000020004" pitchFamily="50" charset="-127"/>
              </a:rPr>
              <a:t>34</a:t>
            </a:r>
            <a:r>
              <a:rPr lang="ko-KR" altLang="en-US" kern="0" spc="-20" dirty="0">
                <a:solidFill>
                  <a:srgbClr val="000000"/>
                </a:solidFill>
                <a:latin typeface="맑은 고딕" panose="020B0503020000020004" pitchFamily="50" charset="-127"/>
              </a:rPr>
              <a:t>조에 따르면 근로시간 관련하여 사용사업주를 사용자로 보고 있으므로</a:t>
            </a:r>
            <a:r>
              <a:rPr lang="en-US" altLang="ko-KR" kern="0" spc="-20" dirty="0">
                <a:solidFill>
                  <a:srgbClr val="000000"/>
                </a:solidFill>
                <a:latin typeface="맑은 고딕" panose="020B0503020000020004" pitchFamily="50" charset="-127"/>
              </a:rPr>
              <a:t>, </a:t>
            </a:r>
            <a:r>
              <a:rPr lang="ko-KR" altLang="en-US" kern="0" spc="-20" dirty="0">
                <a:solidFill>
                  <a:srgbClr val="000000"/>
                </a:solidFill>
                <a:latin typeface="맑은 고딕" panose="020B0503020000020004" pitchFamily="50" charset="-127"/>
              </a:rPr>
              <a:t>만약 </a:t>
            </a:r>
            <a:r>
              <a:rPr lang="en-US" altLang="ko-KR" kern="0" spc="-20" dirty="0" smtClean="0">
                <a:solidFill>
                  <a:srgbClr val="000000"/>
                </a:solidFill>
                <a:latin typeface="맑은 고딕" panose="020B0503020000020004" pitchFamily="50" charset="-127"/>
              </a:rPr>
              <a:t>A</a:t>
            </a:r>
            <a:r>
              <a:rPr lang="ko-KR" altLang="en-US" u="sng" kern="0" spc="-20" dirty="0" smtClean="0">
                <a:solidFill>
                  <a:srgbClr val="000000"/>
                </a:solidFill>
                <a:uFill>
                  <a:solidFill>
                    <a:srgbClr val="000000"/>
                  </a:solidFill>
                </a:uFill>
                <a:latin typeface="맑은 고딕" panose="020B0503020000020004" pitchFamily="50" charset="-127"/>
              </a:rPr>
              <a:t>사의 </a:t>
            </a:r>
            <a:r>
              <a:rPr lang="ko-KR" altLang="en-US" u="sng" kern="0" spc="-20" dirty="0" err="1">
                <a:solidFill>
                  <a:srgbClr val="000000"/>
                </a:solidFill>
                <a:uFill>
                  <a:solidFill>
                    <a:srgbClr val="000000"/>
                  </a:solidFill>
                </a:uFill>
                <a:latin typeface="맑은 고딕" panose="020B0503020000020004" pitchFamily="50" charset="-127"/>
              </a:rPr>
              <a:t>상시근로자수가</a:t>
            </a:r>
            <a:r>
              <a:rPr lang="ko-KR" altLang="en-US" u="sng" kern="0" spc="-20" dirty="0">
                <a:solidFill>
                  <a:srgbClr val="000000"/>
                </a:solidFill>
                <a:uFill>
                  <a:solidFill>
                    <a:srgbClr val="000000"/>
                  </a:solidFill>
                </a:uFill>
                <a:latin typeface="맑은 고딕" panose="020B0503020000020004" pitchFamily="50" charset="-127"/>
              </a:rPr>
              <a:t> </a:t>
            </a:r>
            <a:r>
              <a:rPr lang="en-US" altLang="ko-KR" u="sng" kern="0" spc="-20" dirty="0">
                <a:solidFill>
                  <a:srgbClr val="000000"/>
                </a:solidFill>
                <a:uFill>
                  <a:solidFill>
                    <a:srgbClr val="000000"/>
                  </a:solidFill>
                </a:uFill>
                <a:latin typeface="맑은 고딕" panose="020B0503020000020004" pitchFamily="50" charset="-127"/>
              </a:rPr>
              <a:t>300</a:t>
            </a:r>
            <a:r>
              <a:rPr lang="ko-KR" altLang="en-US" u="sng" kern="0" spc="-20" dirty="0">
                <a:solidFill>
                  <a:srgbClr val="000000"/>
                </a:solidFill>
                <a:uFill>
                  <a:solidFill>
                    <a:srgbClr val="000000"/>
                  </a:solidFill>
                </a:uFill>
                <a:latin typeface="맑은 고딕" panose="020B0503020000020004" pitchFamily="50" charset="-127"/>
              </a:rPr>
              <a:t>인 이상이라면 </a:t>
            </a:r>
            <a:r>
              <a:rPr lang="ko-KR" altLang="en-US" u="sng" kern="0" spc="-20" dirty="0" err="1">
                <a:solidFill>
                  <a:srgbClr val="000000"/>
                </a:solidFill>
                <a:uFill>
                  <a:solidFill>
                    <a:srgbClr val="000000"/>
                  </a:solidFill>
                </a:uFill>
                <a:latin typeface="맑은 고딕" panose="020B0503020000020004" pitchFamily="50" charset="-127"/>
              </a:rPr>
              <a:t>파견직은</a:t>
            </a:r>
            <a:r>
              <a:rPr lang="ko-KR" altLang="en-US" u="sng" kern="0" spc="-20" dirty="0">
                <a:solidFill>
                  <a:srgbClr val="000000"/>
                </a:solidFill>
                <a:uFill>
                  <a:solidFill>
                    <a:srgbClr val="000000"/>
                  </a:solidFill>
                </a:uFill>
                <a:latin typeface="맑은 고딕" panose="020B0503020000020004" pitchFamily="50" charset="-127"/>
              </a:rPr>
              <a:t> 파견업체의 </a:t>
            </a:r>
            <a:r>
              <a:rPr lang="ko-KR" altLang="en-US" u="sng" kern="0" spc="-20" dirty="0" err="1">
                <a:solidFill>
                  <a:srgbClr val="000000"/>
                </a:solidFill>
                <a:uFill>
                  <a:solidFill>
                    <a:srgbClr val="000000"/>
                  </a:solidFill>
                </a:uFill>
                <a:latin typeface="맑은 고딕" panose="020B0503020000020004" pitchFamily="50" charset="-127"/>
              </a:rPr>
              <a:t>상시근로자수와</a:t>
            </a:r>
            <a:r>
              <a:rPr lang="ko-KR" altLang="en-US" u="sng" kern="0" spc="-20" dirty="0">
                <a:solidFill>
                  <a:srgbClr val="000000"/>
                </a:solidFill>
                <a:uFill>
                  <a:solidFill>
                    <a:srgbClr val="000000"/>
                  </a:solidFill>
                </a:uFill>
                <a:latin typeface="맑은 고딕" panose="020B0503020000020004" pitchFamily="50" charset="-127"/>
              </a:rPr>
              <a:t> 무관하게 </a:t>
            </a:r>
            <a:r>
              <a:rPr lang="en-US" altLang="ko-KR" u="sng" kern="0" spc="-20" dirty="0" smtClean="0">
                <a:solidFill>
                  <a:srgbClr val="000000"/>
                </a:solidFill>
                <a:uFill>
                  <a:solidFill>
                    <a:srgbClr val="000000"/>
                  </a:solidFill>
                </a:uFill>
                <a:latin typeface="맑은 고딕" panose="020B0503020000020004" pitchFamily="50" charset="-127"/>
              </a:rPr>
              <a:t>A</a:t>
            </a:r>
            <a:r>
              <a:rPr lang="ko-KR" altLang="en-US" u="sng" kern="0" spc="-20" dirty="0" smtClean="0">
                <a:solidFill>
                  <a:srgbClr val="000000"/>
                </a:solidFill>
                <a:uFill>
                  <a:solidFill>
                    <a:srgbClr val="000000"/>
                  </a:solidFill>
                </a:uFill>
                <a:latin typeface="맑은 고딕" panose="020B0503020000020004" pitchFamily="50" charset="-127"/>
              </a:rPr>
              <a:t>사의 </a:t>
            </a:r>
            <a:r>
              <a:rPr lang="ko-KR" altLang="en-US" u="sng" kern="0" spc="-20" dirty="0">
                <a:solidFill>
                  <a:srgbClr val="000000"/>
                </a:solidFill>
                <a:uFill>
                  <a:solidFill>
                    <a:srgbClr val="000000"/>
                  </a:solidFill>
                </a:uFill>
                <a:latin typeface="맑은 고딕" panose="020B0503020000020004" pitchFamily="50" charset="-127"/>
              </a:rPr>
              <a:t>근로시간 단축 적용에 따라 동일하게 적용됨</a:t>
            </a:r>
            <a:r>
              <a:rPr lang="en-US" altLang="ko-KR" u="sng" kern="0" spc="-20" dirty="0">
                <a:solidFill>
                  <a:srgbClr val="000000"/>
                </a:solidFill>
                <a:uFill>
                  <a:solidFill>
                    <a:srgbClr val="000000"/>
                  </a:solidFill>
                </a:uFill>
                <a:latin typeface="맑은 고딕" panose="020B0503020000020004" pitchFamily="50" charset="-127"/>
              </a:rPr>
              <a:t>.</a:t>
            </a:r>
            <a:endParaRPr lang="ko-KR" altLang="en-US" sz="1200" kern="0" spc="0" dirty="0">
              <a:solidFill>
                <a:srgbClr val="000000"/>
              </a:solidFill>
              <a:effectLst/>
              <a:latin typeface="바탕" panose="02030600000101010101" pitchFamily="18" charset="-127"/>
            </a:endParaRPr>
          </a:p>
        </p:txBody>
      </p:sp>
    </p:spTree>
    <p:extLst>
      <p:ext uri="{BB962C8B-B14F-4D97-AF65-F5344CB8AC3E}">
        <p14:creationId xmlns:p14="http://schemas.microsoft.com/office/powerpoint/2010/main" xmlns="" val="2403055517"/>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762" name="AutoShape 2"/>
          <p:cNvSpPr>
            <a:spLocks noChangeArrowheads="1"/>
          </p:cNvSpPr>
          <p:nvPr/>
        </p:nvSpPr>
        <p:spPr bwMode="auto">
          <a:xfrm>
            <a:off x="7253288" y="1708150"/>
            <a:ext cx="1655762" cy="323850"/>
          </a:xfrm>
          <a:prstGeom prst="roundRect">
            <a:avLst>
              <a:gd name="adj" fmla="val 16667"/>
            </a:avLst>
          </a:prstGeom>
          <a:noFill/>
          <a:ln w="9525">
            <a:noFill/>
            <a:round/>
            <a:headEnd/>
            <a:tailEnd/>
          </a:ln>
        </p:spPr>
        <p:txBody>
          <a:bodyPr wrap="none" lIns="90000" tIns="46800" rIns="90000" bIns="46800" anchor="ctr"/>
          <a:lstStyle/>
          <a:p>
            <a:pPr marL="457200">
              <a:spcBef>
                <a:spcPct val="50000"/>
              </a:spcBef>
            </a:pPr>
            <a:r>
              <a:rPr lang="ko-KR" altLang="en-US" sz="1600" dirty="0">
                <a:latin typeface="HY헤드라인M" pitchFamily="18" charset="-127"/>
                <a:ea typeface="HY헤드라인M" pitchFamily="18" charset="-127"/>
              </a:rPr>
              <a:t>정답</a:t>
            </a:r>
            <a:r>
              <a:rPr lang="en-US" altLang="ko-KR" sz="1600" dirty="0">
                <a:latin typeface="HY헤드라인M" pitchFamily="18" charset="-127"/>
                <a:ea typeface="HY헤드라인M" pitchFamily="18" charset="-127"/>
              </a:rPr>
              <a:t>: ( </a:t>
            </a:r>
            <a:r>
              <a:rPr lang="en-US" altLang="ko-KR" sz="1600" dirty="0" smtClean="0">
                <a:latin typeface="HY헤드라인M" pitchFamily="18" charset="-127"/>
                <a:ea typeface="HY헤드라인M" pitchFamily="18" charset="-127"/>
              </a:rPr>
              <a:t>   0   </a:t>
            </a:r>
            <a:r>
              <a:rPr lang="en-US" altLang="ko-KR" sz="1600" dirty="0">
                <a:latin typeface="HY헤드라인M" pitchFamily="18" charset="-127"/>
                <a:ea typeface="HY헤드라인M" pitchFamily="18" charset="-127"/>
              </a:rPr>
              <a:t>) </a:t>
            </a:r>
          </a:p>
        </p:txBody>
      </p:sp>
      <p:grpSp>
        <p:nvGrpSpPr>
          <p:cNvPr id="2" name="Group 3"/>
          <p:cNvGrpSpPr>
            <a:grpSpLocks/>
          </p:cNvGrpSpPr>
          <p:nvPr/>
        </p:nvGrpSpPr>
        <p:grpSpPr bwMode="auto">
          <a:xfrm>
            <a:off x="408006" y="1389063"/>
            <a:ext cx="7285038" cy="781050"/>
            <a:chOff x="236" y="1026"/>
            <a:chExt cx="4589" cy="492"/>
          </a:xfrm>
        </p:grpSpPr>
        <p:sp>
          <p:nvSpPr>
            <p:cNvPr id="27678" name="AutoShape 4"/>
            <p:cNvSpPr>
              <a:spLocks noChangeArrowheads="1"/>
            </p:cNvSpPr>
            <p:nvPr/>
          </p:nvSpPr>
          <p:spPr bwMode="auto">
            <a:xfrm>
              <a:off x="236" y="1026"/>
              <a:ext cx="4589" cy="492"/>
            </a:xfrm>
            <a:prstGeom prst="roundRect">
              <a:avLst>
                <a:gd name="adj" fmla="val 16667"/>
              </a:avLst>
            </a:prstGeom>
            <a:solidFill>
              <a:srgbClr val="EAEAEA"/>
            </a:solidFill>
            <a:ln w="9525">
              <a:solidFill>
                <a:schemeClr val="bg2"/>
              </a:solidFill>
              <a:round/>
              <a:headEnd/>
              <a:tailEnd/>
            </a:ln>
            <a:effectLst>
              <a:outerShdw dist="35921" dir="2700000" algn="ctr" rotWithShape="0">
                <a:srgbClr val="B2B2B2"/>
              </a:outerShdw>
            </a:effectLst>
          </p:spPr>
          <p:txBody>
            <a:bodyPr lIns="90000" tIns="46800" rIns="90000" bIns="46800" anchor="ctr"/>
            <a:lstStyle/>
            <a:p>
              <a:pPr marL="457200">
                <a:lnSpc>
                  <a:spcPct val="90000"/>
                </a:lnSpc>
              </a:pPr>
              <a:endParaRPr lang="ko-KR" altLang="ko-KR" sz="1600">
                <a:latin typeface="HY헤드라인M" pitchFamily="18" charset="-127"/>
                <a:ea typeface="HY헤드라인M" pitchFamily="18" charset="-127"/>
              </a:endParaRPr>
            </a:p>
          </p:txBody>
        </p:sp>
        <p:sp>
          <p:nvSpPr>
            <p:cNvPr id="27679" name="Rectangle 5"/>
            <p:cNvSpPr>
              <a:spLocks noChangeArrowheads="1"/>
            </p:cNvSpPr>
            <p:nvPr/>
          </p:nvSpPr>
          <p:spPr bwMode="auto">
            <a:xfrm>
              <a:off x="295" y="1083"/>
              <a:ext cx="456" cy="387"/>
            </a:xfrm>
            <a:prstGeom prst="rect">
              <a:avLst/>
            </a:prstGeom>
            <a:gradFill rotWithShape="1">
              <a:gsLst>
                <a:gs pos="0">
                  <a:srgbClr val="00002F"/>
                </a:gs>
                <a:gs pos="100000">
                  <a:srgbClr val="000066"/>
                </a:gs>
              </a:gsLst>
              <a:lin ang="0" scaled="1"/>
            </a:gradFill>
            <a:ln w="9525">
              <a:solidFill>
                <a:schemeClr val="tx1"/>
              </a:solidFill>
              <a:miter lim="800000"/>
              <a:headEnd/>
              <a:tailEnd/>
            </a:ln>
          </p:spPr>
          <p:txBody>
            <a:bodyPr wrap="none" anchor="ctr"/>
            <a:lstStyle/>
            <a:p>
              <a:pPr>
                <a:buClr>
                  <a:schemeClr val="hlink"/>
                </a:buClr>
                <a:buFont typeface="Wingdings" pitchFamily="2" charset="2"/>
                <a:buChar char="§"/>
              </a:pPr>
              <a:endParaRPr lang="ko-KR" altLang="en-US" sz="1600">
                <a:latin typeface="HY헤드라인M" pitchFamily="18" charset="-127"/>
                <a:ea typeface="HY헤드라인M" pitchFamily="18" charset="-127"/>
              </a:endParaRPr>
            </a:p>
          </p:txBody>
        </p:sp>
        <p:sp>
          <p:nvSpPr>
            <p:cNvPr id="27680" name="Rectangle 6"/>
            <p:cNvSpPr>
              <a:spLocks noChangeArrowheads="1"/>
            </p:cNvSpPr>
            <p:nvPr/>
          </p:nvSpPr>
          <p:spPr bwMode="auto">
            <a:xfrm>
              <a:off x="311" y="1173"/>
              <a:ext cx="456" cy="213"/>
            </a:xfrm>
            <a:prstGeom prst="rect">
              <a:avLst/>
            </a:prstGeom>
            <a:noFill/>
            <a:ln w="9525">
              <a:noFill/>
              <a:miter lim="800000"/>
              <a:headEnd/>
              <a:tailEnd/>
            </a:ln>
          </p:spPr>
          <p:txBody>
            <a:bodyPr wrap="none">
              <a:spAutoFit/>
            </a:bodyPr>
            <a:lstStyle/>
            <a:p>
              <a:r>
                <a:rPr lang="ko-KR" altLang="en-US" sz="1600" dirty="0">
                  <a:solidFill>
                    <a:schemeClr val="bg1"/>
                  </a:solidFill>
                  <a:latin typeface="HY헤드라인M" pitchFamily="18" charset="-127"/>
                  <a:ea typeface="HY헤드라인M" pitchFamily="18" charset="-127"/>
                </a:rPr>
                <a:t>문제</a:t>
              </a:r>
              <a:r>
                <a:rPr lang="en-US" altLang="ko-KR" sz="1600" dirty="0">
                  <a:solidFill>
                    <a:schemeClr val="bg1"/>
                  </a:solidFill>
                  <a:latin typeface="HY헤드라인M" pitchFamily="18" charset="-127"/>
                  <a:ea typeface="HY헤드라인M" pitchFamily="18" charset="-127"/>
                </a:rPr>
                <a:t>6</a:t>
              </a:r>
            </a:p>
          </p:txBody>
        </p:sp>
        <p:sp>
          <p:nvSpPr>
            <p:cNvPr id="27681" name="Rectangle 7"/>
            <p:cNvSpPr>
              <a:spLocks noChangeArrowheads="1"/>
            </p:cNvSpPr>
            <p:nvPr/>
          </p:nvSpPr>
          <p:spPr bwMode="auto">
            <a:xfrm>
              <a:off x="788" y="1089"/>
              <a:ext cx="3947" cy="337"/>
            </a:xfrm>
            <a:prstGeom prst="rect">
              <a:avLst/>
            </a:prstGeom>
            <a:noFill/>
            <a:ln w="9525">
              <a:noFill/>
              <a:miter lim="800000"/>
              <a:headEnd/>
              <a:tailEnd/>
            </a:ln>
          </p:spPr>
          <p:txBody>
            <a:bodyPr>
              <a:spAutoFit/>
            </a:bodyPr>
            <a:lstStyle/>
            <a:p>
              <a:pPr marL="457200" indent="-457200">
                <a:lnSpc>
                  <a:spcPct val="90000"/>
                </a:lnSpc>
                <a:buClr>
                  <a:schemeClr val="hlink"/>
                </a:buClr>
                <a:buFont typeface="Wingdings" pitchFamily="2" charset="2"/>
                <a:buNone/>
              </a:pPr>
              <a:r>
                <a:rPr lang="ko-KR" altLang="en-US" sz="1600" dirty="0">
                  <a:latin typeface="HY헤드라인M" pitchFamily="18" charset="-127"/>
                  <a:ea typeface="HY헤드라인M" pitchFamily="18" charset="-127"/>
                </a:rPr>
                <a:t>근로관계 종료절차로 </a:t>
              </a:r>
              <a:r>
                <a:rPr lang="ko-KR" altLang="en-US" sz="1600" dirty="0">
                  <a:solidFill>
                    <a:srgbClr val="FF0000"/>
                  </a:solidFill>
                  <a:latin typeface="HY헤드라인M" pitchFamily="18" charset="-127"/>
                  <a:ea typeface="HY헤드라인M" pitchFamily="18" charset="-127"/>
                </a:rPr>
                <a:t>근로계약서상의 근로계약기간</a:t>
              </a:r>
              <a:r>
                <a:rPr lang="en-US" altLang="ko-KR" sz="1600" dirty="0">
                  <a:latin typeface="HY헤드라인M" pitchFamily="18" charset="-127"/>
                  <a:ea typeface="HY헤드라인M" pitchFamily="18" charset="-127"/>
                </a:rPr>
                <a:t>, </a:t>
              </a:r>
              <a:r>
                <a:rPr lang="ko-KR" altLang="en-US" sz="1600" dirty="0">
                  <a:latin typeface="HY헤드라인M" pitchFamily="18" charset="-127"/>
                  <a:ea typeface="HY헤드라인M" pitchFamily="18" charset="-127"/>
                </a:rPr>
                <a:t>의원</a:t>
              </a:r>
              <a:r>
                <a:rPr lang="en-US" altLang="ko-KR" sz="1600" dirty="0">
                  <a:latin typeface="HY헤드라인M" pitchFamily="18" charset="-127"/>
                  <a:ea typeface="HY헤드라인M" pitchFamily="18" charset="-127"/>
                </a:rPr>
                <a:t>.</a:t>
              </a:r>
              <a:r>
                <a:rPr lang="ko-KR" altLang="en-US" sz="1600" dirty="0">
                  <a:latin typeface="HY헤드라인M" pitchFamily="18" charset="-127"/>
                  <a:ea typeface="HY헤드라인M" pitchFamily="18" charset="-127"/>
                </a:rPr>
                <a:t>권고사직</a:t>
              </a:r>
              <a:endParaRPr lang="en-US" altLang="ko-KR" sz="1600" dirty="0">
                <a:latin typeface="HY헤드라인M" pitchFamily="18" charset="-127"/>
                <a:ea typeface="HY헤드라인M" pitchFamily="18" charset="-127"/>
              </a:endParaRPr>
            </a:p>
            <a:p>
              <a:pPr marL="457200" indent="-457200">
                <a:lnSpc>
                  <a:spcPct val="90000"/>
                </a:lnSpc>
                <a:buClr>
                  <a:schemeClr val="hlink"/>
                </a:buClr>
                <a:buFont typeface="Wingdings" pitchFamily="2" charset="2"/>
                <a:buNone/>
              </a:pPr>
              <a:r>
                <a:rPr lang="ko-KR" altLang="en-US" sz="1600" dirty="0">
                  <a:latin typeface="HY헤드라인M" pitchFamily="18" charset="-127"/>
                  <a:ea typeface="HY헤드라인M" pitchFamily="18" charset="-127"/>
                </a:rPr>
                <a:t>시 </a:t>
              </a:r>
              <a:r>
                <a:rPr lang="ko-KR" altLang="en-US" sz="1600" dirty="0">
                  <a:solidFill>
                    <a:srgbClr val="FF0000"/>
                  </a:solidFill>
                  <a:latin typeface="HY헤드라인M" pitchFamily="18" charset="-127"/>
                  <a:ea typeface="HY헤드라인M" pitchFamily="18" charset="-127"/>
                </a:rPr>
                <a:t>사직서</a:t>
              </a:r>
              <a:r>
                <a:rPr lang="en-US" altLang="ko-KR" sz="1600" dirty="0">
                  <a:latin typeface="HY헤드라인M" pitchFamily="18" charset="-127"/>
                  <a:ea typeface="HY헤드라인M" pitchFamily="18" charset="-127"/>
                </a:rPr>
                <a:t>, </a:t>
              </a:r>
              <a:r>
                <a:rPr lang="ko-KR" altLang="en-US" sz="1600" dirty="0" err="1">
                  <a:latin typeface="HY헤드라인M" pitchFamily="18" charset="-127"/>
                  <a:ea typeface="HY헤드라인M" pitchFamily="18" charset="-127"/>
                </a:rPr>
                <a:t>해고시</a:t>
              </a:r>
              <a:r>
                <a:rPr lang="ko-KR" altLang="en-US" sz="1600" dirty="0">
                  <a:latin typeface="HY헤드라인M" pitchFamily="18" charset="-127"/>
                  <a:ea typeface="HY헤드라인M" pitchFamily="18" charset="-127"/>
                </a:rPr>
                <a:t> </a:t>
              </a:r>
              <a:r>
                <a:rPr lang="ko-KR" altLang="en-US" sz="1600" dirty="0">
                  <a:solidFill>
                    <a:srgbClr val="FF0000"/>
                  </a:solidFill>
                  <a:latin typeface="HY헤드라인M" pitchFamily="18" charset="-127"/>
                  <a:ea typeface="HY헤드라인M" pitchFamily="18" charset="-127"/>
                </a:rPr>
                <a:t>서면</a:t>
              </a:r>
              <a:r>
                <a:rPr lang="ko-KR" altLang="en-US" sz="1600" dirty="0">
                  <a:latin typeface="HY헤드라인M" pitchFamily="18" charset="-127"/>
                  <a:ea typeface="HY헤드라인M" pitchFamily="18" charset="-127"/>
                </a:rPr>
                <a:t> </a:t>
              </a:r>
              <a:r>
                <a:rPr lang="ko-KR" altLang="en-US" sz="1600" dirty="0" err="1">
                  <a:latin typeface="HY헤드라인M" pitchFamily="18" charset="-127"/>
                  <a:ea typeface="HY헤드라인M" pitchFamily="18" charset="-127"/>
                </a:rPr>
                <a:t>통보서중</a:t>
              </a:r>
              <a:r>
                <a:rPr lang="ko-KR" altLang="en-US" sz="1600" dirty="0">
                  <a:latin typeface="HY헤드라인M" pitchFamily="18" charset="-127"/>
                  <a:ea typeface="HY헤드라인M" pitchFamily="18" charset="-127"/>
                </a:rPr>
                <a:t> 하나는 반드시 있어야 한다</a:t>
              </a:r>
              <a:r>
                <a:rPr lang="en-US" altLang="ko-KR" sz="1600" dirty="0">
                  <a:latin typeface="HY헤드라인M" pitchFamily="18" charset="-127"/>
                  <a:ea typeface="HY헤드라인M" pitchFamily="18" charset="-127"/>
                </a:rPr>
                <a:t>. </a:t>
              </a:r>
            </a:p>
          </p:txBody>
        </p:sp>
      </p:grpSp>
      <p:grpSp>
        <p:nvGrpSpPr>
          <p:cNvPr id="3" name="Group 8"/>
          <p:cNvGrpSpPr>
            <a:grpSpLocks/>
          </p:cNvGrpSpPr>
          <p:nvPr/>
        </p:nvGrpSpPr>
        <p:grpSpPr bwMode="auto">
          <a:xfrm>
            <a:off x="408006" y="2314575"/>
            <a:ext cx="7285038" cy="781050"/>
            <a:chOff x="236" y="1609"/>
            <a:chExt cx="4589" cy="492"/>
          </a:xfrm>
        </p:grpSpPr>
        <p:sp>
          <p:nvSpPr>
            <p:cNvPr id="27674" name="AutoShape 9"/>
            <p:cNvSpPr>
              <a:spLocks noChangeArrowheads="1"/>
            </p:cNvSpPr>
            <p:nvPr/>
          </p:nvSpPr>
          <p:spPr bwMode="auto">
            <a:xfrm>
              <a:off x="236" y="1609"/>
              <a:ext cx="4589" cy="492"/>
            </a:xfrm>
            <a:prstGeom prst="roundRect">
              <a:avLst>
                <a:gd name="adj" fmla="val 16667"/>
              </a:avLst>
            </a:prstGeom>
            <a:solidFill>
              <a:srgbClr val="EAEAEA"/>
            </a:solidFill>
            <a:ln w="9525">
              <a:solidFill>
                <a:schemeClr val="bg2"/>
              </a:solidFill>
              <a:round/>
              <a:headEnd/>
              <a:tailEnd/>
            </a:ln>
            <a:effectLst>
              <a:outerShdw dist="35921" dir="2700000" algn="ctr" rotWithShape="0">
                <a:srgbClr val="B2B2B2"/>
              </a:outerShdw>
            </a:effectLst>
          </p:spPr>
          <p:txBody>
            <a:bodyPr lIns="90000" tIns="46800" rIns="90000" bIns="46800" anchor="ctr"/>
            <a:lstStyle/>
            <a:p>
              <a:pPr marL="457200">
                <a:lnSpc>
                  <a:spcPct val="90000"/>
                </a:lnSpc>
              </a:pPr>
              <a:endParaRPr lang="ko-KR" altLang="ko-KR" sz="1600">
                <a:latin typeface="HY헤드라인M" pitchFamily="18" charset="-127"/>
                <a:ea typeface="HY헤드라인M" pitchFamily="18" charset="-127"/>
              </a:endParaRPr>
            </a:p>
          </p:txBody>
        </p:sp>
        <p:sp>
          <p:nvSpPr>
            <p:cNvPr id="27675" name="Rectangle 10"/>
            <p:cNvSpPr>
              <a:spLocks noChangeArrowheads="1"/>
            </p:cNvSpPr>
            <p:nvPr/>
          </p:nvSpPr>
          <p:spPr bwMode="auto">
            <a:xfrm>
              <a:off x="295" y="1666"/>
              <a:ext cx="456" cy="387"/>
            </a:xfrm>
            <a:prstGeom prst="rect">
              <a:avLst/>
            </a:prstGeom>
            <a:solidFill>
              <a:srgbClr val="000066"/>
            </a:solidFill>
            <a:ln w="9525">
              <a:solidFill>
                <a:schemeClr val="tx1"/>
              </a:solidFill>
              <a:miter lim="800000"/>
              <a:headEnd/>
              <a:tailEnd/>
            </a:ln>
          </p:spPr>
          <p:txBody>
            <a:bodyPr wrap="none" anchor="ctr"/>
            <a:lstStyle/>
            <a:p>
              <a:pPr>
                <a:buClr>
                  <a:schemeClr val="hlink"/>
                </a:buClr>
                <a:buFont typeface="Wingdings" pitchFamily="2" charset="2"/>
                <a:buChar char="§"/>
              </a:pPr>
              <a:endParaRPr lang="ko-KR" altLang="en-US" sz="1600">
                <a:latin typeface="HY헤드라인M" pitchFamily="18" charset="-127"/>
                <a:ea typeface="HY헤드라인M" pitchFamily="18" charset="-127"/>
              </a:endParaRPr>
            </a:p>
          </p:txBody>
        </p:sp>
        <p:sp>
          <p:nvSpPr>
            <p:cNvPr id="27676" name="Rectangle 11"/>
            <p:cNvSpPr>
              <a:spLocks noChangeArrowheads="1"/>
            </p:cNvSpPr>
            <p:nvPr/>
          </p:nvSpPr>
          <p:spPr bwMode="auto">
            <a:xfrm>
              <a:off x="311" y="1756"/>
              <a:ext cx="451" cy="213"/>
            </a:xfrm>
            <a:prstGeom prst="rect">
              <a:avLst/>
            </a:prstGeom>
            <a:noFill/>
            <a:ln w="9525">
              <a:noFill/>
              <a:miter lim="800000"/>
              <a:headEnd/>
              <a:tailEnd/>
            </a:ln>
          </p:spPr>
          <p:txBody>
            <a:bodyPr wrap="none">
              <a:spAutoFit/>
            </a:bodyPr>
            <a:lstStyle/>
            <a:p>
              <a:r>
                <a:rPr lang="ko-KR" altLang="en-US" sz="1600">
                  <a:solidFill>
                    <a:schemeClr val="bg1"/>
                  </a:solidFill>
                  <a:latin typeface="HY헤드라인M" pitchFamily="18" charset="-127"/>
                  <a:ea typeface="HY헤드라인M" pitchFamily="18" charset="-127"/>
                </a:rPr>
                <a:t>문제</a:t>
              </a:r>
              <a:r>
                <a:rPr lang="en-US" altLang="ko-KR" sz="1600">
                  <a:solidFill>
                    <a:schemeClr val="bg1"/>
                  </a:solidFill>
                  <a:latin typeface="HY헤드라인M" pitchFamily="18" charset="-127"/>
                  <a:ea typeface="HY헤드라인M" pitchFamily="18" charset="-127"/>
                </a:rPr>
                <a:t>7</a:t>
              </a:r>
            </a:p>
          </p:txBody>
        </p:sp>
        <p:sp>
          <p:nvSpPr>
            <p:cNvPr id="27677" name="Rectangle 12"/>
            <p:cNvSpPr>
              <a:spLocks noChangeArrowheads="1"/>
            </p:cNvSpPr>
            <p:nvPr/>
          </p:nvSpPr>
          <p:spPr bwMode="auto">
            <a:xfrm>
              <a:off x="788" y="1672"/>
              <a:ext cx="3947" cy="337"/>
            </a:xfrm>
            <a:prstGeom prst="rect">
              <a:avLst/>
            </a:prstGeom>
            <a:noFill/>
            <a:ln w="9525">
              <a:noFill/>
              <a:miter lim="800000"/>
              <a:headEnd/>
              <a:tailEnd/>
            </a:ln>
          </p:spPr>
          <p:txBody>
            <a:bodyPr>
              <a:spAutoFit/>
            </a:bodyPr>
            <a:lstStyle/>
            <a:p>
              <a:pPr marL="457200" indent="-457200">
                <a:lnSpc>
                  <a:spcPct val="90000"/>
                </a:lnSpc>
              </a:pPr>
              <a:r>
                <a:rPr lang="en-US" altLang="ko-KR" sz="1600" dirty="0" smtClean="0">
                  <a:latin typeface="HY헤드라인M" pitchFamily="18" charset="-127"/>
                  <a:ea typeface="HY헤드라인M" pitchFamily="18" charset="-127"/>
                </a:rPr>
                <a:t> 3</a:t>
              </a:r>
              <a:r>
                <a:rPr lang="ko-KR" altLang="en-US" sz="1600" dirty="0" err="1" smtClean="0">
                  <a:latin typeface="HY헤드라인M" pitchFamily="18" charset="-127"/>
                  <a:ea typeface="HY헤드라인M" pitchFamily="18" charset="-127"/>
                </a:rPr>
                <a:t>개월이상</a:t>
              </a:r>
              <a:r>
                <a:rPr lang="ko-KR" altLang="en-US" sz="1600" dirty="0" smtClean="0">
                  <a:latin typeface="HY헤드라인M" pitchFamily="18" charset="-127"/>
                  <a:ea typeface="HY헤드라인M" pitchFamily="18" charset="-127"/>
                </a:rPr>
                <a:t> 근로한 일용근로자를 </a:t>
              </a:r>
              <a:r>
                <a:rPr lang="ko-KR" altLang="en-US" sz="1600" dirty="0" err="1" smtClean="0">
                  <a:latin typeface="HY헤드라인M" pitchFamily="18" charset="-127"/>
                  <a:ea typeface="HY헤드라인M" pitchFamily="18" charset="-127"/>
                </a:rPr>
                <a:t>해고할때에는</a:t>
              </a:r>
              <a:r>
                <a:rPr lang="ko-KR" altLang="en-US" sz="1600" dirty="0" smtClean="0">
                  <a:latin typeface="HY헤드라인M" pitchFamily="18" charset="-127"/>
                  <a:ea typeface="HY헤드라인M" pitchFamily="18" charset="-127"/>
                </a:rPr>
                <a:t> </a:t>
              </a:r>
              <a:r>
                <a:rPr lang="en-US" altLang="ko-KR" sz="1600" dirty="0" smtClean="0">
                  <a:latin typeface="HY헤드라인M" pitchFamily="18" charset="-127"/>
                  <a:ea typeface="HY헤드라인M" pitchFamily="18" charset="-127"/>
                </a:rPr>
                <a:t>30</a:t>
              </a:r>
              <a:r>
                <a:rPr lang="ko-KR" altLang="en-US" sz="1600" dirty="0" smtClean="0">
                  <a:latin typeface="HY헤드라인M" pitchFamily="18" charset="-127"/>
                  <a:ea typeface="HY헤드라인M" pitchFamily="18" charset="-127"/>
                </a:rPr>
                <a:t>일전에 해고예고</a:t>
              </a:r>
              <a:endParaRPr lang="en-US" altLang="ko-KR" sz="1600" dirty="0" smtClean="0">
                <a:latin typeface="HY헤드라인M" pitchFamily="18" charset="-127"/>
                <a:ea typeface="HY헤드라인M" pitchFamily="18" charset="-127"/>
              </a:endParaRPr>
            </a:p>
            <a:p>
              <a:pPr marL="457200" indent="-457200">
                <a:lnSpc>
                  <a:spcPct val="90000"/>
                </a:lnSpc>
              </a:pPr>
              <a:r>
                <a:rPr lang="ko-KR" altLang="en-US" sz="1600" dirty="0" smtClean="0">
                  <a:latin typeface="HY헤드라인M" pitchFamily="18" charset="-127"/>
                  <a:ea typeface="HY헤드라인M" pitchFamily="18" charset="-127"/>
                </a:rPr>
                <a:t>하거나 </a:t>
              </a:r>
              <a:r>
                <a:rPr lang="en-US" altLang="ko-KR" sz="1600" dirty="0" smtClean="0">
                  <a:latin typeface="HY헤드라인M" pitchFamily="18" charset="-127"/>
                  <a:ea typeface="HY헤드라인M" pitchFamily="18" charset="-127"/>
                </a:rPr>
                <a:t>30</a:t>
              </a:r>
              <a:r>
                <a:rPr lang="ko-KR" altLang="en-US" sz="1600" dirty="0" smtClean="0">
                  <a:latin typeface="HY헤드라인M" pitchFamily="18" charset="-127"/>
                  <a:ea typeface="HY헤드라인M" pitchFamily="18" charset="-127"/>
                </a:rPr>
                <a:t>일분의 통상임금을 </a:t>
              </a:r>
              <a:r>
                <a:rPr lang="ko-KR" altLang="en-US" sz="1600" dirty="0" smtClean="0">
                  <a:solidFill>
                    <a:srgbClr val="FF0000"/>
                  </a:solidFill>
                  <a:latin typeface="HY헤드라인M" pitchFamily="18" charset="-127"/>
                  <a:ea typeface="HY헤드라인M" pitchFamily="18" charset="-127"/>
                </a:rPr>
                <a:t>해고수당</a:t>
              </a:r>
              <a:r>
                <a:rPr lang="ko-KR" altLang="en-US" sz="1600" dirty="0" smtClean="0">
                  <a:latin typeface="HY헤드라인M" pitchFamily="18" charset="-127"/>
                  <a:ea typeface="HY헤드라인M" pitchFamily="18" charset="-127"/>
                </a:rPr>
                <a:t>으로 지급하여야 한다</a:t>
              </a:r>
              <a:r>
                <a:rPr lang="en-US" altLang="ko-KR" sz="1600" dirty="0" smtClean="0">
                  <a:latin typeface="HY헤드라인M" pitchFamily="18" charset="-127"/>
                  <a:ea typeface="HY헤드라인M" pitchFamily="18" charset="-127"/>
                </a:rPr>
                <a:t>. </a:t>
              </a:r>
              <a:endParaRPr lang="ko-KR" altLang="ko-KR" sz="1600" dirty="0">
                <a:latin typeface="HY헤드라인M" pitchFamily="18" charset="-127"/>
                <a:ea typeface="HY헤드라인M" pitchFamily="18" charset="-127"/>
              </a:endParaRPr>
            </a:p>
          </p:txBody>
        </p:sp>
      </p:grpSp>
      <p:grpSp>
        <p:nvGrpSpPr>
          <p:cNvPr id="5" name="Group 35"/>
          <p:cNvGrpSpPr>
            <a:grpSpLocks/>
          </p:cNvGrpSpPr>
          <p:nvPr/>
        </p:nvGrpSpPr>
        <p:grpSpPr bwMode="auto">
          <a:xfrm>
            <a:off x="415944" y="3241675"/>
            <a:ext cx="7285037" cy="841375"/>
            <a:chOff x="241" y="2042"/>
            <a:chExt cx="4589" cy="530"/>
          </a:xfrm>
        </p:grpSpPr>
        <p:sp>
          <p:nvSpPr>
            <p:cNvPr id="27670" name="AutoShape 14"/>
            <p:cNvSpPr>
              <a:spLocks noChangeArrowheads="1"/>
            </p:cNvSpPr>
            <p:nvPr/>
          </p:nvSpPr>
          <p:spPr bwMode="auto">
            <a:xfrm>
              <a:off x="241" y="2042"/>
              <a:ext cx="4589" cy="492"/>
            </a:xfrm>
            <a:prstGeom prst="roundRect">
              <a:avLst>
                <a:gd name="adj" fmla="val 16667"/>
              </a:avLst>
            </a:prstGeom>
            <a:solidFill>
              <a:srgbClr val="EAEAEA"/>
            </a:solidFill>
            <a:ln w="9525">
              <a:solidFill>
                <a:schemeClr val="bg2"/>
              </a:solidFill>
              <a:round/>
              <a:headEnd/>
              <a:tailEnd/>
            </a:ln>
            <a:effectLst>
              <a:outerShdw dist="35921" dir="2700000" algn="ctr" rotWithShape="0">
                <a:srgbClr val="B2B2B2"/>
              </a:outerShdw>
            </a:effectLst>
          </p:spPr>
          <p:txBody>
            <a:bodyPr lIns="90000" tIns="46800" rIns="90000" bIns="46800" anchor="ctr"/>
            <a:lstStyle/>
            <a:p>
              <a:pPr marL="457200">
                <a:lnSpc>
                  <a:spcPct val="90000"/>
                </a:lnSpc>
              </a:pPr>
              <a:endParaRPr lang="ko-KR" altLang="ko-KR" sz="1600">
                <a:latin typeface="HY헤드라인M" pitchFamily="18" charset="-127"/>
                <a:ea typeface="HY헤드라인M" pitchFamily="18" charset="-127"/>
              </a:endParaRPr>
            </a:p>
          </p:txBody>
        </p:sp>
        <p:sp>
          <p:nvSpPr>
            <p:cNvPr id="27671" name="Rectangle 15"/>
            <p:cNvSpPr>
              <a:spLocks noChangeArrowheads="1"/>
            </p:cNvSpPr>
            <p:nvPr/>
          </p:nvSpPr>
          <p:spPr bwMode="auto">
            <a:xfrm>
              <a:off x="295" y="2099"/>
              <a:ext cx="456" cy="387"/>
            </a:xfrm>
            <a:prstGeom prst="rect">
              <a:avLst/>
            </a:prstGeom>
            <a:solidFill>
              <a:srgbClr val="000066"/>
            </a:solidFill>
            <a:ln w="9525">
              <a:solidFill>
                <a:schemeClr val="tx1"/>
              </a:solidFill>
              <a:miter lim="800000"/>
              <a:headEnd/>
              <a:tailEnd/>
            </a:ln>
          </p:spPr>
          <p:txBody>
            <a:bodyPr wrap="none" anchor="ctr"/>
            <a:lstStyle/>
            <a:p>
              <a:pPr>
                <a:buClr>
                  <a:schemeClr val="hlink"/>
                </a:buClr>
                <a:buFont typeface="Wingdings" pitchFamily="2" charset="2"/>
                <a:buChar char="§"/>
              </a:pPr>
              <a:endParaRPr lang="ko-KR" altLang="en-US" sz="1600">
                <a:latin typeface="HY헤드라인M" pitchFamily="18" charset="-127"/>
                <a:ea typeface="HY헤드라인M" pitchFamily="18" charset="-127"/>
              </a:endParaRPr>
            </a:p>
          </p:txBody>
        </p:sp>
        <p:sp>
          <p:nvSpPr>
            <p:cNvPr id="27672" name="Rectangle 16"/>
            <p:cNvSpPr>
              <a:spLocks noChangeArrowheads="1"/>
            </p:cNvSpPr>
            <p:nvPr/>
          </p:nvSpPr>
          <p:spPr bwMode="auto">
            <a:xfrm>
              <a:off x="311" y="2189"/>
              <a:ext cx="451" cy="213"/>
            </a:xfrm>
            <a:prstGeom prst="rect">
              <a:avLst/>
            </a:prstGeom>
            <a:noFill/>
            <a:ln w="9525">
              <a:noFill/>
              <a:miter lim="800000"/>
              <a:headEnd/>
              <a:tailEnd/>
            </a:ln>
          </p:spPr>
          <p:txBody>
            <a:bodyPr wrap="none">
              <a:spAutoFit/>
            </a:bodyPr>
            <a:lstStyle/>
            <a:p>
              <a:r>
                <a:rPr lang="ko-KR" altLang="en-US" sz="1600">
                  <a:solidFill>
                    <a:schemeClr val="bg1"/>
                  </a:solidFill>
                  <a:latin typeface="HY헤드라인M" pitchFamily="18" charset="-127"/>
                  <a:ea typeface="HY헤드라인M" pitchFamily="18" charset="-127"/>
                </a:rPr>
                <a:t>문제</a:t>
              </a:r>
              <a:r>
                <a:rPr lang="en-US" altLang="ko-KR" sz="1600">
                  <a:solidFill>
                    <a:schemeClr val="bg1"/>
                  </a:solidFill>
                  <a:latin typeface="HY헤드라인M" pitchFamily="18" charset="-127"/>
                  <a:ea typeface="HY헤드라인M" pitchFamily="18" charset="-127"/>
                </a:rPr>
                <a:t>8</a:t>
              </a:r>
            </a:p>
          </p:txBody>
        </p:sp>
        <p:sp>
          <p:nvSpPr>
            <p:cNvPr id="27673" name="Rectangle 17"/>
            <p:cNvSpPr>
              <a:spLocks noChangeArrowheads="1"/>
            </p:cNvSpPr>
            <p:nvPr/>
          </p:nvSpPr>
          <p:spPr bwMode="auto">
            <a:xfrm>
              <a:off x="799" y="2095"/>
              <a:ext cx="3947" cy="477"/>
            </a:xfrm>
            <a:prstGeom prst="rect">
              <a:avLst/>
            </a:prstGeom>
            <a:noFill/>
            <a:ln w="9525">
              <a:noFill/>
              <a:miter lim="800000"/>
              <a:headEnd/>
              <a:tailEnd/>
            </a:ln>
          </p:spPr>
          <p:txBody>
            <a:bodyPr>
              <a:spAutoFit/>
            </a:bodyPr>
            <a:lstStyle/>
            <a:p>
              <a:pPr marL="457200" indent="-457200">
                <a:lnSpc>
                  <a:spcPct val="90000"/>
                </a:lnSpc>
                <a:buClr>
                  <a:schemeClr val="hlink"/>
                </a:buClr>
              </a:pPr>
              <a:r>
                <a:rPr lang="ko-KR" altLang="en-US" sz="1600" dirty="0" smtClean="0">
                  <a:latin typeface="HY헤드라인M" pitchFamily="18" charset="-127"/>
                  <a:ea typeface="HY헤드라인M" pitchFamily="18" charset="-127"/>
                </a:rPr>
                <a:t>용역회사로 </a:t>
              </a:r>
              <a:r>
                <a:rPr lang="ko-KR" altLang="en-US" sz="1600" dirty="0" err="1" smtClean="0">
                  <a:latin typeface="HY헤드라인M" pitchFamily="18" charset="-127"/>
                  <a:ea typeface="HY헤드라인M" pitchFamily="18" charset="-127"/>
                </a:rPr>
                <a:t>부터</a:t>
              </a:r>
              <a:r>
                <a:rPr lang="ko-KR" altLang="en-US" sz="1600" dirty="0" smtClean="0">
                  <a:latin typeface="HY헤드라인M" pitchFamily="18" charset="-127"/>
                  <a:ea typeface="HY헤드라인M" pitchFamily="18" charset="-127"/>
                </a:rPr>
                <a:t> 소개받은 </a:t>
              </a:r>
              <a:r>
                <a:rPr lang="ko-KR" altLang="en-US" sz="1600" dirty="0" smtClean="0">
                  <a:solidFill>
                    <a:srgbClr val="FF0000"/>
                  </a:solidFill>
                  <a:latin typeface="HY헤드라인M" pitchFamily="18" charset="-127"/>
                  <a:ea typeface="HY헤드라인M" pitchFamily="18" charset="-127"/>
                </a:rPr>
                <a:t>용역인부</a:t>
              </a:r>
              <a:r>
                <a:rPr lang="ko-KR" altLang="en-US" sz="1600" dirty="0" smtClean="0">
                  <a:latin typeface="HY헤드라인M" pitchFamily="18" charset="-127"/>
                  <a:ea typeface="HY헤드라인M" pitchFamily="18" charset="-127"/>
                </a:rPr>
                <a:t>에 대하여 용역회사가 임금</a:t>
              </a:r>
              <a:endParaRPr lang="en-US" altLang="ko-KR" sz="1600" dirty="0" smtClean="0">
                <a:latin typeface="HY헤드라인M" pitchFamily="18" charset="-127"/>
                <a:ea typeface="HY헤드라인M" pitchFamily="18" charset="-127"/>
              </a:endParaRPr>
            </a:p>
            <a:p>
              <a:pPr marL="457200" indent="-457200">
                <a:lnSpc>
                  <a:spcPct val="90000"/>
                </a:lnSpc>
                <a:buClr>
                  <a:schemeClr val="hlink"/>
                </a:buClr>
              </a:pPr>
              <a:r>
                <a:rPr lang="ko-KR" altLang="en-US" sz="1600" dirty="0" smtClean="0">
                  <a:latin typeface="HY헤드라인M" pitchFamily="18" charset="-127"/>
                  <a:ea typeface="HY헤드라인M" pitchFamily="18" charset="-127"/>
                </a:rPr>
                <a:t>지급</a:t>
              </a:r>
              <a:r>
                <a:rPr lang="en-US" altLang="ko-KR" sz="1600" dirty="0" smtClean="0">
                  <a:latin typeface="HY헤드라인M" pitchFamily="18" charset="-127"/>
                  <a:ea typeface="HY헤드라인M" pitchFamily="18" charset="-127"/>
                </a:rPr>
                <a:t>, </a:t>
              </a:r>
              <a:r>
                <a:rPr lang="ko-KR" altLang="en-US" sz="1600" dirty="0" smtClean="0">
                  <a:latin typeface="HY헤드라인M" pitchFamily="18" charset="-127"/>
                  <a:ea typeface="HY헤드라인M" pitchFamily="18" charset="-127"/>
                </a:rPr>
                <a:t>근로계약서 </a:t>
              </a:r>
              <a:r>
                <a:rPr lang="ko-KR" altLang="en-US" sz="1600" dirty="0">
                  <a:latin typeface="HY헤드라인M" pitchFamily="18" charset="-127"/>
                  <a:ea typeface="HY헤드라인M" pitchFamily="18" charset="-127"/>
                </a:rPr>
                <a:t>작성</a:t>
              </a:r>
              <a:r>
                <a:rPr lang="en-US" altLang="ko-KR" sz="1600" dirty="0">
                  <a:latin typeface="HY헤드라인M" pitchFamily="18" charset="-127"/>
                  <a:ea typeface="HY헤드라인M" pitchFamily="18" charset="-127"/>
                </a:rPr>
                <a:t>.</a:t>
              </a:r>
              <a:r>
                <a:rPr lang="ko-KR" altLang="en-US" sz="1600" dirty="0">
                  <a:latin typeface="HY헤드라인M" pitchFamily="18" charset="-127"/>
                  <a:ea typeface="HY헤드라인M" pitchFamily="18" charset="-127"/>
                </a:rPr>
                <a:t> </a:t>
              </a:r>
              <a:r>
                <a:rPr lang="ko-KR" altLang="en-US" sz="1600" dirty="0" err="1" smtClean="0">
                  <a:latin typeface="HY헤드라인M" pitchFamily="18" charset="-127"/>
                  <a:ea typeface="HY헤드라인M" pitchFamily="18" charset="-127"/>
                </a:rPr>
                <a:t>고용보험등</a:t>
              </a:r>
              <a:r>
                <a:rPr lang="ko-KR" altLang="en-US" sz="1600" dirty="0" smtClean="0">
                  <a:latin typeface="HY헤드라인M" pitchFamily="18" charset="-127"/>
                  <a:ea typeface="HY헤드라인M" pitchFamily="18" charset="-127"/>
                </a:rPr>
                <a:t> 신고를 반 </a:t>
              </a:r>
              <a:r>
                <a:rPr lang="ko-KR" altLang="en-US" sz="1600" dirty="0">
                  <a:latin typeface="HY헤드라인M" pitchFamily="18" charset="-127"/>
                  <a:ea typeface="HY헤드라인M" pitchFamily="18" charset="-127"/>
                </a:rPr>
                <a:t>법적인 책임을 져야 </a:t>
              </a:r>
              <a:endParaRPr lang="en-US" altLang="ko-KR" sz="1600" dirty="0" smtClean="0">
                <a:latin typeface="HY헤드라인M" pitchFamily="18" charset="-127"/>
                <a:ea typeface="HY헤드라인M" pitchFamily="18" charset="-127"/>
              </a:endParaRPr>
            </a:p>
            <a:p>
              <a:pPr marL="457200" indent="-457200">
                <a:lnSpc>
                  <a:spcPct val="90000"/>
                </a:lnSpc>
                <a:buClr>
                  <a:schemeClr val="hlink"/>
                </a:buClr>
              </a:pPr>
              <a:r>
                <a:rPr lang="ko-KR" altLang="en-US" sz="1600" dirty="0" smtClean="0">
                  <a:latin typeface="HY헤드라인M" pitchFamily="18" charset="-127"/>
                  <a:ea typeface="HY헤드라인M" pitchFamily="18" charset="-127"/>
                </a:rPr>
                <a:t>한다</a:t>
              </a:r>
              <a:endParaRPr lang="ko-KR" altLang="ko-KR" sz="1600" dirty="0">
                <a:latin typeface="HY헤드라인M" pitchFamily="18" charset="-127"/>
                <a:ea typeface="HY헤드라인M" pitchFamily="18" charset="-127"/>
              </a:endParaRPr>
            </a:p>
          </p:txBody>
        </p:sp>
      </p:grpSp>
      <p:grpSp>
        <p:nvGrpSpPr>
          <p:cNvPr id="6" name="Group 36"/>
          <p:cNvGrpSpPr>
            <a:grpSpLocks/>
          </p:cNvGrpSpPr>
          <p:nvPr/>
        </p:nvGrpSpPr>
        <p:grpSpPr bwMode="auto">
          <a:xfrm>
            <a:off x="408006" y="4179888"/>
            <a:ext cx="7285038" cy="781050"/>
            <a:chOff x="236" y="2633"/>
            <a:chExt cx="4589" cy="492"/>
          </a:xfrm>
        </p:grpSpPr>
        <p:sp>
          <p:nvSpPr>
            <p:cNvPr id="27666" name="AutoShape 19"/>
            <p:cNvSpPr>
              <a:spLocks noChangeArrowheads="1"/>
            </p:cNvSpPr>
            <p:nvPr/>
          </p:nvSpPr>
          <p:spPr bwMode="auto">
            <a:xfrm>
              <a:off x="236" y="2633"/>
              <a:ext cx="4589" cy="492"/>
            </a:xfrm>
            <a:prstGeom prst="roundRect">
              <a:avLst>
                <a:gd name="adj" fmla="val 16667"/>
              </a:avLst>
            </a:prstGeom>
            <a:solidFill>
              <a:srgbClr val="EAEAEA"/>
            </a:solidFill>
            <a:ln w="9525">
              <a:solidFill>
                <a:schemeClr val="bg2"/>
              </a:solidFill>
              <a:round/>
              <a:headEnd/>
              <a:tailEnd/>
            </a:ln>
            <a:effectLst>
              <a:outerShdw dist="35921" dir="2700000" algn="ctr" rotWithShape="0">
                <a:srgbClr val="B2B2B2"/>
              </a:outerShdw>
            </a:effectLst>
          </p:spPr>
          <p:txBody>
            <a:bodyPr lIns="90000" tIns="46800" rIns="90000" bIns="46800" anchor="ctr"/>
            <a:lstStyle/>
            <a:p>
              <a:pPr marL="457200">
                <a:lnSpc>
                  <a:spcPct val="90000"/>
                </a:lnSpc>
              </a:pPr>
              <a:endParaRPr lang="ko-KR" altLang="ko-KR" sz="1600">
                <a:latin typeface="HY헤드라인M" pitchFamily="18" charset="-127"/>
                <a:ea typeface="HY헤드라인M" pitchFamily="18" charset="-127"/>
              </a:endParaRPr>
            </a:p>
          </p:txBody>
        </p:sp>
        <p:sp>
          <p:nvSpPr>
            <p:cNvPr id="27667" name="Rectangle 20"/>
            <p:cNvSpPr>
              <a:spLocks noChangeArrowheads="1"/>
            </p:cNvSpPr>
            <p:nvPr/>
          </p:nvSpPr>
          <p:spPr bwMode="auto">
            <a:xfrm>
              <a:off x="295" y="2690"/>
              <a:ext cx="456" cy="387"/>
            </a:xfrm>
            <a:prstGeom prst="rect">
              <a:avLst/>
            </a:prstGeom>
            <a:solidFill>
              <a:srgbClr val="000066"/>
            </a:solidFill>
            <a:ln w="9525">
              <a:solidFill>
                <a:schemeClr val="tx1"/>
              </a:solidFill>
              <a:miter lim="800000"/>
              <a:headEnd/>
              <a:tailEnd/>
            </a:ln>
          </p:spPr>
          <p:txBody>
            <a:bodyPr wrap="none" anchor="ctr"/>
            <a:lstStyle/>
            <a:p>
              <a:pPr>
                <a:buClr>
                  <a:schemeClr val="hlink"/>
                </a:buClr>
                <a:buFont typeface="Wingdings" pitchFamily="2" charset="2"/>
                <a:buChar char="§"/>
              </a:pPr>
              <a:endParaRPr lang="ko-KR" altLang="en-US" sz="1600">
                <a:latin typeface="HY헤드라인M" pitchFamily="18" charset="-127"/>
                <a:ea typeface="HY헤드라인M" pitchFamily="18" charset="-127"/>
              </a:endParaRPr>
            </a:p>
          </p:txBody>
        </p:sp>
        <p:sp>
          <p:nvSpPr>
            <p:cNvPr id="27668" name="Rectangle 21"/>
            <p:cNvSpPr>
              <a:spLocks noChangeArrowheads="1"/>
            </p:cNvSpPr>
            <p:nvPr/>
          </p:nvSpPr>
          <p:spPr bwMode="auto">
            <a:xfrm>
              <a:off x="311" y="2780"/>
              <a:ext cx="451" cy="213"/>
            </a:xfrm>
            <a:prstGeom prst="rect">
              <a:avLst/>
            </a:prstGeom>
            <a:noFill/>
            <a:ln w="9525">
              <a:noFill/>
              <a:miter lim="800000"/>
              <a:headEnd/>
              <a:tailEnd/>
            </a:ln>
          </p:spPr>
          <p:txBody>
            <a:bodyPr wrap="none">
              <a:spAutoFit/>
            </a:bodyPr>
            <a:lstStyle/>
            <a:p>
              <a:r>
                <a:rPr lang="ko-KR" altLang="en-US" sz="1600">
                  <a:solidFill>
                    <a:schemeClr val="bg1"/>
                  </a:solidFill>
                  <a:latin typeface="HY헤드라인M" pitchFamily="18" charset="-127"/>
                  <a:ea typeface="HY헤드라인M" pitchFamily="18" charset="-127"/>
                </a:rPr>
                <a:t>문제</a:t>
              </a:r>
              <a:r>
                <a:rPr lang="en-US" altLang="ko-KR" sz="1600">
                  <a:solidFill>
                    <a:schemeClr val="bg1"/>
                  </a:solidFill>
                  <a:latin typeface="HY헤드라인M" pitchFamily="18" charset="-127"/>
                  <a:ea typeface="HY헤드라인M" pitchFamily="18" charset="-127"/>
                </a:rPr>
                <a:t>9</a:t>
              </a:r>
            </a:p>
          </p:txBody>
        </p:sp>
        <p:sp>
          <p:nvSpPr>
            <p:cNvPr id="27669" name="Rectangle 22"/>
            <p:cNvSpPr>
              <a:spLocks noChangeArrowheads="1"/>
            </p:cNvSpPr>
            <p:nvPr/>
          </p:nvSpPr>
          <p:spPr bwMode="auto">
            <a:xfrm>
              <a:off x="788" y="2704"/>
              <a:ext cx="3947" cy="337"/>
            </a:xfrm>
            <a:prstGeom prst="rect">
              <a:avLst/>
            </a:prstGeom>
            <a:noFill/>
            <a:ln w="9525">
              <a:noFill/>
              <a:miter lim="800000"/>
              <a:headEnd/>
              <a:tailEnd/>
            </a:ln>
          </p:spPr>
          <p:txBody>
            <a:bodyPr>
              <a:spAutoFit/>
            </a:bodyPr>
            <a:lstStyle/>
            <a:p>
              <a:pPr marL="457200" indent="-457200">
                <a:lnSpc>
                  <a:spcPct val="90000"/>
                </a:lnSpc>
              </a:pPr>
              <a:r>
                <a:rPr lang="ko-KR" altLang="en-US" sz="1600" dirty="0" smtClean="0">
                  <a:solidFill>
                    <a:srgbClr val="FF0000"/>
                  </a:solidFill>
                  <a:latin typeface="HY헤드라인M" pitchFamily="18" charset="-127"/>
                  <a:ea typeface="HY헤드라인M" pitchFamily="18" charset="-127"/>
                </a:rPr>
                <a:t>근로조건</a:t>
              </a:r>
              <a:r>
                <a:rPr lang="ko-KR" altLang="en-US" sz="1600" dirty="0" smtClean="0">
                  <a:latin typeface="HY헤드라인M" pitchFamily="18" charset="-127"/>
                  <a:ea typeface="HY헤드라인M" pitchFamily="18" charset="-127"/>
                </a:rPr>
                <a:t>은 근로기준법</a:t>
              </a:r>
              <a:r>
                <a:rPr lang="en-US" altLang="ko-KR" sz="1600" dirty="0" smtClean="0">
                  <a:latin typeface="HY헤드라인M" pitchFamily="18" charset="-127"/>
                  <a:ea typeface="HY헤드라인M" pitchFamily="18" charset="-127"/>
                </a:rPr>
                <a:t>, </a:t>
              </a:r>
              <a:r>
                <a:rPr lang="ko-KR" altLang="en-US" sz="1600" dirty="0" smtClean="0">
                  <a:latin typeface="HY헤드라인M" pitchFamily="18" charset="-127"/>
                  <a:ea typeface="HY헤드라인M" pitchFamily="18" charset="-127"/>
                </a:rPr>
                <a:t>단체협약</a:t>
              </a:r>
              <a:r>
                <a:rPr lang="en-US" altLang="ko-KR" sz="1600" dirty="0" smtClean="0">
                  <a:latin typeface="HY헤드라인M" pitchFamily="18" charset="-127"/>
                  <a:ea typeface="HY헤드라인M" pitchFamily="18" charset="-127"/>
                </a:rPr>
                <a:t>, </a:t>
              </a:r>
              <a:r>
                <a:rPr lang="ko-KR" altLang="en-US" sz="1600" dirty="0" smtClean="0">
                  <a:latin typeface="HY헤드라인M" pitchFamily="18" charset="-127"/>
                  <a:ea typeface="HY헤드라인M" pitchFamily="18" charset="-127"/>
                </a:rPr>
                <a:t>취업규칙</a:t>
              </a:r>
              <a:r>
                <a:rPr lang="en-US" altLang="ko-KR" sz="1600" dirty="0" smtClean="0">
                  <a:latin typeface="HY헤드라인M" pitchFamily="18" charset="-127"/>
                  <a:ea typeface="HY헤드라인M" pitchFamily="18" charset="-127"/>
                </a:rPr>
                <a:t>, </a:t>
              </a:r>
              <a:r>
                <a:rPr lang="ko-KR" altLang="en-US" sz="1600" dirty="0" smtClean="0">
                  <a:latin typeface="HY헤드라인M" pitchFamily="18" charset="-127"/>
                  <a:ea typeface="HY헤드라인M" pitchFamily="18" charset="-127"/>
                </a:rPr>
                <a:t>근로계약에 의거 정해</a:t>
              </a:r>
              <a:endParaRPr lang="en-US" altLang="ko-KR" sz="1600" dirty="0" smtClean="0">
                <a:latin typeface="HY헤드라인M" pitchFamily="18" charset="-127"/>
                <a:ea typeface="HY헤드라인M" pitchFamily="18" charset="-127"/>
              </a:endParaRPr>
            </a:p>
            <a:p>
              <a:pPr marL="457200" indent="-457200">
                <a:lnSpc>
                  <a:spcPct val="90000"/>
                </a:lnSpc>
              </a:pPr>
              <a:r>
                <a:rPr lang="ko-KR" altLang="en-US" sz="1600" dirty="0" smtClean="0">
                  <a:latin typeface="HY헤드라인M" pitchFamily="18" charset="-127"/>
                  <a:ea typeface="HY헤드라인M" pitchFamily="18" charset="-127"/>
                </a:rPr>
                <a:t>지며</a:t>
              </a:r>
              <a:r>
                <a:rPr lang="en-US" altLang="ko-KR" sz="1600" dirty="0" smtClean="0">
                  <a:latin typeface="HY헤드라인M" pitchFamily="18" charset="-127"/>
                  <a:ea typeface="HY헤드라인M" pitchFamily="18" charset="-127"/>
                </a:rPr>
                <a:t>, </a:t>
              </a:r>
              <a:r>
                <a:rPr lang="ko-KR" altLang="en-US" sz="1600" dirty="0" smtClean="0">
                  <a:latin typeface="HY헤드라인M" pitchFamily="18" charset="-127"/>
                  <a:ea typeface="HY헤드라인M" pitchFamily="18" charset="-127"/>
                </a:rPr>
                <a:t>유리한 조건이 우선 적용된다 </a:t>
              </a:r>
              <a:endParaRPr lang="en-US" altLang="ko-KR" sz="1600" dirty="0">
                <a:latin typeface="HY헤드라인M" pitchFamily="18" charset="-127"/>
                <a:ea typeface="HY헤드라인M" pitchFamily="18" charset="-127"/>
              </a:endParaRPr>
            </a:p>
          </p:txBody>
        </p:sp>
      </p:grpSp>
      <p:grpSp>
        <p:nvGrpSpPr>
          <p:cNvPr id="7" name="Group 23"/>
          <p:cNvGrpSpPr>
            <a:grpSpLocks/>
          </p:cNvGrpSpPr>
          <p:nvPr/>
        </p:nvGrpSpPr>
        <p:grpSpPr bwMode="auto">
          <a:xfrm>
            <a:off x="398481" y="5214938"/>
            <a:ext cx="7285038" cy="781050"/>
            <a:chOff x="236" y="3361"/>
            <a:chExt cx="4589" cy="492"/>
          </a:xfrm>
        </p:grpSpPr>
        <p:sp>
          <p:nvSpPr>
            <p:cNvPr id="27662" name="AutoShape 24"/>
            <p:cNvSpPr>
              <a:spLocks noChangeArrowheads="1"/>
            </p:cNvSpPr>
            <p:nvPr/>
          </p:nvSpPr>
          <p:spPr bwMode="auto">
            <a:xfrm>
              <a:off x="236" y="3361"/>
              <a:ext cx="4589" cy="492"/>
            </a:xfrm>
            <a:prstGeom prst="roundRect">
              <a:avLst>
                <a:gd name="adj" fmla="val 16667"/>
              </a:avLst>
            </a:prstGeom>
            <a:solidFill>
              <a:srgbClr val="EAEAEA"/>
            </a:solidFill>
            <a:ln w="9525">
              <a:solidFill>
                <a:schemeClr val="bg2"/>
              </a:solidFill>
              <a:round/>
              <a:headEnd/>
              <a:tailEnd/>
            </a:ln>
            <a:effectLst>
              <a:outerShdw dist="35921" dir="2700000" algn="ctr" rotWithShape="0">
                <a:srgbClr val="B2B2B2"/>
              </a:outerShdw>
            </a:effectLst>
          </p:spPr>
          <p:txBody>
            <a:bodyPr lIns="90000" tIns="46800" rIns="90000" bIns="46800" anchor="ctr"/>
            <a:lstStyle/>
            <a:p>
              <a:pPr marL="457200">
                <a:lnSpc>
                  <a:spcPct val="90000"/>
                </a:lnSpc>
              </a:pPr>
              <a:endParaRPr lang="ko-KR" altLang="ko-KR" sz="1600">
                <a:latin typeface="HY헤드라인M" pitchFamily="18" charset="-127"/>
                <a:ea typeface="HY헤드라인M" pitchFamily="18" charset="-127"/>
              </a:endParaRPr>
            </a:p>
          </p:txBody>
        </p:sp>
        <p:sp>
          <p:nvSpPr>
            <p:cNvPr id="27663" name="Rectangle 25"/>
            <p:cNvSpPr>
              <a:spLocks noChangeArrowheads="1"/>
            </p:cNvSpPr>
            <p:nvPr/>
          </p:nvSpPr>
          <p:spPr bwMode="auto">
            <a:xfrm>
              <a:off x="295" y="3418"/>
              <a:ext cx="456" cy="387"/>
            </a:xfrm>
            <a:prstGeom prst="rect">
              <a:avLst/>
            </a:prstGeom>
            <a:solidFill>
              <a:srgbClr val="000066"/>
            </a:solidFill>
            <a:ln w="9525">
              <a:solidFill>
                <a:schemeClr val="tx1"/>
              </a:solidFill>
              <a:miter lim="800000"/>
              <a:headEnd/>
              <a:tailEnd/>
            </a:ln>
          </p:spPr>
          <p:txBody>
            <a:bodyPr wrap="none" anchor="ctr"/>
            <a:lstStyle/>
            <a:p>
              <a:pPr>
                <a:buClr>
                  <a:schemeClr val="hlink"/>
                </a:buClr>
                <a:buFont typeface="Wingdings" pitchFamily="2" charset="2"/>
                <a:buChar char="§"/>
              </a:pPr>
              <a:endParaRPr lang="ko-KR" altLang="en-US" sz="1600">
                <a:latin typeface="HY헤드라인M" pitchFamily="18" charset="-127"/>
                <a:ea typeface="HY헤드라인M" pitchFamily="18" charset="-127"/>
              </a:endParaRPr>
            </a:p>
          </p:txBody>
        </p:sp>
        <p:sp>
          <p:nvSpPr>
            <p:cNvPr id="27664" name="Rectangle 26"/>
            <p:cNvSpPr>
              <a:spLocks noChangeArrowheads="1"/>
            </p:cNvSpPr>
            <p:nvPr/>
          </p:nvSpPr>
          <p:spPr bwMode="auto">
            <a:xfrm>
              <a:off x="311" y="3508"/>
              <a:ext cx="526" cy="213"/>
            </a:xfrm>
            <a:prstGeom prst="rect">
              <a:avLst/>
            </a:prstGeom>
            <a:noFill/>
            <a:ln w="9525">
              <a:noFill/>
              <a:miter lim="800000"/>
              <a:headEnd/>
              <a:tailEnd/>
            </a:ln>
          </p:spPr>
          <p:txBody>
            <a:bodyPr wrap="none">
              <a:spAutoFit/>
            </a:bodyPr>
            <a:lstStyle/>
            <a:p>
              <a:r>
                <a:rPr lang="ko-KR" altLang="en-US" sz="1600">
                  <a:solidFill>
                    <a:schemeClr val="bg1"/>
                  </a:solidFill>
                  <a:latin typeface="HY헤드라인M" pitchFamily="18" charset="-127"/>
                  <a:ea typeface="HY헤드라인M" pitchFamily="18" charset="-127"/>
                </a:rPr>
                <a:t>문제</a:t>
              </a:r>
              <a:r>
                <a:rPr lang="en-US" altLang="ko-KR" sz="1600">
                  <a:solidFill>
                    <a:schemeClr val="bg1"/>
                  </a:solidFill>
                  <a:latin typeface="HY헤드라인M" pitchFamily="18" charset="-127"/>
                  <a:ea typeface="HY헤드라인M" pitchFamily="18" charset="-127"/>
                </a:rPr>
                <a:t>10</a:t>
              </a:r>
            </a:p>
          </p:txBody>
        </p:sp>
        <p:sp>
          <p:nvSpPr>
            <p:cNvPr id="27665" name="Rectangle 27"/>
            <p:cNvSpPr>
              <a:spLocks noChangeArrowheads="1"/>
            </p:cNvSpPr>
            <p:nvPr/>
          </p:nvSpPr>
          <p:spPr bwMode="auto">
            <a:xfrm>
              <a:off x="795" y="3451"/>
              <a:ext cx="3947" cy="337"/>
            </a:xfrm>
            <a:prstGeom prst="rect">
              <a:avLst/>
            </a:prstGeom>
            <a:noFill/>
            <a:ln w="9525">
              <a:noFill/>
              <a:miter lim="800000"/>
              <a:headEnd/>
              <a:tailEnd/>
            </a:ln>
          </p:spPr>
          <p:txBody>
            <a:bodyPr>
              <a:spAutoFit/>
            </a:bodyPr>
            <a:lstStyle/>
            <a:p>
              <a:pPr marL="457200" indent="-457200">
                <a:lnSpc>
                  <a:spcPct val="90000"/>
                </a:lnSpc>
              </a:pPr>
              <a:r>
                <a:rPr lang="ko-KR" altLang="en-US" sz="1600" dirty="0" smtClean="0">
                  <a:latin typeface="HY헤드라인M" pitchFamily="18" charset="-127"/>
                  <a:ea typeface="HY헤드라인M" pitchFamily="18" charset="-127"/>
                </a:rPr>
                <a:t>계약기간을 정한 근로자의 계약기간 만료통보라 하더라도 </a:t>
              </a:r>
              <a:r>
                <a:rPr lang="ko-KR" altLang="en-US" sz="1600" dirty="0" err="1" smtClean="0">
                  <a:solidFill>
                    <a:srgbClr val="FF0000"/>
                  </a:solidFill>
                  <a:latin typeface="HY헤드라인M" pitchFamily="18" charset="-127"/>
                  <a:ea typeface="HY헤드라인M" pitchFamily="18" charset="-127"/>
                </a:rPr>
                <a:t>갱신기</a:t>
              </a:r>
              <a:endParaRPr lang="en-US" altLang="ko-KR" sz="1600" dirty="0" smtClean="0">
                <a:solidFill>
                  <a:srgbClr val="FF0000"/>
                </a:solidFill>
                <a:latin typeface="HY헤드라인M" pitchFamily="18" charset="-127"/>
                <a:ea typeface="HY헤드라인M" pitchFamily="18" charset="-127"/>
              </a:endParaRPr>
            </a:p>
            <a:p>
              <a:pPr marL="457200" indent="-457200">
                <a:lnSpc>
                  <a:spcPct val="90000"/>
                </a:lnSpc>
              </a:pPr>
              <a:r>
                <a:rPr lang="ko-KR" altLang="en-US" sz="1600" dirty="0" err="1" smtClean="0">
                  <a:solidFill>
                    <a:srgbClr val="FF0000"/>
                  </a:solidFill>
                  <a:latin typeface="HY헤드라인M" pitchFamily="18" charset="-127"/>
                  <a:ea typeface="HY헤드라인M" pitchFamily="18" charset="-127"/>
                </a:rPr>
                <a:t>대가능성</a:t>
              </a:r>
              <a:r>
                <a:rPr lang="ko-KR" altLang="en-US" sz="1600" dirty="0" err="1" smtClean="0">
                  <a:latin typeface="HY헤드라인M" pitchFamily="18" charset="-127"/>
                  <a:ea typeface="HY헤드라인M" pitchFamily="18" charset="-127"/>
                </a:rPr>
                <a:t>이</a:t>
              </a:r>
              <a:r>
                <a:rPr lang="ko-KR" altLang="en-US" sz="1600" dirty="0" smtClean="0">
                  <a:latin typeface="HY헤드라인M" pitchFamily="18" charset="-127"/>
                  <a:ea typeface="HY헤드라인M" pitchFamily="18" charset="-127"/>
                </a:rPr>
                <a:t> 있으면 해고로 본다</a:t>
              </a:r>
              <a:endParaRPr lang="en-US" altLang="ko-KR" sz="1600" dirty="0">
                <a:latin typeface="HY헤드라인M" pitchFamily="18" charset="-127"/>
                <a:ea typeface="HY헤드라인M" pitchFamily="18" charset="-127"/>
              </a:endParaRPr>
            </a:p>
          </p:txBody>
        </p:sp>
      </p:grpSp>
      <p:sp>
        <p:nvSpPr>
          <p:cNvPr id="885788" name="AutoShape 28"/>
          <p:cNvSpPr>
            <a:spLocks noChangeArrowheads="1"/>
          </p:cNvSpPr>
          <p:nvPr/>
        </p:nvSpPr>
        <p:spPr bwMode="auto">
          <a:xfrm>
            <a:off x="7253288" y="2609850"/>
            <a:ext cx="1655762" cy="323850"/>
          </a:xfrm>
          <a:prstGeom prst="roundRect">
            <a:avLst>
              <a:gd name="adj" fmla="val 16667"/>
            </a:avLst>
          </a:prstGeom>
          <a:noFill/>
          <a:ln w="9525">
            <a:noFill/>
            <a:round/>
            <a:headEnd/>
            <a:tailEnd/>
          </a:ln>
        </p:spPr>
        <p:txBody>
          <a:bodyPr wrap="none" lIns="90000" tIns="46800" rIns="90000" bIns="46800" anchor="ctr"/>
          <a:lstStyle/>
          <a:p>
            <a:pPr marL="457200">
              <a:spcBef>
                <a:spcPct val="50000"/>
              </a:spcBef>
            </a:pPr>
            <a:r>
              <a:rPr lang="ko-KR" altLang="en-US" sz="1600" dirty="0">
                <a:latin typeface="HY헤드라인M" pitchFamily="18" charset="-127"/>
                <a:ea typeface="HY헤드라인M" pitchFamily="18" charset="-127"/>
              </a:rPr>
              <a:t>정답</a:t>
            </a:r>
            <a:r>
              <a:rPr lang="en-US" altLang="ko-KR" sz="1600" dirty="0">
                <a:latin typeface="HY헤드라인M" pitchFamily="18" charset="-127"/>
                <a:ea typeface="HY헤드라인M" pitchFamily="18" charset="-127"/>
              </a:rPr>
              <a:t>: </a:t>
            </a:r>
            <a:r>
              <a:rPr lang="en-US" altLang="ko-KR" sz="1600" dirty="0" smtClean="0">
                <a:latin typeface="HY헤드라인M" pitchFamily="18" charset="-127"/>
                <a:ea typeface="HY헤드라인M" pitchFamily="18" charset="-127"/>
              </a:rPr>
              <a:t>(   0   ) </a:t>
            </a:r>
            <a:endParaRPr lang="en-US" altLang="ko-KR" sz="1600" dirty="0">
              <a:latin typeface="HY헤드라인M" pitchFamily="18" charset="-127"/>
              <a:ea typeface="HY헤드라인M" pitchFamily="18" charset="-127"/>
            </a:endParaRPr>
          </a:p>
        </p:txBody>
      </p:sp>
      <p:sp>
        <p:nvSpPr>
          <p:cNvPr id="885789" name="AutoShape 29"/>
          <p:cNvSpPr>
            <a:spLocks noChangeArrowheads="1"/>
          </p:cNvSpPr>
          <p:nvPr/>
        </p:nvSpPr>
        <p:spPr bwMode="auto">
          <a:xfrm>
            <a:off x="7286644" y="3571875"/>
            <a:ext cx="1655762" cy="323850"/>
          </a:xfrm>
          <a:prstGeom prst="roundRect">
            <a:avLst>
              <a:gd name="adj" fmla="val 16667"/>
            </a:avLst>
          </a:prstGeom>
          <a:noFill/>
          <a:ln w="9525">
            <a:noFill/>
            <a:round/>
            <a:headEnd/>
            <a:tailEnd/>
          </a:ln>
        </p:spPr>
        <p:txBody>
          <a:bodyPr wrap="none" lIns="90000" tIns="46800" rIns="90000" bIns="46800" anchor="ctr"/>
          <a:lstStyle/>
          <a:p>
            <a:pPr marL="457200">
              <a:spcBef>
                <a:spcPct val="50000"/>
              </a:spcBef>
            </a:pPr>
            <a:r>
              <a:rPr lang="ko-KR" altLang="en-US" sz="1600" dirty="0">
                <a:latin typeface="HY헤드라인M" pitchFamily="18" charset="-127"/>
                <a:ea typeface="HY헤드라인M" pitchFamily="18" charset="-127"/>
              </a:rPr>
              <a:t>정답</a:t>
            </a:r>
            <a:r>
              <a:rPr lang="en-US" altLang="ko-KR" sz="1600" dirty="0">
                <a:latin typeface="HY헤드라인M" pitchFamily="18" charset="-127"/>
                <a:ea typeface="HY헤드라인M" pitchFamily="18" charset="-127"/>
              </a:rPr>
              <a:t>: ( </a:t>
            </a:r>
            <a:r>
              <a:rPr lang="en-US" altLang="ko-KR" sz="1600" dirty="0" smtClean="0">
                <a:latin typeface="HY헤드라인M" pitchFamily="18" charset="-127"/>
                <a:ea typeface="HY헤드라인M" pitchFamily="18" charset="-127"/>
              </a:rPr>
              <a:t>  x   </a:t>
            </a:r>
            <a:r>
              <a:rPr lang="en-US" altLang="ko-KR" sz="1600" dirty="0">
                <a:latin typeface="HY헤드라인M" pitchFamily="18" charset="-127"/>
                <a:ea typeface="HY헤드라인M" pitchFamily="18" charset="-127"/>
              </a:rPr>
              <a:t>) </a:t>
            </a:r>
          </a:p>
        </p:txBody>
      </p:sp>
      <p:sp>
        <p:nvSpPr>
          <p:cNvPr id="885790" name="AutoShape 30"/>
          <p:cNvSpPr>
            <a:spLocks noChangeArrowheads="1"/>
          </p:cNvSpPr>
          <p:nvPr/>
        </p:nvSpPr>
        <p:spPr bwMode="auto">
          <a:xfrm>
            <a:off x="7286644" y="4443413"/>
            <a:ext cx="1655762" cy="323850"/>
          </a:xfrm>
          <a:prstGeom prst="roundRect">
            <a:avLst>
              <a:gd name="adj" fmla="val 16667"/>
            </a:avLst>
          </a:prstGeom>
          <a:noFill/>
          <a:ln w="9525">
            <a:noFill/>
            <a:round/>
            <a:headEnd/>
            <a:tailEnd/>
          </a:ln>
        </p:spPr>
        <p:txBody>
          <a:bodyPr wrap="none" lIns="90000" tIns="46800" rIns="90000" bIns="46800" anchor="ctr"/>
          <a:lstStyle/>
          <a:p>
            <a:pPr marL="457200">
              <a:spcBef>
                <a:spcPct val="50000"/>
              </a:spcBef>
            </a:pPr>
            <a:r>
              <a:rPr lang="ko-KR" altLang="en-US" sz="1600" dirty="0">
                <a:latin typeface="HY헤드라인M" pitchFamily="18" charset="-127"/>
                <a:ea typeface="HY헤드라인M" pitchFamily="18" charset="-127"/>
              </a:rPr>
              <a:t>정답</a:t>
            </a:r>
            <a:r>
              <a:rPr lang="en-US" altLang="ko-KR" sz="1600" dirty="0">
                <a:latin typeface="HY헤드라인M" pitchFamily="18" charset="-127"/>
                <a:ea typeface="HY헤드라인M" pitchFamily="18" charset="-127"/>
              </a:rPr>
              <a:t>: (  </a:t>
            </a:r>
            <a:r>
              <a:rPr lang="en-US" altLang="ko-KR" sz="1600" dirty="0" smtClean="0">
                <a:latin typeface="HY헤드라인M" pitchFamily="18" charset="-127"/>
                <a:ea typeface="HY헤드라인M" pitchFamily="18" charset="-127"/>
              </a:rPr>
              <a:t> 0   </a:t>
            </a:r>
            <a:r>
              <a:rPr lang="en-US" altLang="ko-KR" sz="1600" dirty="0">
                <a:latin typeface="HY헤드라인M" pitchFamily="18" charset="-127"/>
                <a:ea typeface="HY헤드라인M" pitchFamily="18" charset="-127"/>
              </a:rPr>
              <a:t>) </a:t>
            </a:r>
          </a:p>
        </p:txBody>
      </p:sp>
      <p:sp>
        <p:nvSpPr>
          <p:cNvPr id="885791" name="AutoShape 31"/>
          <p:cNvSpPr>
            <a:spLocks noChangeArrowheads="1"/>
          </p:cNvSpPr>
          <p:nvPr/>
        </p:nvSpPr>
        <p:spPr bwMode="auto">
          <a:xfrm>
            <a:off x="7286644" y="5368925"/>
            <a:ext cx="1655762" cy="323850"/>
          </a:xfrm>
          <a:prstGeom prst="roundRect">
            <a:avLst>
              <a:gd name="adj" fmla="val 16667"/>
            </a:avLst>
          </a:prstGeom>
          <a:noFill/>
          <a:ln w="9525">
            <a:noFill/>
            <a:round/>
            <a:headEnd/>
            <a:tailEnd/>
          </a:ln>
        </p:spPr>
        <p:txBody>
          <a:bodyPr wrap="none" lIns="90000" tIns="46800" rIns="90000" bIns="46800" anchor="ctr"/>
          <a:lstStyle/>
          <a:p>
            <a:pPr marL="457200">
              <a:spcBef>
                <a:spcPct val="50000"/>
              </a:spcBef>
            </a:pPr>
            <a:r>
              <a:rPr lang="ko-KR" altLang="en-US" sz="1600" dirty="0">
                <a:latin typeface="HY헤드라인M" pitchFamily="18" charset="-127"/>
                <a:ea typeface="HY헤드라인M" pitchFamily="18" charset="-127"/>
              </a:rPr>
              <a:t>정답</a:t>
            </a:r>
            <a:r>
              <a:rPr lang="en-US" altLang="ko-KR" sz="1600" dirty="0">
                <a:latin typeface="HY헤드라인M" pitchFamily="18" charset="-127"/>
                <a:ea typeface="HY헤드라인M" pitchFamily="18" charset="-127"/>
              </a:rPr>
              <a:t>: (  </a:t>
            </a:r>
            <a:r>
              <a:rPr lang="en-US" altLang="ko-KR" sz="1600" dirty="0" smtClean="0">
                <a:latin typeface="HY헤드라인M" pitchFamily="18" charset="-127"/>
                <a:ea typeface="HY헤드라인M" pitchFamily="18" charset="-127"/>
              </a:rPr>
              <a:t> 0   </a:t>
            </a:r>
            <a:r>
              <a:rPr lang="en-US" altLang="ko-KR" sz="1600" dirty="0">
                <a:latin typeface="HY헤드라인M" pitchFamily="18" charset="-127"/>
                <a:ea typeface="HY헤드라인M" pitchFamily="18" charset="-127"/>
              </a:rPr>
              <a:t>) </a:t>
            </a:r>
          </a:p>
        </p:txBody>
      </p:sp>
      <p:sp>
        <p:nvSpPr>
          <p:cNvPr id="4" name="슬라이드 번호 개체 틀 3"/>
          <p:cNvSpPr>
            <a:spLocks noGrp="1"/>
          </p:cNvSpPr>
          <p:nvPr>
            <p:ph type="sldNum" sz="quarter" idx="12"/>
          </p:nvPr>
        </p:nvSpPr>
        <p:spPr/>
        <p:txBody>
          <a:bodyPr/>
          <a:lstStyle/>
          <a:p>
            <a:pPr>
              <a:defRPr/>
            </a:pPr>
            <a:fld id="{00B98D22-875D-47EA-B8DD-3B015851AB6F}" type="slidenum">
              <a:rPr lang="en-US" altLang="ko-KR" smtClean="0"/>
              <a:pPr>
                <a:defRPr/>
              </a:pPr>
              <a:t>5</a:t>
            </a:fld>
            <a:endParaRPr lang="en-US" altLang="ko-KR"/>
          </a:p>
        </p:txBody>
      </p:sp>
      <p:sp>
        <p:nvSpPr>
          <p:cNvPr id="27661" name="Rectangle 32"/>
          <p:cNvSpPr>
            <a:spLocks noChangeArrowheads="1"/>
          </p:cNvSpPr>
          <p:nvPr/>
        </p:nvSpPr>
        <p:spPr bwMode="auto">
          <a:xfrm>
            <a:off x="395288" y="307975"/>
            <a:ext cx="5351462" cy="461963"/>
          </a:xfrm>
          <a:prstGeom prst="rect">
            <a:avLst/>
          </a:prstGeom>
          <a:noFill/>
          <a:ln w="9525" algn="ctr">
            <a:noFill/>
            <a:miter lim="800000"/>
            <a:headEnd/>
            <a:tailEnd/>
          </a:ln>
        </p:spPr>
        <p:txBody>
          <a:bodyPr wrap="none">
            <a:spAutoFit/>
          </a:bodyPr>
          <a:lstStyle/>
          <a:p>
            <a:pPr>
              <a:buFont typeface="Wingdings" pitchFamily="2" charset="2"/>
              <a:buChar char="ü"/>
            </a:pPr>
            <a:r>
              <a:rPr lang="ko-KR" altLang="en-US" sz="2400">
                <a:solidFill>
                  <a:srgbClr val="002060"/>
                </a:solidFill>
                <a:ea typeface="HY헤드라인M" pitchFamily="18" charset="-127"/>
                <a:cs typeface="Arial" pitchFamily="34" charset="0"/>
              </a:rPr>
              <a:t>사례로 풀어보면서 개념정리 해봐요</a:t>
            </a:r>
          </a:p>
        </p:txBody>
      </p:sp>
      <p:cxnSp>
        <p:nvCxnSpPr>
          <p:cNvPr id="34" name="직선 연결선 33"/>
          <p:cNvCxnSpPr/>
          <p:nvPr/>
        </p:nvCxnSpPr>
        <p:spPr>
          <a:xfrm>
            <a:off x="0" y="785794"/>
            <a:ext cx="9144000" cy="1588"/>
          </a:xfrm>
          <a:prstGeom prst="line">
            <a:avLst/>
          </a:prstGeom>
          <a:ln w="571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26130359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885762"/>
                                        </p:tgtEl>
                                        <p:attrNameLst>
                                          <p:attrName>style.visibility</p:attrName>
                                        </p:attrNameLst>
                                      </p:cBhvr>
                                      <p:to>
                                        <p:strVal val="visible"/>
                                      </p:to>
                                    </p:set>
                                    <p:anim calcmode="lin" valueType="num">
                                      <p:cBhvr>
                                        <p:cTn id="12" dur="500" fill="hold"/>
                                        <p:tgtEl>
                                          <p:spTgt spid="885762"/>
                                        </p:tgtEl>
                                        <p:attrNameLst>
                                          <p:attrName>ppt_w</p:attrName>
                                        </p:attrNameLst>
                                      </p:cBhvr>
                                      <p:tavLst>
                                        <p:tav tm="0">
                                          <p:val>
                                            <p:fltVal val="0"/>
                                          </p:val>
                                        </p:tav>
                                        <p:tav tm="100000">
                                          <p:val>
                                            <p:strVal val="#ppt_w"/>
                                          </p:val>
                                        </p:tav>
                                      </p:tavLst>
                                    </p:anim>
                                    <p:anim calcmode="lin" valueType="num">
                                      <p:cBhvr>
                                        <p:cTn id="13" dur="500" fill="hold"/>
                                        <p:tgtEl>
                                          <p:spTgt spid="885762"/>
                                        </p:tgtEl>
                                        <p:attrNameLst>
                                          <p:attrName>ppt_h</p:attrName>
                                        </p:attrNameLst>
                                      </p:cBhvr>
                                      <p:tavLst>
                                        <p:tav tm="0">
                                          <p:val>
                                            <p:fltVal val="0"/>
                                          </p:val>
                                        </p:tav>
                                        <p:tav tm="100000">
                                          <p:val>
                                            <p:strVal val="#ppt_h"/>
                                          </p:val>
                                        </p:tav>
                                      </p:tavLst>
                                    </p:anim>
                                    <p:animEffect transition="in" filter="fade">
                                      <p:cBhvr>
                                        <p:cTn id="14" dur="500"/>
                                        <p:tgtEl>
                                          <p:spTgt spid="88576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slide(fromBottom)">
                                      <p:cBhvr>
                                        <p:cTn id="19" dur="500"/>
                                        <p:tgtEl>
                                          <p:spTgt spid="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3" presetClass="entr" presetSubtype="0" fill="hold" grpId="0" nodeType="clickEffect">
                                  <p:stCondLst>
                                    <p:cond delay="0"/>
                                  </p:stCondLst>
                                  <p:childTnLst>
                                    <p:set>
                                      <p:cBhvr>
                                        <p:cTn id="23" dur="1" fill="hold">
                                          <p:stCondLst>
                                            <p:cond delay="0"/>
                                          </p:stCondLst>
                                        </p:cTn>
                                        <p:tgtEl>
                                          <p:spTgt spid="885788"/>
                                        </p:tgtEl>
                                        <p:attrNameLst>
                                          <p:attrName>style.visibility</p:attrName>
                                        </p:attrNameLst>
                                      </p:cBhvr>
                                      <p:to>
                                        <p:strVal val="visible"/>
                                      </p:to>
                                    </p:set>
                                    <p:anim calcmode="lin" valueType="num">
                                      <p:cBhvr>
                                        <p:cTn id="24" dur="500" fill="hold"/>
                                        <p:tgtEl>
                                          <p:spTgt spid="885788"/>
                                        </p:tgtEl>
                                        <p:attrNameLst>
                                          <p:attrName>ppt_w</p:attrName>
                                        </p:attrNameLst>
                                      </p:cBhvr>
                                      <p:tavLst>
                                        <p:tav tm="0">
                                          <p:val>
                                            <p:fltVal val="0"/>
                                          </p:val>
                                        </p:tav>
                                        <p:tav tm="100000">
                                          <p:val>
                                            <p:strVal val="#ppt_w"/>
                                          </p:val>
                                        </p:tav>
                                      </p:tavLst>
                                    </p:anim>
                                    <p:anim calcmode="lin" valueType="num">
                                      <p:cBhvr>
                                        <p:cTn id="25" dur="500" fill="hold"/>
                                        <p:tgtEl>
                                          <p:spTgt spid="885788"/>
                                        </p:tgtEl>
                                        <p:attrNameLst>
                                          <p:attrName>ppt_h</p:attrName>
                                        </p:attrNameLst>
                                      </p:cBhvr>
                                      <p:tavLst>
                                        <p:tav tm="0">
                                          <p:val>
                                            <p:fltVal val="0"/>
                                          </p:val>
                                        </p:tav>
                                        <p:tav tm="100000">
                                          <p:val>
                                            <p:strVal val="#ppt_h"/>
                                          </p:val>
                                        </p:tav>
                                      </p:tavLst>
                                    </p:anim>
                                    <p:animEffect transition="in" filter="fade">
                                      <p:cBhvr>
                                        <p:cTn id="26" dur="500"/>
                                        <p:tgtEl>
                                          <p:spTgt spid="885788"/>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slide(fromBottom)">
                                      <p:cBhvr>
                                        <p:cTn id="31" dur="500"/>
                                        <p:tgtEl>
                                          <p:spTgt spid="5"/>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53" presetClass="entr" presetSubtype="0" fill="hold" grpId="0" nodeType="clickEffect">
                                  <p:stCondLst>
                                    <p:cond delay="0"/>
                                  </p:stCondLst>
                                  <p:childTnLst>
                                    <p:set>
                                      <p:cBhvr>
                                        <p:cTn id="35" dur="1" fill="hold">
                                          <p:stCondLst>
                                            <p:cond delay="0"/>
                                          </p:stCondLst>
                                        </p:cTn>
                                        <p:tgtEl>
                                          <p:spTgt spid="885789"/>
                                        </p:tgtEl>
                                        <p:attrNameLst>
                                          <p:attrName>style.visibility</p:attrName>
                                        </p:attrNameLst>
                                      </p:cBhvr>
                                      <p:to>
                                        <p:strVal val="visible"/>
                                      </p:to>
                                    </p:set>
                                    <p:anim calcmode="lin" valueType="num">
                                      <p:cBhvr>
                                        <p:cTn id="36" dur="500" fill="hold"/>
                                        <p:tgtEl>
                                          <p:spTgt spid="885789"/>
                                        </p:tgtEl>
                                        <p:attrNameLst>
                                          <p:attrName>ppt_w</p:attrName>
                                        </p:attrNameLst>
                                      </p:cBhvr>
                                      <p:tavLst>
                                        <p:tav tm="0">
                                          <p:val>
                                            <p:fltVal val="0"/>
                                          </p:val>
                                        </p:tav>
                                        <p:tav tm="100000">
                                          <p:val>
                                            <p:strVal val="#ppt_w"/>
                                          </p:val>
                                        </p:tav>
                                      </p:tavLst>
                                    </p:anim>
                                    <p:anim calcmode="lin" valueType="num">
                                      <p:cBhvr>
                                        <p:cTn id="37" dur="500" fill="hold"/>
                                        <p:tgtEl>
                                          <p:spTgt spid="885789"/>
                                        </p:tgtEl>
                                        <p:attrNameLst>
                                          <p:attrName>ppt_h</p:attrName>
                                        </p:attrNameLst>
                                      </p:cBhvr>
                                      <p:tavLst>
                                        <p:tav tm="0">
                                          <p:val>
                                            <p:fltVal val="0"/>
                                          </p:val>
                                        </p:tav>
                                        <p:tav tm="100000">
                                          <p:val>
                                            <p:strVal val="#ppt_h"/>
                                          </p:val>
                                        </p:tav>
                                      </p:tavLst>
                                    </p:anim>
                                    <p:animEffect transition="in" filter="fade">
                                      <p:cBhvr>
                                        <p:cTn id="38" dur="500"/>
                                        <p:tgtEl>
                                          <p:spTgt spid="885789"/>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4"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slide(fromBottom)">
                                      <p:cBhvr>
                                        <p:cTn id="43" dur="500"/>
                                        <p:tgtEl>
                                          <p:spTgt spid="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3" presetClass="entr" presetSubtype="0" fill="hold" grpId="0" nodeType="clickEffect">
                                  <p:stCondLst>
                                    <p:cond delay="0"/>
                                  </p:stCondLst>
                                  <p:childTnLst>
                                    <p:set>
                                      <p:cBhvr>
                                        <p:cTn id="47" dur="1" fill="hold">
                                          <p:stCondLst>
                                            <p:cond delay="0"/>
                                          </p:stCondLst>
                                        </p:cTn>
                                        <p:tgtEl>
                                          <p:spTgt spid="885790"/>
                                        </p:tgtEl>
                                        <p:attrNameLst>
                                          <p:attrName>style.visibility</p:attrName>
                                        </p:attrNameLst>
                                      </p:cBhvr>
                                      <p:to>
                                        <p:strVal val="visible"/>
                                      </p:to>
                                    </p:set>
                                    <p:anim calcmode="lin" valueType="num">
                                      <p:cBhvr>
                                        <p:cTn id="48" dur="500" fill="hold"/>
                                        <p:tgtEl>
                                          <p:spTgt spid="885790"/>
                                        </p:tgtEl>
                                        <p:attrNameLst>
                                          <p:attrName>ppt_w</p:attrName>
                                        </p:attrNameLst>
                                      </p:cBhvr>
                                      <p:tavLst>
                                        <p:tav tm="0">
                                          <p:val>
                                            <p:fltVal val="0"/>
                                          </p:val>
                                        </p:tav>
                                        <p:tav tm="100000">
                                          <p:val>
                                            <p:strVal val="#ppt_w"/>
                                          </p:val>
                                        </p:tav>
                                      </p:tavLst>
                                    </p:anim>
                                    <p:anim calcmode="lin" valueType="num">
                                      <p:cBhvr>
                                        <p:cTn id="49" dur="500" fill="hold"/>
                                        <p:tgtEl>
                                          <p:spTgt spid="885790"/>
                                        </p:tgtEl>
                                        <p:attrNameLst>
                                          <p:attrName>ppt_h</p:attrName>
                                        </p:attrNameLst>
                                      </p:cBhvr>
                                      <p:tavLst>
                                        <p:tav tm="0">
                                          <p:val>
                                            <p:fltVal val="0"/>
                                          </p:val>
                                        </p:tav>
                                        <p:tav tm="100000">
                                          <p:val>
                                            <p:strVal val="#ppt_h"/>
                                          </p:val>
                                        </p:tav>
                                      </p:tavLst>
                                    </p:anim>
                                    <p:animEffect transition="in" filter="fade">
                                      <p:cBhvr>
                                        <p:cTn id="50" dur="500"/>
                                        <p:tgtEl>
                                          <p:spTgt spid="885790"/>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2" presetClass="entr" presetSubtype="4" fill="hold" nodeType="click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slide(fromBottom)">
                                      <p:cBhvr>
                                        <p:cTn id="55" dur="500"/>
                                        <p:tgtEl>
                                          <p:spTgt spid="7"/>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53" presetClass="entr" presetSubtype="0" fill="hold" grpId="0" nodeType="clickEffect">
                                  <p:stCondLst>
                                    <p:cond delay="0"/>
                                  </p:stCondLst>
                                  <p:childTnLst>
                                    <p:set>
                                      <p:cBhvr>
                                        <p:cTn id="59" dur="1" fill="hold">
                                          <p:stCondLst>
                                            <p:cond delay="0"/>
                                          </p:stCondLst>
                                        </p:cTn>
                                        <p:tgtEl>
                                          <p:spTgt spid="885791"/>
                                        </p:tgtEl>
                                        <p:attrNameLst>
                                          <p:attrName>style.visibility</p:attrName>
                                        </p:attrNameLst>
                                      </p:cBhvr>
                                      <p:to>
                                        <p:strVal val="visible"/>
                                      </p:to>
                                    </p:set>
                                    <p:anim calcmode="lin" valueType="num">
                                      <p:cBhvr>
                                        <p:cTn id="60" dur="500" fill="hold"/>
                                        <p:tgtEl>
                                          <p:spTgt spid="885791"/>
                                        </p:tgtEl>
                                        <p:attrNameLst>
                                          <p:attrName>ppt_w</p:attrName>
                                        </p:attrNameLst>
                                      </p:cBhvr>
                                      <p:tavLst>
                                        <p:tav tm="0">
                                          <p:val>
                                            <p:fltVal val="0"/>
                                          </p:val>
                                        </p:tav>
                                        <p:tav tm="100000">
                                          <p:val>
                                            <p:strVal val="#ppt_w"/>
                                          </p:val>
                                        </p:tav>
                                      </p:tavLst>
                                    </p:anim>
                                    <p:anim calcmode="lin" valueType="num">
                                      <p:cBhvr>
                                        <p:cTn id="61" dur="500" fill="hold"/>
                                        <p:tgtEl>
                                          <p:spTgt spid="885791"/>
                                        </p:tgtEl>
                                        <p:attrNameLst>
                                          <p:attrName>ppt_h</p:attrName>
                                        </p:attrNameLst>
                                      </p:cBhvr>
                                      <p:tavLst>
                                        <p:tav tm="0">
                                          <p:val>
                                            <p:fltVal val="0"/>
                                          </p:val>
                                        </p:tav>
                                        <p:tav tm="100000">
                                          <p:val>
                                            <p:strVal val="#ppt_h"/>
                                          </p:val>
                                        </p:tav>
                                      </p:tavLst>
                                    </p:anim>
                                    <p:animEffect transition="in" filter="fade">
                                      <p:cBhvr>
                                        <p:cTn id="62" dur="500"/>
                                        <p:tgtEl>
                                          <p:spTgt spid="8857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5762" grpId="0"/>
      <p:bldP spid="885788" grpId="0"/>
      <p:bldP spid="885789" grpId="0"/>
      <p:bldP spid="885790" grpId="0"/>
      <p:bldP spid="88579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한쪽 모서리가 잘린 사각형 12"/>
          <p:cNvSpPr/>
          <p:nvPr/>
        </p:nvSpPr>
        <p:spPr>
          <a:xfrm>
            <a:off x="142844" y="285728"/>
            <a:ext cx="1116788"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6</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857356" y="2143116"/>
            <a:ext cx="7058025" cy="4000528"/>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dirty="0">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cstate="print"/>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979613" y="1125538"/>
            <a:ext cx="6769100" cy="656590"/>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lIns="54000" rIns="54000">
            <a:spAutoFit/>
          </a:bodyPr>
          <a:lstStyle/>
          <a:p>
            <a:pPr fontAlgn="base">
              <a:lnSpc>
                <a:spcPts val="2200"/>
              </a:lnSpc>
            </a:pPr>
            <a:r>
              <a:rPr lang="ko-KR" altLang="en-US" sz="1600" b="1" dirty="0" smtClean="0">
                <a:solidFill>
                  <a:schemeClr val="tx1">
                    <a:lumMod val="95000"/>
                    <a:lumOff val="5000"/>
                  </a:schemeClr>
                </a:solidFill>
                <a:latin typeface="+mn-ea"/>
              </a:rPr>
              <a:t> </a:t>
            </a:r>
            <a:r>
              <a:rPr lang="ko-KR" altLang="en-US" sz="1600" b="1" dirty="0" err="1" smtClean="0">
                <a:solidFill>
                  <a:schemeClr val="tx1">
                    <a:lumMod val="95000"/>
                    <a:lumOff val="5000"/>
                  </a:schemeClr>
                </a:solidFill>
                <a:latin typeface="+mn-ea"/>
              </a:rPr>
              <a:t>상시근로자수</a:t>
            </a:r>
            <a:r>
              <a:rPr lang="ko-KR" altLang="en-US" sz="1600" b="1" dirty="0" smtClean="0">
                <a:solidFill>
                  <a:schemeClr val="tx1">
                    <a:lumMod val="95000"/>
                    <a:lumOff val="5000"/>
                  </a:schemeClr>
                </a:solidFill>
                <a:latin typeface="+mn-ea"/>
              </a:rPr>
              <a:t> </a:t>
            </a:r>
            <a:r>
              <a:rPr lang="ko-KR" altLang="en-US" sz="1600" b="1" dirty="0" err="1" smtClean="0">
                <a:solidFill>
                  <a:schemeClr val="tx1">
                    <a:lumMod val="95000"/>
                    <a:lumOff val="5000"/>
                  </a:schemeClr>
                </a:solidFill>
                <a:latin typeface="+mn-ea"/>
              </a:rPr>
              <a:t>산정시</a:t>
            </a:r>
            <a:r>
              <a:rPr lang="ko-KR" altLang="en-US" sz="1600" b="1" dirty="0" smtClean="0">
                <a:solidFill>
                  <a:schemeClr val="tx1">
                    <a:lumMod val="95000"/>
                    <a:lumOff val="5000"/>
                  </a:schemeClr>
                </a:solidFill>
                <a:latin typeface="+mn-ea"/>
              </a:rPr>
              <a:t> </a:t>
            </a:r>
            <a:r>
              <a:rPr lang="ko-KR" altLang="en-US" sz="1600" b="1" dirty="0" err="1" smtClean="0">
                <a:solidFill>
                  <a:schemeClr val="tx1">
                    <a:lumMod val="95000"/>
                    <a:lumOff val="5000"/>
                  </a:schemeClr>
                </a:solidFill>
                <a:latin typeface="+mn-ea"/>
              </a:rPr>
              <a:t>도급직</a:t>
            </a:r>
            <a:r>
              <a:rPr lang="ko-KR" altLang="en-US" sz="1600" b="1" dirty="0" smtClean="0">
                <a:solidFill>
                  <a:schemeClr val="tx1">
                    <a:lumMod val="95000"/>
                    <a:lumOff val="5000"/>
                  </a:schemeClr>
                </a:solidFill>
                <a:latin typeface="+mn-ea"/>
              </a:rPr>
              <a:t> 근로자수도 포함되는가</a:t>
            </a:r>
            <a:r>
              <a:rPr lang="en-US" altLang="ko-KR" sz="1600" b="1" dirty="0" smtClean="0">
                <a:solidFill>
                  <a:schemeClr val="tx1">
                    <a:lumMod val="95000"/>
                    <a:lumOff val="5000"/>
                  </a:schemeClr>
                </a:solidFill>
                <a:latin typeface="+mn-ea"/>
              </a:rPr>
              <a:t>? </a:t>
            </a:r>
            <a:r>
              <a:rPr lang="ko-KR" altLang="en-US" sz="1600" b="1" dirty="0" smtClean="0">
                <a:solidFill>
                  <a:schemeClr val="tx1">
                    <a:lumMod val="95000"/>
                    <a:lumOff val="5000"/>
                  </a:schemeClr>
                </a:solidFill>
                <a:latin typeface="+mn-ea"/>
              </a:rPr>
              <a:t>도급회사 소속 근로자에 대하여도 근로시간 단축 적용하여야 하는가</a:t>
            </a:r>
            <a:r>
              <a:rPr lang="en-US" altLang="ko-KR" sz="1600" b="1" dirty="0" smtClean="0">
                <a:solidFill>
                  <a:schemeClr val="tx1">
                    <a:lumMod val="95000"/>
                    <a:lumOff val="5000"/>
                  </a:schemeClr>
                </a:solidFill>
                <a:latin typeface="+mn-ea"/>
              </a:rPr>
              <a:t>?</a:t>
            </a: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smtClean="0">
                <a:solidFill>
                  <a:schemeClr val="bg1"/>
                </a:solidFill>
                <a:latin typeface="맑은 고딕" pitchFamily="50" charset="-127"/>
                <a:ea typeface="맑은 고딕" pitchFamily="50" charset="-127"/>
              </a:rPr>
              <a:t>도급</a:t>
            </a:r>
            <a:endParaRPr kumimoji="0" lang="en-US" altLang="ko-KR" b="1" dirty="0" smtClean="0">
              <a:solidFill>
                <a:schemeClr val="bg1"/>
              </a:solidFill>
              <a:latin typeface="맑은 고딕" pitchFamily="50" charset="-127"/>
              <a:ea typeface="맑은 고딕" pitchFamily="50" charset="-127"/>
            </a:endParaRPr>
          </a:p>
          <a:p>
            <a:pPr algn="ctr" eaLnBrk="1" latinLnBrk="1" hangingPunct="1"/>
            <a:r>
              <a:rPr kumimoji="0" lang="ko-KR" altLang="en-US" b="1" dirty="0" smtClean="0">
                <a:solidFill>
                  <a:schemeClr val="bg1"/>
                </a:solidFill>
                <a:latin typeface="맑은 고딕" pitchFamily="50" charset="-127"/>
                <a:ea typeface="맑은 고딕" pitchFamily="50" charset="-127"/>
              </a:rPr>
              <a:t>근로자</a:t>
            </a:r>
            <a:endParaRPr kumimoji="0" lang="en-US" altLang="ko-KR" b="1" dirty="0">
              <a:solidFill>
                <a:schemeClr val="bg1"/>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50</a:t>
            </a:fld>
            <a:endParaRPr lang="en-US" altLang="ko-KR"/>
          </a:p>
        </p:txBody>
      </p:sp>
      <p:cxnSp>
        <p:nvCxnSpPr>
          <p:cNvPr id="10" name="직선 연결선 9"/>
          <p:cNvCxnSpPr/>
          <p:nvPr/>
        </p:nvCxnSpPr>
        <p:spPr>
          <a:xfrm>
            <a:off x="0" y="857232"/>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2" name="직사각형 11"/>
          <p:cNvSpPr/>
          <p:nvPr/>
        </p:nvSpPr>
        <p:spPr>
          <a:xfrm>
            <a:off x="1619672" y="176206"/>
            <a:ext cx="6408712" cy="515398"/>
          </a:xfrm>
          <a:prstGeom prst="rect">
            <a:avLst/>
          </a:prstGeom>
        </p:spPr>
        <p:txBody>
          <a:bodyPr wrap="square">
            <a:spAutoFit/>
          </a:bodyPr>
          <a:lstStyle/>
          <a:p>
            <a:pPr algn="just" fontAlgn="base">
              <a:lnSpc>
                <a:spcPct val="160000"/>
              </a:lnSpc>
            </a:pPr>
            <a:r>
              <a:rPr lang="ko-KR" altLang="en-US" sz="2000" b="1" dirty="0"/>
              <a:t>협력업체도 근로시간 단축이 적용되는지</a:t>
            </a:r>
            <a:r>
              <a:rPr lang="en-US" altLang="ko-KR" sz="2000" b="1" dirty="0" smtClean="0"/>
              <a:t>?</a:t>
            </a:r>
            <a:endParaRPr lang="ko-KR" altLang="en-US" sz="1400" b="1" kern="0" spc="0" dirty="0">
              <a:solidFill>
                <a:srgbClr val="000000"/>
              </a:solidFill>
              <a:effectLst/>
              <a:latin typeface="바탕" panose="02030600000101010101" pitchFamily="18" charset="-127"/>
            </a:endParaRPr>
          </a:p>
        </p:txBody>
      </p:sp>
      <p:sp>
        <p:nvSpPr>
          <p:cNvPr id="14" name="직사각형 13"/>
          <p:cNvSpPr/>
          <p:nvPr/>
        </p:nvSpPr>
        <p:spPr>
          <a:xfrm>
            <a:off x="1979613" y="2352120"/>
            <a:ext cx="6462713" cy="3397853"/>
          </a:xfrm>
          <a:prstGeom prst="rect">
            <a:avLst/>
          </a:prstGeom>
        </p:spPr>
        <p:txBody>
          <a:bodyPr wrap="square">
            <a:spAutoFit/>
          </a:bodyPr>
          <a:lstStyle/>
          <a:p>
            <a:pPr fontAlgn="base">
              <a:lnSpc>
                <a:spcPct val="150000"/>
              </a:lnSpc>
            </a:pPr>
            <a:r>
              <a:rPr lang="ko-KR" altLang="en-US" sz="1600" b="1" dirty="0" smtClean="0"/>
              <a:t>협력업체는 협력업체 본사 및 각 사업장의  </a:t>
            </a:r>
            <a:r>
              <a:rPr lang="ko-KR" altLang="en-US" sz="1600" b="1" dirty="0" err="1"/>
              <a:t>상시근로자수에</a:t>
            </a:r>
            <a:r>
              <a:rPr lang="ko-KR" altLang="en-US" sz="1600" b="1" dirty="0"/>
              <a:t> 따라 근로시간 단축을 적용해야 할 것임</a:t>
            </a:r>
            <a:r>
              <a:rPr lang="en-US" altLang="ko-KR" sz="1600" b="1" dirty="0" smtClean="0"/>
              <a:t>.</a:t>
            </a:r>
          </a:p>
          <a:p>
            <a:pPr fontAlgn="base">
              <a:lnSpc>
                <a:spcPct val="150000"/>
              </a:lnSpc>
            </a:pPr>
            <a:endParaRPr lang="ko-KR" altLang="en-US" sz="1600" b="1" dirty="0"/>
          </a:p>
          <a:p>
            <a:pPr fontAlgn="base">
              <a:lnSpc>
                <a:spcPct val="150000"/>
              </a:lnSpc>
            </a:pPr>
            <a:r>
              <a:rPr lang="ko-KR" altLang="en-US" sz="1600" b="1" dirty="0"/>
              <a:t>즉</a:t>
            </a:r>
            <a:r>
              <a:rPr lang="en-US" altLang="ko-KR" sz="1600" b="1" dirty="0"/>
              <a:t>, </a:t>
            </a:r>
            <a:r>
              <a:rPr lang="en-US" altLang="ko-KR" sz="1600" b="1" dirty="0" smtClean="0"/>
              <a:t>A</a:t>
            </a:r>
            <a:r>
              <a:rPr lang="ko-KR" altLang="en-US" sz="1600" b="1" dirty="0" smtClean="0"/>
              <a:t>사의 </a:t>
            </a:r>
            <a:r>
              <a:rPr lang="ko-KR" altLang="en-US" sz="1600" b="1" dirty="0" err="1"/>
              <a:t>상시근로자수가</a:t>
            </a:r>
            <a:r>
              <a:rPr lang="ko-KR" altLang="en-US" sz="1600" b="1" dirty="0"/>
              <a:t> </a:t>
            </a:r>
            <a:r>
              <a:rPr lang="en-US" altLang="ko-KR" sz="1600" b="1" dirty="0"/>
              <a:t>300</a:t>
            </a:r>
            <a:r>
              <a:rPr lang="ko-KR" altLang="en-US" sz="1600" b="1" dirty="0"/>
              <a:t>인 이상이라 하더라도 </a:t>
            </a:r>
            <a:r>
              <a:rPr lang="ko-KR" altLang="en-US" sz="1600" b="1" dirty="0" smtClean="0"/>
              <a:t>협력업체가 </a:t>
            </a:r>
            <a:r>
              <a:rPr lang="en-US" altLang="ko-KR" sz="1600" b="1" dirty="0"/>
              <a:t>300</a:t>
            </a:r>
            <a:r>
              <a:rPr lang="ko-KR" altLang="en-US" sz="1600" b="1" dirty="0"/>
              <a:t>인 미만이라면 </a:t>
            </a:r>
            <a:r>
              <a:rPr lang="en-US" altLang="ko-KR" sz="1600" b="1" dirty="0" smtClean="0"/>
              <a:t>A</a:t>
            </a:r>
            <a:r>
              <a:rPr lang="ko-KR" altLang="en-US" sz="1600" b="1" dirty="0" smtClean="0"/>
              <a:t>사와 </a:t>
            </a:r>
            <a:r>
              <a:rPr lang="ko-KR" altLang="en-US" sz="1600" b="1" dirty="0"/>
              <a:t>도급업체간에 근로시간을 달리 운영하게 됨</a:t>
            </a:r>
            <a:r>
              <a:rPr lang="en-US" altLang="ko-KR" sz="1600" b="1" dirty="0" smtClean="0"/>
              <a:t>.</a:t>
            </a:r>
          </a:p>
          <a:p>
            <a:pPr fontAlgn="base">
              <a:lnSpc>
                <a:spcPct val="150000"/>
              </a:lnSpc>
            </a:pPr>
            <a:endParaRPr lang="en-US" altLang="ko-KR" sz="1600" b="1" dirty="0" smtClean="0"/>
          </a:p>
          <a:p>
            <a:pPr fontAlgn="base">
              <a:lnSpc>
                <a:spcPct val="150000"/>
              </a:lnSpc>
            </a:pPr>
            <a:r>
              <a:rPr lang="ko-KR" altLang="en-US" sz="1600" b="1" dirty="0" smtClean="0"/>
              <a:t>동일한 </a:t>
            </a:r>
            <a:r>
              <a:rPr lang="ko-KR" altLang="en-US" sz="1600" b="1" dirty="0"/>
              <a:t>현장이라 하더라도 </a:t>
            </a:r>
            <a:r>
              <a:rPr lang="ko-KR" altLang="en-US" sz="1600" b="1" dirty="0" err="1" smtClean="0"/>
              <a:t>원청은</a:t>
            </a:r>
            <a:r>
              <a:rPr lang="ko-KR" altLang="en-US" sz="1600" b="1" dirty="0" smtClean="0"/>
              <a:t> </a:t>
            </a:r>
            <a:r>
              <a:rPr lang="ko-KR" altLang="en-US" sz="1600" b="1" dirty="0"/>
              <a:t>주</a:t>
            </a:r>
            <a:r>
              <a:rPr lang="en-US" altLang="ko-KR" sz="1600" b="1" dirty="0"/>
              <a:t>52</a:t>
            </a:r>
            <a:r>
              <a:rPr lang="ko-KR" altLang="en-US" sz="1600" b="1" dirty="0"/>
              <a:t>시간을 하지만</a:t>
            </a:r>
            <a:r>
              <a:rPr lang="en-US" altLang="ko-KR" sz="1600" b="1" dirty="0"/>
              <a:t>, </a:t>
            </a:r>
            <a:r>
              <a:rPr lang="ko-KR" altLang="en-US" sz="1600" b="1" dirty="0" smtClean="0"/>
              <a:t>협력업체가 상시 </a:t>
            </a:r>
            <a:r>
              <a:rPr lang="en-US" altLang="ko-KR" sz="1600" b="1" dirty="0" smtClean="0"/>
              <a:t>300</a:t>
            </a:r>
            <a:r>
              <a:rPr lang="ko-KR" altLang="en-US" sz="1600" b="1" dirty="0" err="1" smtClean="0"/>
              <a:t>인미만이라면</a:t>
            </a:r>
            <a:r>
              <a:rPr lang="ko-KR" altLang="en-US" sz="1600" b="1" dirty="0" smtClean="0"/>
              <a:t> </a:t>
            </a:r>
            <a:r>
              <a:rPr lang="ko-KR" altLang="en-US" sz="1600" b="1" dirty="0"/>
              <a:t>기존과 동일하게 주</a:t>
            </a:r>
            <a:r>
              <a:rPr lang="en-US" altLang="ko-KR" sz="1600" b="1" dirty="0"/>
              <a:t>68</a:t>
            </a:r>
            <a:r>
              <a:rPr lang="ko-KR" altLang="en-US" sz="1600" b="1" dirty="0"/>
              <a:t>시간이 적용될 수 </a:t>
            </a:r>
            <a:r>
              <a:rPr lang="ko-KR" altLang="en-US" sz="1600" b="1" dirty="0" smtClean="0"/>
              <a:t>있음</a:t>
            </a:r>
            <a:endParaRPr lang="ko-KR" altLang="en-US" b="1" dirty="0"/>
          </a:p>
          <a:p>
            <a:pPr indent="-557530" algn="just" fontAlgn="base">
              <a:lnSpc>
                <a:spcPct val="150000"/>
              </a:lnSpc>
            </a:pPr>
            <a:endParaRPr lang="ko-KR" altLang="en-US" kern="0" spc="0" dirty="0">
              <a:solidFill>
                <a:srgbClr val="000000"/>
              </a:solidFill>
              <a:effectLst/>
              <a:latin typeface="바탕" panose="02030600000101010101" pitchFamily="18" charset="-127"/>
            </a:endParaRPr>
          </a:p>
        </p:txBody>
      </p:sp>
    </p:spTree>
    <p:extLst>
      <p:ext uri="{BB962C8B-B14F-4D97-AF65-F5344CB8AC3E}">
        <p14:creationId xmlns:p14="http://schemas.microsoft.com/office/powerpoint/2010/main" xmlns="" val="1715873092"/>
      </p:ext>
    </p:extLst>
  </p:cSld>
  <p:clrMapOvr>
    <a:masterClrMapping/>
  </p:clrMapOvr>
  <p:transition spd="slow">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187449" y="345298"/>
            <a:ext cx="8353425" cy="400110"/>
          </a:xfrm>
          <a:prstGeom prst="rect">
            <a:avLst/>
          </a:prstGeom>
          <a:noFill/>
          <a:ln w="9525">
            <a:noFill/>
            <a:miter lim="800000"/>
            <a:headEnd/>
            <a:tailEnd/>
          </a:ln>
        </p:spPr>
        <p:txBody>
          <a:bodyPr>
            <a:spAutoFit/>
          </a:bodyPr>
          <a:lstStyle/>
          <a:p>
            <a:pPr eaLnBrk="1" latinLnBrk="1" hangingPunct="1">
              <a:defRPr/>
            </a:pPr>
            <a:r>
              <a:rPr lang="ko-KR" altLang="en-US" sz="2000" b="1" dirty="0" smtClean="0">
                <a:solidFill>
                  <a:schemeClr val="tx1">
                    <a:lumMod val="95000"/>
                    <a:lumOff val="5000"/>
                  </a:schemeClr>
                </a:solidFill>
                <a:latin typeface="맑은 고딕" pitchFamily="50" charset="-127"/>
                <a:ea typeface="맑은 고딕" pitchFamily="50" charset="-127"/>
              </a:rPr>
              <a:t> 당직근무 </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116788"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7</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857356" y="2285993"/>
            <a:ext cx="7058025" cy="3857652"/>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r>
              <a:rPr lang="en-US" altLang="ko-KR" b="1" dirty="0" smtClean="0">
                <a:latin typeface="맑은 고딕" pitchFamily="50" charset="-127"/>
                <a:ea typeface="맑은 고딕" pitchFamily="50" charset="-127"/>
              </a:rPr>
              <a:t>   </a:t>
            </a:r>
            <a:endParaRPr lang="ko-KR" altLang="en-US" b="1" dirty="0">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cstate="print"/>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979613" y="1000109"/>
            <a:ext cx="6769100" cy="1009956"/>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lIns="54000" rIns="54000">
            <a:spAutoFit/>
          </a:bodyPr>
          <a:lstStyle/>
          <a:p>
            <a:pPr fontAlgn="base">
              <a:lnSpc>
                <a:spcPts val="3000"/>
              </a:lnSpc>
            </a:pPr>
            <a:r>
              <a:rPr lang="en-US" altLang="ko-KR" sz="1400" b="1" dirty="0" smtClean="0">
                <a:latin typeface="맑은 고딕" pitchFamily="50" charset="-127"/>
                <a:ea typeface="맑은 고딕" pitchFamily="50" charset="-127"/>
              </a:rPr>
              <a:t> </a:t>
            </a:r>
            <a:r>
              <a:rPr lang="ko-KR" altLang="en-US" sz="1400" b="1" dirty="0" smtClean="0">
                <a:solidFill>
                  <a:schemeClr val="tx1">
                    <a:lumMod val="95000"/>
                    <a:lumOff val="5000"/>
                  </a:schemeClr>
                </a:solidFill>
                <a:latin typeface="+mn-ea"/>
              </a:rPr>
              <a:t>본사 및 현장의 휴일 당직근무는 근로시간에 포함 되는지</a:t>
            </a:r>
            <a:r>
              <a:rPr lang="en-US" altLang="ko-KR" sz="1400" b="1" dirty="0" smtClean="0">
                <a:solidFill>
                  <a:schemeClr val="tx1">
                    <a:lumMod val="95000"/>
                    <a:lumOff val="5000"/>
                  </a:schemeClr>
                </a:solidFill>
                <a:latin typeface="+mn-ea"/>
              </a:rPr>
              <a:t>?</a:t>
            </a:r>
          </a:p>
          <a:p>
            <a:pPr fontAlgn="base">
              <a:lnSpc>
                <a:spcPts val="2200"/>
              </a:lnSpc>
            </a:pPr>
            <a:r>
              <a:rPr lang="en-US" altLang="ko-KR" sz="1400" b="1" dirty="0" smtClean="0">
                <a:solidFill>
                  <a:schemeClr val="tx1">
                    <a:lumMod val="95000"/>
                    <a:lumOff val="5000"/>
                  </a:schemeClr>
                </a:solidFill>
                <a:latin typeface="+mn-ea"/>
              </a:rPr>
              <a:t>  (</a:t>
            </a:r>
            <a:r>
              <a:rPr lang="ko-KR" altLang="en-US" sz="1400" b="1" dirty="0" smtClean="0">
                <a:solidFill>
                  <a:schemeClr val="tx1">
                    <a:lumMod val="95000"/>
                    <a:lumOff val="5000"/>
                  </a:schemeClr>
                </a:solidFill>
                <a:latin typeface="+mn-ea"/>
              </a:rPr>
              <a:t>평소 수행하는 업무</a:t>
            </a:r>
            <a:r>
              <a:rPr lang="en-US" altLang="ko-KR" sz="1400" b="1" dirty="0" smtClean="0">
                <a:solidFill>
                  <a:schemeClr val="tx1">
                    <a:lumMod val="95000"/>
                    <a:lumOff val="5000"/>
                  </a:schemeClr>
                </a:solidFill>
                <a:latin typeface="+mn-ea"/>
              </a:rPr>
              <a:t> </a:t>
            </a:r>
            <a:r>
              <a:rPr lang="ko-KR" altLang="en-US" sz="1400" b="1" dirty="0" smtClean="0">
                <a:solidFill>
                  <a:schemeClr val="tx1">
                    <a:lumMod val="95000"/>
                    <a:lumOff val="5000"/>
                  </a:schemeClr>
                </a:solidFill>
                <a:latin typeface="+mn-ea"/>
              </a:rPr>
              <a:t>및 작업 無</a:t>
            </a:r>
            <a:r>
              <a:rPr lang="en-US" altLang="ko-KR" sz="1400" b="1" dirty="0" smtClean="0">
                <a:solidFill>
                  <a:schemeClr val="tx1">
                    <a:lumMod val="95000"/>
                    <a:lumOff val="5000"/>
                  </a:schemeClr>
                </a:solidFill>
                <a:latin typeface="+mn-ea"/>
              </a:rPr>
              <a:t> / </a:t>
            </a:r>
            <a:r>
              <a:rPr lang="ko-KR" altLang="en-US" sz="1400" b="1" dirty="0" smtClean="0">
                <a:solidFill>
                  <a:schemeClr val="tx1">
                    <a:lumMod val="95000"/>
                    <a:lumOff val="5000"/>
                  </a:schemeClr>
                </a:solidFill>
                <a:latin typeface="+mn-ea"/>
              </a:rPr>
              <a:t>전화수신</a:t>
            </a:r>
            <a:r>
              <a:rPr lang="en-US" altLang="ko-KR" sz="1400" b="1" dirty="0" smtClean="0">
                <a:solidFill>
                  <a:schemeClr val="tx1">
                    <a:lumMod val="95000"/>
                    <a:lumOff val="5000"/>
                  </a:schemeClr>
                </a:solidFill>
                <a:latin typeface="+mn-ea"/>
              </a:rPr>
              <a:t>, </a:t>
            </a:r>
            <a:r>
              <a:rPr lang="ko-KR" altLang="en-US" sz="1400" b="1" dirty="0" smtClean="0">
                <a:solidFill>
                  <a:schemeClr val="tx1">
                    <a:lumMod val="95000"/>
                    <a:lumOff val="5000"/>
                  </a:schemeClr>
                </a:solidFill>
                <a:latin typeface="+mn-ea"/>
              </a:rPr>
              <a:t>비상대기 등의 특정 임무 수행</a:t>
            </a:r>
            <a:r>
              <a:rPr lang="en-US" altLang="ko-KR" sz="1400" b="1" dirty="0" smtClean="0">
                <a:solidFill>
                  <a:schemeClr val="tx1">
                    <a:lumMod val="95000"/>
                    <a:lumOff val="5000"/>
                  </a:schemeClr>
                </a:solidFill>
                <a:latin typeface="+mn-ea"/>
              </a:rPr>
              <a:t> </a:t>
            </a:r>
            <a:r>
              <a:rPr lang="ko-KR" altLang="en-US" sz="1400" b="1" dirty="0" smtClean="0">
                <a:solidFill>
                  <a:schemeClr val="tx1">
                    <a:lumMod val="95000"/>
                    <a:lumOff val="5000"/>
                  </a:schemeClr>
                </a:solidFill>
                <a:latin typeface="+mn-ea"/>
              </a:rPr>
              <a:t>시</a:t>
            </a:r>
            <a:r>
              <a:rPr lang="en-US" altLang="ko-KR" sz="1400" b="1" dirty="0" smtClean="0">
                <a:solidFill>
                  <a:schemeClr val="tx1">
                    <a:lumMod val="95000"/>
                    <a:lumOff val="5000"/>
                  </a:schemeClr>
                </a:solidFill>
                <a:latin typeface="+mn-ea"/>
              </a:rPr>
              <a:t>)   → </a:t>
            </a:r>
            <a:r>
              <a:rPr lang="ko-KR" altLang="en-US" sz="1400" b="1" dirty="0" smtClean="0">
                <a:solidFill>
                  <a:schemeClr val="tx1">
                    <a:lumMod val="95000"/>
                    <a:lumOff val="5000"/>
                  </a:schemeClr>
                </a:solidFill>
                <a:latin typeface="+mn-ea"/>
              </a:rPr>
              <a:t>근로시간에 포함이 되지 않으면 사내규정에 명시 후 당직비만 지급하면 되는지</a:t>
            </a:r>
            <a:endParaRPr lang="ko-KR" altLang="en-US" sz="14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smtClean="0">
                <a:solidFill>
                  <a:schemeClr val="bg1"/>
                </a:solidFill>
                <a:latin typeface="맑은 고딕" pitchFamily="50" charset="-127"/>
                <a:ea typeface="맑은 고딕" pitchFamily="50" charset="-127"/>
              </a:rPr>
              <a:t>당직근무</a:t>
            </a:r>
            <a:endParaRPr kumimoji="0" lang="en-US" altLang="ko-KR" b="1" dirty="0">
              <a:solidFill>
                <a:schemeClr val="bg1"/>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51</a:t>
            </a:fld>
            <a:endParaRPr lang="en-US" altLang="ko-KR"/>
          </a:p>
        </p:txBody>
      </p:sp>
      <p:cxnSp>
        <p:nvCxnSpPr>
          <p:cNvPr id="10" name="직선 연결선 9"/>
          <p:cNvCxnSpPr/>
          <p:nvPr/>
        </p:nvCxnSpPr>
        <p:spPr>
          <a:xfrm>
            <a:off x="0" y="857232"/>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2" name="직사각형 11"/>
          <p:cNvSpPr/>
          <p:nvPr/>
        </p:nvSpPr>
        <p:spPr>
          <a:xfrm>
            <a:off x="2071670" y="2571744"/>
            <a:ext cx="6500858" cy="3108543"/>
          </a:xfrm>
          <a:prstGeom prst="rect">
            <a:avLst/>
          </a:prstGeom>
        </p:spPr>
        <p:txBody>
          <a:bodyPr wrap="square">
            <a:spAutoFit/>
          </a:bodyPr>
          <a:lstStyle/>
          <a:p>
            <a:r>
              <a:rPr lang="ko-KR" altLang="en-US" sz="1400" b="1" dirty="0" smtClean="0"/>
              <a:t>○ 일</a:t>
            </a:r>
            <a:r>
              <a:rPr lang="en-US" altLang="ko-KR" sz="1400" b="1" dirty="0" smtClean="0"/>
              <a:t>·</a:t>
            </a:r>
            <a:r>
              <a:rPr lang="ko-KR" altLang="en-US" sz="1400" b="1" dirty="0" smtClean="0"/>
              <a:t>숙직</a:t>
            </a:r>
            <a:r>
              <a:rPr lang="en-US" altLang="ko-KR" sz="1400" b="1" dirty="0" smtClean="0"/>
              <a:t>(</a:t>
            </a:r>
            <a:r>
              <a:rPr lang="ko-KR" altLang="en-US" sz="1400" b="1" dirty="0" smtClean="0"/>
              <a:t>또는 당직</a:t>
            </a:r>
            <a:r>
              <a:rPr lang="en-US" altLang="ko-KR" sz="1400" b="1" dirty="0" smtClean="0"/>
              <a:t>) </a:t>
            </a:r>
            <a:r>
              <a:rPr lang="ko-KR" altLang="en-US" sz="1400" b="1" dirty="0" smtClean="0"/>
              <a:t>근로라 함은 본래 담당업무와 별개의 근로로서 </a:t>
            </a:r>
            <a:r>
              <a:rPr lang="ko-KR" altLang="en-US" sz="1400" b="1" dirty="0" smtClean="0">
                <a:solidFill>
                  <a:srgbClr val="0000FF"/>
                </a:solidFill>
              </a:rPr>
              <a:t>사업장 시설의 정기적 감시</a:t>
            </a:r>
            <a:r>
              <a:rPr lang="en-US" altLang="ko-KR" sz="1400" b="1" dirty="0" smtClean="0">
                <a:solidFill>
                  <a:srgbClr val="0000FF"/>
                </a:solidFill>
              </a:rPr>
              <a:t>, </a:t>
            </a:r>
            <a:r>
              <a:rPr lang="ko-KR" altLang="en-US" sz="1400" b="1" dirty="0" smtClean="0">
                <a:solidFill>
                  <a:srgbClr val="0000FF"/>
                </a:solidFill>
              </a:rPr>
              <a:t>긴급문서 또는 전화의 수수</a:t>
            </a:r>
            <a:r>
              <a:rPr lang="en-US" altLang="ko-KR" sz="1400" b="1" dirty="0" smtClean="0">
                <a:solidFill>
                  <a:srgbClr val="0000FF"/>
                </a:solidFill>
              </a:rPr>
              <a:t>, </a:t>
            </a:r>
            <a:r>
              <a:rPr lang="ko-KR" altLang="en-US" sz="1400" b="1" dirty="0" smtClean="0">
                <a:solidFill>
                  <a:srgbClr val="0000FF"/>
                </a:solidFill>
              </a:rPr>
              <a:t>기타 돌발사태 발생을 대비한 준비 등 경미한 내용의 근로를 단속적으로 수행하는 것을 말하며</a:t>
            </a:r>
            <a:r>
              <a:rPr lang="en-US" altLang="ko-KR" sz="1400" b="1" dirty="0" smtClean="0"/>
              <a:t>, ｢</a:t>
            </a:r>
            <a:r>
              <a:rPr lang="ko-KR" altLang="en-US" sz="1400" b="1" dirty="0" smtClean="0"/>
              <a:t>근로기준법</a:t>
            </a:r>
            <a:r>
              <a:rPr lang="en-US" altLang="ko-KR" sz="1400" b="1" dirty="0" smtClean="0"/>
              <a:t>｣</a:t>
            </a:r>
            <a:r>
              <a:rPr lang="ko-KR" altLang="en-US" sz="1400" b="1" dirty="0" smtClean="0"/>
              <a:t>에서는 특정한 당직근무형태 및 당직수당에 대하여는 별도로 규정하고 있지 않으므로 회사의 </a:t>
            </a:r>
            <a:r>
              <a:rPr lang="ko-KR" altLang="en-US" sz="1400" b="1" dirty="0" smtClean="0">
                <a:solidFill>
                  <a:srgbClr val="0000FF"/>
                </a:solidFill>
              </a:rPr>
              <a:t>취업규칙 등에 정하여 시행할 수 있음</a:t>
            </a:r>
            <a:r>
              <a:rPr lang="en-US" altLang="ko-KR" sz="1400" b="1" dirty="0" smtClean="0"/>
              <a:t>.</a:t>
            </a:r>
          </a:p>
          <a:p>
            <a:r>
              <a:rPr lang="en-US" altLang="ko-KR" sz="1400" b="1" dirty="0" smtClean="0"/>
              <a:t/>
            </a:r>
            <a:br>
              <a:rPr lang="en-US" altLang="ko-KR" sz="1400" b="1" dirty="0" smtClean="0"/>
            </a:br>
            <a:r>
              <a:rPr lang="en-US" altLang="ko-KR" sz="1400" b="1" dirty="0" smtClean="0"/>
              <a:t>- </a:t>
            </a:r>
            <a:r>
              <a:rPr lang="ko-KR" altLang="en-US" sz="1400" b="1" dirty="0" smtClean="0"/>
              <a:t>다만</a:t>
            </a:r>
            <a:r>
              <a:rPr lang="en-US" altLang="ko-KR" sz="1400" b="1" dirty="0" smtClean="0"/>
              <a:t>, </a:t>
            </a:r>
            <a:r>
              <a:rPr lang="ko-KR" altLang="en-US" sz="1400" b="1" dirty="0" smtClean="0"/>
              <a:t>일</a:t>
            </a:r>
            <a:r>
              <a:rPr lang="en-US" altLang="ko-KR" sz="1400" b="1" dirty="0" smtClean="0"/>
              <a:t>·</a:t>
            </a:r>
            <a:r>
              <a:rPr lang="ko-KR" altLang="en-US" sz="1400" b="1" dirty="0" smtClean="0"/>
              <a:t>숙직을 하는 경우라도 본래의 일</a:t>
            </a:r>
            <a:r>
              <a:rPr lang="en-US" altLang="ko-KR" sz="1400" b="1" dirty="0" smtClean="0"/>
              <a:t>·</a:t>
            </a:r>
            <a:r>
              <a:rPr lang="ko-KR" altLang="en-US" sz="1400" b="1" dirty="0" smtClean="0"/>
              <a:t>숙직이 아닌 통상의 업무를 수행하고 그 노동 강도 또한 소정근로시간에 이루어지는 통상의 업무와 유사하거나 상당히 높을 경우에는 일</a:t>
            </a:r>
            <a:r>
              <a:rPr lang="en-US" altLang="ko-KR" sz="1400" b="1" dirty="0" smtClean="0"/>
              <a:t>·</a:t>
            </a:r>
            <a:r>
              <a:rPr lang="ko-KR" altLang="en-US" sz="1400" b="1" dirty="0" smtClean="0"/>
              <a:t>숙직이 아닌 통상근로로 보아야 할 것임</a:t>
            </a:r>
            <a:r>
              <a:rPr lang="en-US" altLang="ko-KR" sz="1400" b="1" dirty="0" smtClean="0"/>
              <a:t>.</a:t>
            </a:r>
            <a:br>
              <a:rPr lang="en-US" altLang="ko-KR" sz="1400" b="1" dirty="0" smtClean="0"/>
            </a:br>
            <a:r>
              <a:rPr lang="en-US" altLang="ko-KR" sz="1400" b="1" dirty="0" smtClean="0"/>
              <a:t/>
            </a:r>
            <a:br>
              <a:rPr lang="en-US" altLang="ko-KR" sz="1400" b="1" dirty="0" smtClean="0"/>
            </a:br>
            <a:r>
              <a:rPr lang="en-US" altLang="ko-KR" sz="1400" b="1" dirty="0" smtClean="0"/>
              <a:t>○ </a:t>
            </a:r>
            <a:r>
              <a:rPr lang="ko-KR" altLang="en-US" sz="1400" b="1" dirty="0" smtClean="0"/>
              <a:t>따라서 귀사 직원의 당직근무가 전화수수 및 비상대기 등의 경미한 업무를 수행하는 경우라면 통상근로와 구별되는 일</a:t>
            </a:r>
            <a:r>
              <a:rPr lang="en-US" altLang="ko-KR" sz="1400" b="1" dirty="0" smtClean="0"/>
              <a:t>·</a:t>
            </a:r>
            <a:r>
              <a:rPr lang="ko-KR" altLang="en-US" sz="1400" b="1" dirty="0" smtClean="0"/>
              <a:t>숙직 근무로 볼 수도 있으며</a:t>
            </a:r>
            <a:r>
              <a:rPr lang="en-US" altLang="ko-KR" sz="1400" b="1" dirty="0" smtClean="0"/>
              <a:t>,  </a:t>
            </a:r>
            <a:r>
              <a:rPr lang="ko-KR" altLang="en-US" sz="1400" b="1" dirty="0" smtClean="0"/>
              <a:t>취업규칙에 당직근무에 대한 규정을 정하고 당직비만 지급하면 됨</a:t>
            </a:r>
            <a:r>
              <a:rPr lang="en-US" altLang="ko-KR" sz="1400" b="1" dirty="0" smtClean="0"/>
              <a:t>(</a:t>
            </a:r>
            <a:r>
              <a:rPr lang="ko-KR" altLang="en-US" sz="1400" b="1" dirty="0" smtClean="0"/>
              <a:t>회시번호 </a:t>
            </a:r>
            <a:r>
              <a:rPr lang="en-US" altLang="ko-KR" sz="1400" b="1" dirty="0" smtClean="0"/>
              <a:t>: </a:t>
            </a:r>
            <a:r>
              <a:rPr lang="ko-KR" altLang="en-US" sz="1400" b="1" dirty="0" smtClean="0"/>
              <a:t>근로개선정책과</a:t>
            </a:r>
            <a:r>
              <a:rPr lang="en-US" altLang="ko-KR" sz="1400" b="1" dirty="0" smtClean="0"/>
              <a:t>-3090</a:t>
            </a:r>
            <a:r>
              <a:rPr lang="ko-KR" altLang="en-US" sz="1400" b="1" dirty="0" smtClean="0"/>
              <a:t>회시일자 </a:t>
            </a:r>
            <a:r>
              <a:rPr lang="en-US" altLang="ko-KR" sz="1400" b="1" dirty="0" smtClean="0"/>
              <a:t>: 2014-05-28)</a:t>
            </a:r>
            <a:endParaRPr lang="ko-KR" altLang="en-US" sz="1400" dirty="0"/>
          </a:p>
        </p:txBody>
      </p:sp>
    </p:spTree>
  </p:cSld>
  <p:clrMapOvr>
    <a:masterClrMapping/>
  </p:clrMapOvr>
  <p:transition spd="slow">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187449" y="345298"/>
            <a:ext cx="8353425" cy="400110"/>
          </a:xfrm>
          <a:prstGeom prst="rect">
            <a:avLst/>
          </a:prstGeom>
          <a:noFill/>
          <a:ln w="9525">
            <a:noFill/>
            <a:miter lim="800000"/>
            <a:headEnd/>
            <a:tailEnd/>
          </a:ln>
        </p:spPr>
        <p:txBody>
          <a:bodyPr>
            <a:spAutoFit/>
          </a:bodyPr>
          <a:lstStyle/>
          <a:p>
            <a:pPr eaLnBrk="1" latinLnBrk="1" hangingPunct="1">
              <a:defRPr/>
            </a:pPr>
            <a:r>
              <a:rPr lang="ko-KR" altLang="en-US" sz="2000" b="1" dirty="0" smtClean="0">
                <a:solidFill>
                  <a:schemeClr val="tx1">
                    <a:lumMod val="95000"/>
                    <a:lumOff val="5000"/>
                  </a:schemeClr>
                </a:solidFill>
                <a:latin typeface="맑은 고딕" pitchFamily="50" charset="-127"/>
                <a:ea typeface="맑은 고딕" pitchFamily="50" charset="-127"/>
              </a:rPr>
              <a:t> 대기기간은 근로시간인가</a:t>
            </a:r>
            <a:r>
              <a:rPr lang="en-US" altLang="ko-KR" sz="2000" b="1" dirty="0" smtClean="0">
                <a:solidFill>
                  <a:schemeClr val="tx1">
                    <a:lumMod val="95000"/>
                    <a:lumOff val="5000"/>
                  </a:schemeClr>
                </a:solidFill>
                <a:latin typeface="맑은 고딕" pitchFamily="50" charset="-127"/>
                <a:ea typeface="맑은 고딕" pitchFamily="50" charset="-127"/>
              </a:rPr>
              <a:t>?</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116788"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8</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857356" y="2143116"/>
            <a:ext cx="7058025" cy="3508375"/>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dirty="0">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cstate="print"/>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979613" y="1125538"/>
            <a:ext cx="6769100" cy="900055"/>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lIns="54000" rIns="54000">
            <a:spAutoFit/>
          </a:bodyPr>
          <a:lstStyle/>
          <a:p>
            <a:pPr fontAlgn="base">
              <a:lnSpc>
                <a:spcPts val="3400"/>
              </a:lnSpc>
            </a:pPr>
            <a:r>
              <a:rPr lang="en-US" altLang="ko-KR" sz="1600" b="1" dirty="0" smtClean="0">
                <a:latin typeface="맑은 고딕" pitchFamily="50" charset="-127"/>
                <a:ea typeface="맑은 고딕" pitchFamily="50" charset="-127"/>
              </a:rPr>
              <a:t> </a:t>
            </a:r>
            <a:r>
              <a:rPr lang="ko-KR" altLang="en-US" sz="1600" b="1" dirty="0" smtClean="0">
                <a:solidFill>
                  <a:schemeClr val="tx1">
                    <a:lumMod val="95000"/>
                    <a:lumOff val="5000"/>
                  </a:schemeClr>
                </a:solidFill>
                <a:latin typeface="+mn-ea"/>
              </a:rPr>
              <a:t>우천</a:t>
            </a:r>
            <a:r>
              <a:rPr lang="en-US" altLang="ko-KR" sz="1600" b="1" dirty="0" smtClean="0">
                <a:solidFill>
                  <a:schemeClr val="tx1">
                    <a:lumMod val="95000"/>
                    <a:lumOff val="5000"/>
                  </a:schemeClr>
                </a:solidFill>
                <a:latin typeface="+mn-ea"/>
              </a:rPr>
              <a:t>, </a:t>
            </a:r>
            <a:r>
              <a:rPr lang="ko-KR" altLang="en-US" sz="1600" b="1" dirty="0" smtClean="0">
                <a:solidFill>
                  <a:schemeClr val="tx1">
                    <a:lumMod val="95000"/>
                    <a:lumOff val="5000"/>
                  </a:schemeClr>
                </a:solidFill>
                <a:latin typeface="+mn-ea"/>
              </a:rPr>
              <a:t>동절기 등 날씨로 인하여 현장 작업이 어려울 시</a:t>
            </a:r>
            <a:r>
              <a:rPr lang="en-US" altLang="ko-KR" sz="1600" b="1" dirty="0" smtClean="0">
                <a:solidFill>
                  <a:schemeClr val="tx1">
                    <a:lumMod val="95000"/>
                    <a:lumOff val="5000"/>
                  </a:schemeClr>
                </a:solidFill>
                <a:latin typeface="+mn-ea"/>
              </a:rPr>
              <a:t>, </a:t>
            </a:r>
            <a:r>
              <a:rPr lang="ko-KR" altLang="en-US" sz="1600" b="1" dirty="0" smtClean="0">
                <a:solidFill>
                  <a:schemeClr val="tx1">
                    <a:lumMod val="95000"/>
                    <a:lumOff val="5000"/>
                  </a:schemeClr>
                </a:solidFill>
                <a:latin typeface="+mn-ea"/>
              </a:rPr>
              <a:t>현장 사무실에서 대기하는</a:t>
            </a:r>
            <a:r>
              <a:rPr lang="en-US" altLang="ko-KR" sz="1600" b="1" dirty="0" smtClean="0">
                <a:solidFill>
                  <a:schemeClr val="tx1">
                    <a:lumMod val="95000"/>
                    <a:lumOff val="5000"/>
                  </a:schemeClr>
                </a:solidFill>
                <a:latin typeface="+mn-ea"/>
              </a:rPr>
              <a:t>  </a:t>
            </a:r>
            <a:r>
              <a:rPr lang="ko-KR" altLang="en-US" sz="1600" b="1" dirty="0" smtClean="0">
                <a:solidFill>
                  <a:schemeClr val="tx1">
                    <a:lumMod val="95000"/>
                    <a:lumOff val="5000"/>
                  </a:schemeClr>
                </a:solidFill>
                <a:latin typeface="+mn-ea"/>
              </a:rPr>
              <a:t>시간은 근로시간으로 간주하여야 하는지</a:t>
            </a:r>
            <a:r>
              <a:rPr lang="en-US" altLang="ko-KR" sz="1600" b="1" dirty="0" smtClean="0">
                <a:solidFill>
                  <a:schemeClr val="tx1">
                    <a:lumMod val="95000"/>
                    <a:lumOff val="5000"/>
                  </a:schemeClr>
                </a:solidFill>
                <a:latin typeface="+mn-ea"/>
              </a:rPr>
              <a:t>?</a:t>
            </a:r>
            <a:r>
              <a:rPr lang="en-US" altLang="ko-KR" sz="1600" b="1" dirty="0" smtClean="0">
                <a:latin typeface="맑은 고딕" pitchFamily="50" charset="-127"/>
                <a:ea typeface="맑은 고딕" pitchFamily="50" charset="-127"/>
              </a:rPr>
              <a:t>-</a:t>
            </a:r>
            <a:endParaRPr lang="ko-KR" altLang="en-US" sz="16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smtClean="0">
                <a:solidFill>
                  <a:schemeClr val="bg1"/>
                </a:solidFill>
                <a:latin typeface="맑은 고딕" pitchFamily="50" charset="-127"/>
                <a:ea typeface="맑은 고딕" pitchFamily="50" charset="-127"/>
              </a:rPr>
              <a:t>대기시간</a:t>
            </a:r>
            <a:endParaRPr kumimoji="0" lang="en-US" altLang="ko-KR" b="1" dirty="0">
              <a:solidFill>
                <a:schemeClr val="bg1"/>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52</a:t>
            </a:fld>
            <a:endParaRPr lang="en-US" altLang="ko-KR"/>
          </a:p>
        </p:txBody>
      </p:sp>
      <p:cxnSp>
        <p:nvCxnSpPr>
          <p:cNvPr id="10" name="직선 연결선 9"/>
          <p:cNvCxnSpPr/>
          <p:nvPr/>
        </p:nvCxnSpPr>
        <p:spPr>
          <a:xfrm>
            <a:off x="0" y="857232"/>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직사각형 10"/>
          <p:cNvSpPr/>
          <p:nvPr/>
        </p:nvSpPr>
        <p:spPr>
          <a:xfrm>
            <a:off x="2000232" y="2285992"/>
            <a:ext cx="6500858" cy="2677656"/>
          </a:xfrm>
          <a:prstGeom prst="rect">
            <a:avLst/>
          </a:prstGeom>
        </p:spPr>
        <p:txBody>
          <a:bodyPr wrap="square">
            <a:spAutoFit/>
          </a:bodyPr>
          <a:lstStyle/>
          <a:p>
            <a:endParaRPr lang="en-US" altLang="ko-KR" sz="1400" dirty="0" smtClean="0"/>
          </a:p>
          <a:p>
            <a:r>
              <a:rPr lang="ko-KR" altLang="en-US" sz="1400" dirty="0" smtClean="0"/>
              <a:t>근로기준법 제</a:t>
            </a:r>
            <a:r>
              <a:rPr lang="en-US" altLang="ko-KR" sz="1400" dirty="0" smtClean="0"/>
              <a:t>50</a:t>
            </a:r>
            <a:r>
              <a:rPr lang="ko-KR" altLang="en-US" sz="1400" dirty="0" smtClean="0"/>
              <a:t>조</a:t>
            </a:r>
            <a:r>
              <a:rPr lang="en-US" altLang="ko-KR" sz="1400" dirty="0" smtClean="0"/>
              <a:t>(</a:t>
            </a:r>
            <a:r>
              <a:rPr lang="ko-KR" altLang="en-US" sz="1400" dirty="0" smtClean="0"/>
              <a:t>근로시간</a:t>
            </a:r>
            <a:r>
              <a:rPr lang="en-US" altLang="ko-KR" sz="1400" dirty="0" smtClean="0"/>
              <a:t>) ① 1</a:t>
            </a:r>
            <a:r>
              <a:rPr lang="ko-KR" altLang="en-US" sz="1400" dirty="0" smtClean="0"/>
              <a:t>주 간의 근로시간은 휴게시간을 제외하고 </a:t>
            </a:r>
            <a:r>
              <a:rPr lang="en-US" altLang="ko-KR" sz="1400" dirty="0" smtClean="0"/>
              <a:t>40</a:t>
            </a:r>
            <a:r>
              <a:rPr lang="ko-KR" altLang="en-US" sz="1400" dirty="0" smtClean="0"/>
              <a:t>시간을 초과할 수 없다</a:t>
            </a:r>
            <a:r>
              <a:rPr lang="en-US" altLang="ko-KR" sz="1400" dirty="0" smtClean="0"/>
              <a:t>.</a:t>
            </a:r>
          </a:p>
          <a:p>
            <a:r>
              <a:rPr lang="en-US" altLang="ko-KR" sz="1400" dirty="0" smtClean="0"/>
              <a:t>② 1</a:t>
            </a:r>
            <a:r>
              <a:rPr lang="ko-KR" altLang="en-US" sz="1400" dirty="0" smtClean="0"/>
              <a:t>일의 근로시간은 휴게시간을 제외하고 </a:t>
            </a:r>
            <a:r>
              <a:rPr lang="en-US" altLang="ko-KR" sz="1400" dirty="0" smtClean="0"/>
              <a:t>8</a:t>
            </a:r>
            <a:r>
              <a:rPr lang="ko-KR" altLang="en-US" sz="1400" dirty="0" smtClean="0"/>
              <a:t>시간을 초과할 수 없다</a:t>
            </a:r>
            <a:r>
              <a:rPr lang="en-US" altLang="ko-KR" sz="1400" dirty="0" smtClean="0"/>
              <a:t>.</a:t>
            </a:r>
          </a:p>
          <a:p>
            <a:r>
              <a:rPr lang="en-US" altLang="ko-KR" sz="1400" dirty="0" smtClean="0"/>
              <a:t>③ </a:t>
            </a:r>
            <a:r>
              <a:rPr lang="ko-KR" altLang="en-US" sz="1400" dirty="0" smtClean="0"/>
              <a:t>제</a:t>
            </a:r>
            <a:r>
              <a:rPr lang="en-US" altLang="ko-KR" sz="1400" dirty="0" smtClean="0"/>
              <a:t>1</a:t>
            </a:r>
            <a:r>
              <a:rPr lang="ko-KR" altLang="en-US" sz="1400" dirty="0" smtClean="0"/>
              <a:t>항 및 제</a:t>
            </a:r>
            <a:r>
              <a:rPr lang="en-US" altLang="ko-KR" sz="1400" dirty="0" smtClean="0"/>
              <a:t>2</a:t>
            </a:r>
            <a:r>
              <a:rPr lang="ko-KR" altLang="en-US" sz="1400" dirty="0" smtClean="0"/>
              <a:t>항에 따른 근로시간을 산정함에 있어 </a:t>
            </a:r>
            <a:r>
              <a:rPr lang="ko-KR" altLang="en-US" sz="1400" b="1" dirty="0" smtClean="0">
                <a:solidFill>
                  <a:srgbClr val="0000FF"/>
                </a:solidFill>
              </a:rPr>
              <a:t>작업을 위하여 근로자가 사용자의 지휘</a:t>
            </a:r>
            <a:r>
              <a:rPr lang="en-US" altLang="ko-KR" sz="1400" b="1" dirty="0" smtClean="0">
                <a:solidFill>
                  <a:srgbClr val="0000FF"/>
                </a:solidFill>
              </a:rPr>
              <a:t>·</a:t>
            </a:r>
            <a:r>
              <a:rPr lang="ko-KR" altLang="en-US" sz="1400" b="1" dirty="0" smtClean="0">
                <a:solidFill>
                  <a:srgbClr val="0000FF"/>
                </a:solidFill>
              </a:rPr>
              <a:t>감독 아래에 있는 대기시간 등은 근로시간으로 본다</a:t>
            </a:r>
            <a:r>
              <a:rPr lang="en-US" altLang="ko-KR" sz="1400" b="1" dirty="0" smtClean="0">
                <a:solidFill>
                  <a:srgbClr val="0000FF"/>
                </a:solidFill>
              </a:rPr>
              <a:t>.</a:t>
            </a:r>
          </a:p>
          <a:p>
            <a:endParaRPr lang="en-US" altLang="ko-KR" sz="1400" b="1" dirty="0" smtClean="0">
              <a:solidFill>
                <a:srgbClr val="0000FF"/>
              </a:solidFill>
            </a:endParaRPr>
          </a:p>
          <a:p>
            <a:endParaRPr lang="en-US" altLang="ko-KR" sz="1400" b="1" dirty="0" smtClean="0">
              <a:solidFill>
                <a:srgbClr val="0000FF"/>
              </a:solidFill>
            </a:endParaRPr>
          </a:p>
          <a:p>
            <a:r>
              <a:rPr lang="ko-KR" altLang="en-US" sz="1400" b="1" dirty="0" smtClean="0">
                <a:solidFill>
                  <a:srgbClr val="0000FF"/>
                </a:solidFill>
              </a:rPr>
              <a:t>따라서 우천</a:t>
            </a:r>
            <a:r>
              <a:rPr lang="en-US" altLang="ko-KR" sz="1400" b="1" dirty="0" smtClean="0">
                <a:solidFill>
                  <a:srgbClr val="0000FF"/>
                </a:solidFill>
              </a:rPr>
              <a:t>, </a:t>
            </a:r>
            <a:r>
              <a:rPr lang="ko-KR" altLang="en-US" sz="1400" b="1" dirty="0" err="1" smtClean="0">
                <a:solidFill>
                  <a:srgbClr val="0000FF"/>
                </a:solidFill>
              </a:rPr>
              <a:t>동절기등</a:t>
            </a:r>
            <a:r>
              <a:rPr lang="ko-KR" altLang="en-US" sz="1400" b="1" dirty="0" smtClean="0">
                <a:solidFill>
                  <a:srgbClr val="0000FF"/>
                </a:solidFill>
              </a:rPr>
              <a:t>  작업이 어려운 경우에는  </a:t>
            </a:r>
            <a:endParaRPr lang="en-US" altLang="ko-KR" sz="1400" b="1" dirty="0" smtClean="0">
              <a:solidFill>
                <a:srgbClr val="0000FF"/>
              </a:solidFill>
            </a:endParaRPr>
          </a:p>
          <a:p>
            <a:r>
              <a:rPr lang="ko-KR" altLang="en-US" sz="1400" b="1" dirty="0" smtClean="0">
                <a:solidFill>
                  <a:srgbClr val="0000FF"/>
                </a:solidFill>
              </a:rPr>
              <a:t>정규직의 경우 조기퇴근</a:t>
            </a:r>
            <a:r>
              <a:rPr lang="en-US" altLang="ko-KR" sz="1400" b="1" dirty="0" smtClean="0">
                <a:solidFill>
                  <a:srgbClr val="0000FF"/>
                </a:solidFill>
              </a:rPr>
              <a:t>/ </a:t>
            </a:r>
            <a:r>
              <a:rPr lang="ko-KR" altLang="en-US" sz="1400" b="1" dirty="0" smtClean="0">
                <a:solidFill>
                  <a:srgbClr val="0000FF"/>
                </a:solidFill>
              </a:rPr>
              <a:t>연차사용</a:t>
            </a:r>
            <a:r>
              <a:rPr lang="en-US" altLang="ko-KR" sz="1400" b="1" dirty="0" smtClean="0">
                <a:solidFill>
                  <a:srgbClr val="0000FF"/>
                </a:solidFill>
              </a:rPr>
              <a:t>/ </a:t>
            </a:r>
            <a:r>
              <a:rPr lang="ko-KR" altLang="en-US" sz="1400" b="1" dirty="0" err="1" smtClean="0">
                <a:solidFill>
                  <a:srgbClr val="0000FF"/>
                </a:solidFill>
              </a:rPr>
              <a:t>보상휴가제</a:t>
            </a:r>
            <a:r>
              <a:rPr lang="ko-KR" altLang="en-US" sz="1400" b="1" dirty="0" smtClean="0">
                <a:solidFill>
                  <a:srgbClr val="0000FF"/>
                </a:solidFill>
              </a:rPr>
              <a:t> 활용</a:t>
            </a:r>
            <a:endParaRPr lang="en-US" altLang="ko-KR" sz="1400" b="1" dirty="0" smtClean="0">
              <a:solidFill>
                <a:srgbClr val="0000FF"/>
              </a:solidFill>
            </a:endParaRPr>
          </a:p>
          <a:p>
            <a:endParaRPr lang="en-US" altLang="ko-KR" sz="1400" b="1" dirty="0" smtClean="0">
              <a:solidFill>
                <a:srgbClr val="0000FF"/>
              </a:solidFill>
            </a:endParaRPr>
          </a:p>
          <a:p>
            <a:r>
              <a:rPr lang="ko-KR" altLang="en-US" sz="1400" b="1" dirty="0" smtClean="0">
                <a:solidFill>
                  <a:srgbClr val="0000FF"/>
                </a:solidFill>
              </a:rPr>
              <a:t>일용직 </a:t>
            </a:r>
            <a:r>
              <a:rPr lang="en-US" altLang="ko-KR" sz="1400" b="1" dirty="0" smtClean="0">
                <a:solidFill>
                  <a:srgbClr val="0000FF"/>
                </a:solidFill>
              </a:rPr>
              <a:t>: </a:t>
            </a:r>
            <a:r>
              <a:rPr lang="ko-KR" altLang="en-US" sz="1400" b="1" dirty="0" smtClean="0">
                <a:solidFill>
                  <a:srgbClr val="0000FF"/>
                </a:solidFill>
              </a:rPr>
              <a:t>당일 출근하지 않도록 문자안내</a:t>
            </a:r>
            <a:r>
              <a:rPr lang="en-US" altLang="ko-KR" sz="1400" b="1" dirty="0" smtClean="0">
                <a:solidFill>
                  <a:srgbClr val="0000FF"/>
                </a:solidFill>
              </a:rPr>
              <a:t>. </a:t>
            </a:r>
            <a:r>
              <a:rPr lang="ko-KR" altLang="en-US" sz="1400" b="1" dirty="0" smtClean="0">
                <a:solidFill>
                  <a:srgbClr val="0000FF"/>
                </a:solidFill>
              </a:rPr>
              <a:t>무급</a:t>
            </a:r>
            <a:endParaRPr lang="ko-KR" altLang="en-US" sz="1400" dirty="0"/>
          </a:p>
        </p:txBody>
      </p:sp>
    </p:spTree>
  </p:cSld>
  <p:clrMapOvr>
    <a:masterClrMapping/>
  </p:clrMapOvr>
  <p:transition spd="slow">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187449" y="345298"/>
            <a:ext cx="8353425" cy="400110"/>
          </a:xfrm>
          <a:prstGeom prst="rect">
            <a:avLst/>
          </a:prstGeom>
          <a:noFill/>
          <a:ln w="9525">
            <a:noFill/>
            <a:miter lim="800000"/>
            <a:headEnd/>
            <a:tailEnd/>
          </a:ln>
        </p:spPr>
        <p:txBody>
          <a:bodyPr>
            <a:spAutoFit/>
          </a:bodyPr>
          <a:lstStyle/>
          <a:p>
            <a:pPr eaLnBrk="1" latinLnBrk="1" hangingPunct="1">
              <a:defRPr/>
            </a:pPr>
            <a:r>
              <a:rPr lang="ko-KR" altLang="en-US" sz="2000" b="1" dirty="0" smtClean="0">
                <a:solidFill>
                  <a:schemeClr val="tx1">
                    <a:lumMod val="95000"/>
                    <a:lumOff val="5000"/>
                  </a:schemeClr>
                </a:solidFill>
                <a:latin typeface="맑은 고딕" pitchFamily="50" charset="-127"/>
                <a:ea typeface="맑은 고딕" pitchFamily="50" charset="-127"/>
              </a:rPr>
              <a:t> 실 근로시간 산정</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116788"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9</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857356" y="2214554"/>
            <a:ext cx="7058025" cy="4071966"/>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dirty="0">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cstate="print"/>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785918" y="1002084"/>
            <a:ext cx="6962795" cy="1077218"/>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lIns="54000" rIns="54000">
            <a:spAutoFit/>
          </a:bodyPr>
          <a:lstStyle/>
          <a:p>
            <a:pPr fontAlgn="base"/>
            <a:r>
              <a:rPr lang="en-US" altLang="ko-KR" sz="1600" b="1" dirty="0" smtClean="0">
                <a:latin typeface="맑은 고딕" pitchFamily="50" charset="-127"/>
                <a:ea typeface="맑은 고딕" pitchFamily="50" charset="-127"/>
              </a:rPr>
              <a:t> </a:t>
            </a:r>
            <a:r>
              <a:rPr lang="en-US" altLang="ko-KR" sz="1600" b="1" dirty="0" smtClean="0">
                <a:solidFill>
                  <a:schemeClr val="tx1">
                    <a:lumMod val="95000"/>
                    <a:lumOff val="5000"/>
                  </a:schemeClr>
                </a:solidFill>
                <a:latin typeface="+mn-ea"/>
              </a:rPr>
              <a:t>∙ 52</a:t>
            </a:r>
            <a:r>
              <a:rPr lang="ko-KR" altLang="en-US" sz="1600" b="1" dirty="0" smtClean="0">
                <a:solidFill>
                  <a:schemeClr val="tx1">
                    <a:lumMod val="95000"/>
                    <a:lumOff val="5000"/>
                  </a:schemeClr>
                </a:solidFill>
                <a:latin typeface="+mn-ea"/>
              </a:rPr>
              <a:t>시간 법령 준수를 위하여 퇴근 후</a:t>
            </a:r>
            <a:r>
              <a:rPr lang="en-US" altLang="ko-KR" sz="1600" b="1" dirty="0" smtClean="0">
                <a:solidFill>
                  <a:schemeClr val="tx1">
                    <a:lumMod val="95000"/>
                    <a:lumOff val="5000"/>
                  </a:schemeClr>
                </a:solidFill>
                <a:latin typeface="+mn-ea"/>
              </a:rPr>
              <a:t> PC</a:t>
            </a:r>
            <a:r>
              <a:rPr lang="ko-KR" altLang="en-US" sz="1600" b="1" dirty="0" smtClean="0">
                <a:solidFill>
                  <a:schemeClr val="tx1">
                    <a:lumMod val="95000"/>
                    <a:lumOff val="5000"/>
                  </a:schemeClr>
                </a:solidFill>
                <a:latin typeface="+mn-ea"/>
              </a:rPr>
              <a:t>방</a:t>
            </a:r>
            <a:r>
              <a:rPr lang="en-US" altLang="ko-KR" sz="1600" b="1" dirty="0" smtClean="0">
                <a:solidFill>
                  <a:schemeClr val="tx1">
                    <a:lumMod val="95000"/>
                    <a:lumOff val="5000"/>
                  </a:schemeClr>
                </a:solidFill>
                <a:latin typeface="+mn-ea"/>
              </a:rPr>
              <a:t>, </a:t>
            </a:r>
            <a:r>
              <a:rPr lang="ko-KR" altLang="en-US" sz="1600" b="1" dirty="0" smtClean="0">
                <a:solidFill>
                  <a:schemeClr val="tx1">
                    <a:lumMod val="95000"/>
                    <a:lumOff val="5000"/>
                  </a:schemeClr>
                </a:solidFill>
                <a:latin typeface="+mn-ea"/>
              </a:rPr>
              <a:t>자택 등에서 업무 수행 후</a:t>
            </a:r>
            <a:r>
              <a:rPr lang="en-US" altLang="ko-KR" sz="1600" b="1" dirty="0" smtClean="0">
                <a:solidFill>
                  <a:schemeClr val="tx1">
                    <a:lumMod val="95000"/>
                    <a:lumOff val="5000"/>
                  </a:schemeClr>
                </a:solidFill>
                <a:latin typeface="+mn-ea"/>
              </a:rPr>
              <a:t>, </a:t>
            </a:r>
            <a:r>
              <a:rPr lang="ko-KR" altLang="en-US" sz="1600" b="1" dirty="0" smtClean="0">
                <a:solidFill>
                  <a:schemeClr val="tx1">
                    <a:lumMod val="95000"/>
                    <a:lumOff val="5000"/>
                  </a:schemeClr>
                </a:solidFill>
                <a:latin typeface="+mn-ea"/>
              </a:rPr>
              <a:t>근로자가</a:t>
            </a:r>
            <a:r>
              <a:rPr lang="en-US" altLang="ko-KR" sz="1600" b="1" dirty="0" smtClean="0">
                <a:solidFill>
                  <a:schemeClr val="tx1">
                    <a:lumMod val="95000"/>
                    <a:lumOff val="5000"/>
                  </a:schemeClr>
                </a:solidFill>
                <a:latin typeface="+mn-ea"/>
              </a:rPr>
              <a:t>  </a:t>
            </a:r>
            <a:r>
              <a:rPr lang="ko-KR" altLang="en-US" sz="1600" b="1" dirty="0" smtClean="0">
                <a:solidFill>
                  <a:schemeClr val="tx1">
                    <a:lumMod val="95000"/>
                    <a:lumOff val="5000"/>
                  </a:schemeClr>
                </a:solidFill>
                <a:latin typeface="+mn-ea"/>
              </a:rPr>
              <a:t>이를 주장한다면 근로시간으로 간주하여야 하는지</a:t>
            </a:r>
            <a:r>
              <a:rPr lang="en-US" altLang="ko-KR" sz="1600" b="1" dirty="0" smtClean="0">
                <a:solidFill>
                  <a:schemeClr val="tx1">
                    <a:lumMod val="95000"/>
                    <a:lumOff val="5000"/>
                  </a:schemeClr>
                </a:solidFill>
                <a:latin typeface="+mn-ea"/>
              </a:rPr>
              <a:t>? </a:t>
            </a:r>
            <a:r>
              <a:rPr lang="ko-KR" altLang="en-US" sz="1600" b="1" dirty="0" smtClean="0">
                <a:solidFill>
                  <a:schemeClr val="tx1">
                    <a:lumMod val="95000"/>
                    <a:lumOff val="5000"/>
                  </a:schemeClr>
                </a:solidFill>
                <a:latin typeface="+mn-ea"/>
              </a:rPr>
              <a:t>출근시간 교통체증으로 </a:t>
            </a:r>
            <a:r>
              <a:rPr lang="en-US" altLang="ko-KR" sz="1600" b="1" dirty="0" smtClean="0">
                <a:solidFill>
                  <a:schemeClr val="tx1">
                    <a:lumMod val="95000"/>
                    <a:lumOff val="5000"/>
                  </a:schemeClr>
                </a:solidFill>
                <a:latin typeface="+mn-ea"/>
              </a:rPr>
              <a:t>1</a:t>
            </a:r>
            <a:r>
              <a:rPr lang="ko-KR" altLang="en-US" sz="1600" b="1" dirty="0" smtClean="0">
                <a:solidFill>
                  <a:schemeClr val="tx1">
                    <a:lumMod val="95000"/>
                    <a:lumOff val="5000"/>
                  </a:schemeClr>
                </a:solidFill>
                <a:latin typeface="+mn-ea"/>
              </a:rPr>
              <a:t>시간 일찍 출근하여</a:t>
            </a:r>
            <a:r>
              <a:rPr lang="en-US" altLang="ko-KR" sz="1600" b="1" dirty="0" smtClean="0">
                <a:solidFill>
                  <a:schemeClr val="tx1">
                    <a:lumMod val="95000"/>
                    <a:lumOff val="5000"/>
                  </a:schemeClr>
                </a:solidFill>
                <a:latin typeface="+mn-ea"/>
              </a:rPr>
              <a:t> </a:t>
            </a:r>
            <a:r>
              <a:rPr lang="ko-KR" altLang="en-US" sz="1600" b="1" dirty="0" smtClean="0">
                <a:solidFill>
                  <a:schemeClr val="tx1">
                    <a:lumMod val="95000"/>
                    <a:lumOff val="5000"/>
                  </a:schemeClr>
                </a:solidFill>
                <a:latin typeface="+mn-ea"/>
              </a:rPr>
              <a:t>아침식사를 하고</a:t>
            </a:r>
            <a:r>
              <a:rPr lang="en-US" altLang="ko-KR" sz="1600" b="1" dirty="0" smtClean="0">
                <a:solidFill>
                  <a:schemeClr val="tx1">
                    <a:lumMod val="95000"/>
                    <a:lumOff val="5000"/>
                  </a:schemeClr>
                </a:solidFill>
                <a:latin typeface="+mn-ea"/>
              </a:rPr>
              <a:t>, </a:t>
            </a:r>
            <a:r>
              <a:rPr lang="ko-KR" altLang="en-US" sz="1600" b="1" dirty="0" smtClean="0">
                <a:solidFill>
                  <a:schemeClr val="tx1">
                    <a:lumMod val="95000"/>
                    <a:lumOff val="5000"/>
                  </a:schemeClr>
                </a:solidFill>
                <a:latin typeface="+mn-ea"/>
              </a:rPr>
              <a:t>자리에 앉아</a:t>
            </a:r>
            <a:endParaRPr lang="en-US" altLang="ko-KR" sz="1600" b="1" dirty="0" smtClean="0">
              <a:solidFill>
                <a:schemeClr val="tx1">
                  <a:lumMod val="95000"/>
                  <a:lumOff val="5000"/>
                </a:schemeClr>
              </a:solidFill>
              <a:latin typeface="+mn-ea"/>
            </a:endParaRPr>
          </a:p>
          <a:p>
            <a:pPr fontAlgn="base"/>
            <a:r>
              <a:rPr lang="en-US" altLang="ko-KR" sz="1600" b="1" dirty="0" smtClean="0">
                <a:solidFill>
                  <a:schemeClr val="tx1">
                    <a:lumMod val="95000"/>
                    <a:lumOff val="5000"/>
                  </a:schemeClr>
                </a:solidFill>
                <a:latin typeface="+mn-ea"/>
              </a:rPr>
              <a:t>  </a:t>
            </a:r>
            <a:r>
              <a:rPr lang="ko-KR" altLang="en-US" sz="1600" b="1" dirty="0" smtClean="0">
                <a:solidFill>
                  <a:schemeClr val="tx1">
                    <a:lumMod val="95000"/>
                    <a:lumOff val="5000"/>
                  </a:schemeClr>
                </a:solidFill>
                <a:latin typeface="+mn-ea"/>
              </a:rPr>
              <a:t>근무준비를 하였다면 근로시간으로 간주해야 하는지</a:t>
            </a:r>
            <a:r>
              <a:rPr lang="en-US" altLang="ko-KR" sz="1600" b="1" dirty="0" smtClean="0">
                <a:solidFill>
                  <a:schemeClr val="tx1">
                    <a:lumMod val="95000"/>
                    <a:lumOff val="5000"/>
                  </a:schemeClr>
                </a:solidFill>
                <a:latin typeface="+mn-ea"/>
              </a:rPr>
              <a:t>?</a:t>
            </a:r>
            <a:r>
              <a:rPr lang="ko-KR" altLang="en-US" sz="1600" b="1" dirty="0" smtClean="0">
                <a:solidFill>
                  <a:schemeClr val="tx1">
                    <a:lumMod val="95000"/>
                    <a:lumOff val="5000"/>
                  </a:schemeClr>
                </a:solidFill>
                <a:latin typeface="+mn-ea"/>
              </a:rPr>
              <a:t> </a:t>
            </a:r>
            <a:endParaRPr lang="ko-KR" altLang="en-US" sz="16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err="1" smtClean="0">
                <a:solidFill>
                  <a:schemeClr val="bg1"/>
                </a:solidFill>
                <a:latin typeface="맑은 고딕" pitchFamily="50" charset="-127"/>
                <a:ea typeface="맑은 고딕" pitchFamily="50" charset="-127"/>
              </a:rPr>
              <a:t>실근로</a:t>
            </a:r>
            <a:endParaRPr kumimoji="0" lang="en-US" altLang="ko-KR" b="1" dirty="0" smtClean="0">
              <a:solidFill>
                <a:schemeClr val="bg1"/>
              </a:solidFill>
              <a:latin typeface="맑은 고딕" pitchFamily="50" charset="-127"/>
              <a:ea typeface="맑은 고딕" pitchFamily="50" charset="-127"/>
            </a:endParaRPr>
          </a:p>
          <a:p>
            <a:pPr algn="ctr" eaLnBrk="1" latinLnBrk="1" hangingPunct="1"/>
            <a:r>
              <a:rPr kumimoji="0" lang="ko-KR" altLang="en-US" b="1" dirty="0" smtClean="0">
                <a:solidFill>
                  <a:schemeClr val="bg1"/>
                </a:solidFill>
                <a:latin typeface="맑은 고딕" pitchFamily="50" charset="-127"/>
                <a:ea typeface="맑은 고딕" pitchFamily="50" charset="-127"/>
              </a:rPr>
              <a:t>시간</a:t>
            </a:r>
            <a:endParaRPr kumimoji="0" lang="en-US" altLang="ko-KR" b="1" dirty="0">
              <a:solidFill>
                <a:schemeClr val="bg1"/>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53</a:t>
            </a:fld>
            <a:endParaRPr lang="en-US" altLang="ko-KR"/>
          </a:p>
        </p:txBody>
      </p:sp>
      <p:cxnSp>
        <p:nvCxnSpPr>
          <p:cNvPr id="10" name="직선 연결선 9"/>
          <p:cNvCxnSpPr/>
          <p:nvPr/>
        </p:nvCxnSpPr>
        <p:spPr>
          <a:xfrm>
            <a:off x="0" y="857232"/>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직사각형 10"/>
          <p:cNvSpPr/>
          <p:nvPr/>
        </p:nvSpPr>
        <p:spPr>
          <a:xfrm>
            <a:off x="2000232" y="2285992"/>
            <a:ext cx="6500858" cy="3970318"/>
          </a:xfrm>
          <a:prstGeom prst="rect">
            <a:avLst/>
          </a:prstGeom>
        </p:spPr>
        <p:txBody>
          <a:bodyPr wrap="square">
            <a:spAutoFit/>
          </a:bodyPr>
          <a:lstStyle/>
          <a:p>
            <a:r>
              <a:rPr lang="ko-KR" altLang="en-US" sz="1400" dirty="0" smtClean="0"/>
              <a:t>근로시간이란 근로자가 </a:t>
            </a:r>
            <a:r>
              <a:rPr lang="ko-KR" altLang="en-US" sz="1400" b="1" u="sng" dirty="0" smtClean="0">
                <a:solidFill>
                  <a:srgbClr val="0000FF"/>
                </a:solidFill>
              </a:rPr>
              <a:t>사용자의 지휘</a:t>
            </a:r>
            <a:r>
              <a:rPr lang="en-US" altLang="ko-KR" sz="1400" b="1" u="sng" dirty="0" smtClean="0">
                <a:solidFill>
                  <a:srgbClr val="0000FF"/>
                </a:solidFill>
              </a:rPr>
              <a:t>·</a:t>
            </a:r>
            <a:r>
              <a:rPr lang="ko-KR" altLang="en-US" sz="1400" b="1" u="sng" dirty="0" smtClean="0">
                <a:solidFill>
                  <a:srgbClr val="0000FF"/>
                </a:solidFill>
              </a:rPr>
              <a:t>감독을 받으면서 근로계약에 따른 근로를 제공하는 시간</a:t>
            </a:r>
            <a:r>
              <a:rPr lang="ko-KR" altLang="en-US" sz="1400" dirty="0" smtClean="0"/>
              <a:t>을 말하고</a:t>
            </a:r>
            <a:r>
              <a:rPr lang="en-US" altLang="ko-KR" sz="1400" dirty="0" smtClean="0"/>
              <a:t>, </a:t>
            </a:r>
            <a:r>
              <a:rPr lang="ko-KR" altLang="en-US" sz="1400" dirty="0" smtClean="0"/>
              <a:t>따라서 근로자가 작업시간 실질적으로 사용자의 지휘</a:t>
            </a:r>
            <a:r>
              <a:rPr lang="en-US" altLang="ko-KR" sz="1400" dirty="0" smtClean="0"/>
              <a:t>·</a:t>
            </a:r>
            <a:r>
              <a:rPr lang="ko-KR" altLang="en-US" sz="1400" dirty="0" smtClean="0"/>
              <a:t>감독을 받고 있는 시간이라면 근로시간에 포함된다고 보아야 한다</a:t>
            </a:r>
            <a:r>
              <a:rPr lang="en-US" altLang="ko-KR" sz="1400" dirty="0" smtClean="0"/>
              <a:t>..(</a:t>
            </a:r>
            <a:r>
              <a:rPr lang="ko-KR" altLang="en-US" sz="1400" b="1" dirty="0" smtClean="0"/>
              <a:t>사건번호 </a:t>
            </a:r>
            <a:r>
              <a:rPr lang="en-US" altLang="ko-KR" sz="1400" b="1" dirty="0" smtClean="0"/>
              <a:t>: </a:t>
            </a:r>
            <a:r>
              <a:rPr lang="ko-KR" altLang="en-US" sz="1400" b="1" dirty="0" smtClean="0"/>
              <a:t>대법 </a:t>
            </a:r>
            <a:r>
              <a:rPr lang="en-US" altLang="ko-KR" sz="1400" b="1" dirty="0" smtClean="0"/>
              <a:t>93</a:t>
            </a:r>
            <a:r>
              <a:rPr lang="ko-KR" altLang="en-US" sz="1400" b="1" dirty="0" smtClean="0"/>
              <a:t>다</a:t>
            </a:r>
            <a:r>
              <a:rPr lang="en-US" altLang="ko-KR" sz="1400" b="1" dirty="0" smtClean="0"/>
              <a:t>4816</a:t>
            </a:r>
            <a:r>
              <a:rPr lang="ko-KR" altLang="en-US" sz="1400" b="1" dirty="0" smtClean="0"/>
              <a:t>선고일자 </a:t>
            </a:r>
            <a:r>
              <a:rPr lang="en-US" altLang="ko-KR" sz="1400" b="1" dirty="0" smtClean="0"/>
              <a:t>: 1993-05-11)</a:t>
            </a:r>
            <a:endParaRPr lang="ko-KR" altLang="en-US" sz="1400" dirty="0" smtClean="0"/>
          </a:p>
          <a:p>
            <a:r>
              <a:rPr lang="ko-KR" altLang="en-US" sz="1400" dirty="0" smtClean="0"/>
              <a:t>연장근로에 관하여 사용자로서는 근로자가 근무시간 중에 열심히 일하지 않고 연장근로를 발생시키는 것을 원하지 않고</a:t>
            </a:r>
            <a:r>
              <a:rPr lang="en-US" altLang="ko-KR" sz="1400" dirty="0" smtClean="0"/>
              <a:t>, </a:t>
            </a:r>
            <a:r>
              <a:rPr lang="ko-KR" altLang="en-US" sz="1400" dirty="0" smtClean="0"/>
              <a:t>또 연장근로의 경우 지급할 임금에 </a:t>
            </a:r>
            <a:r>
              <a:rPr lang="ko-KR" altLang="en-US" sz="1400" dirty="0" err="1" smtClean="0"/>
              <a:t>할증률이</a:t>
            </a:r>
            <a:r>
              <a:rPr lang="ko-KR" altLang="en-US" sz="1400" dirty="0" smtClean="0"/>
              <a:t> 적용되므로 연장근로를 가급적 방지할 필요가 있으며</a:t>
            </a:r>
            <a:r>
              <a:rPr lang="en-US" altLang="ko-KR" sz="1400" dirty="0" smtClean="0"/>
              <a:t>, </a:t>
            </a:r>
            <a:r>
              <a:rPr lang="ko-KR" altLang="en-US" sz="1400" dirty="0" smtClean="0"/>
              <a:t>연장근로가 필요한 경우에도 사용자측의 승인을 받도록 하여 사용자의 지휘</a:t>
            </a:r>
            <a:r>
              <a:rPr lang="en-US" altLang="ko-KR" sz="1400" dirty="0" smtClean="0"/>
              <a:t>, </a:t>
            </a:r>
            <a:r>
              <a:rPr lang="ko-KR" altLang="en-US" sz="1400" dirty="0" smtClean="0"/>
              <a:t>감독 하에 연장근로가 이루어지도록 통제할 필요도 있을 것이다</a:t>
            </a:r>
            <a:r>
              <a:rPr lang="en-US" altLang="ko-KR" sz="1400" dirty="0" smtClean="0"/>
              <a:t>. </a:t>
            </a:r>
            <a:r>
              <a:rPr lang="ko-KR" altLang="en-US" sz="1400" dirty="0" smtClean="0"/>
              <a:t>그러나 현실적으로 연장근로가 필요함에도 불구하고 사용자측이 싫어하기 때문에 사실상 연장근로신청을 포기하는 분위기에 있는 직장이라면 연장근로에 대한 사용자의 승인을 얻지 않았다거나 연장근로신청을 하지 않았다고 하더라도 실제로 연장 근로한 시간에 대하여는 그에 상당한 임금을 지급하여야 할 것이다</a:t>
            </a:r>
            <a:r>
              <a:rPr lang="en-US" altLang="ko-KR" sz="1400" dirty="0" smtClean="0"/>
              <a:t>. .(</a:t>
            </a:r>
            <a:r>
              <a:rPr lang="ko-KR" altLang="en-US" sz="1400" b="1" dirty="0" smtClean="0"/>
              <a:t>서울중앙지법</a:t>
            </a:r>
            <a:r>
              <a:rPr lang="en-US" altLang="ko-KR" sz="1400" b="1" dirty="0" smtClean="0"/>
              <a:t>2013</a:t>
            </a:r>
            <a:r>
              <a:rPr lang="ko-KR" altLang="en-US" sz="1400" b="1" dirty="0" smtClean="0"/>
              <a:t>가소</a:t>
            </a:r>
            <a:r>
              <a:rPr lang="en-US" altLang="ko-KR" sz="1400" b="1" dirty="0" smtClean="0"/>
              <a:t>5258885, 2014.01.07</a:t>
            </a:r>
            <a:endParaRPr lang="ko-KR" altLang="en-US" sz="1400" dirty="0" smtClean="0"/>
          </a:p>
          <a:p>
            <a:endParaRPr lang="en-US" altLang="ko-KR" sz="1400" b="1" dirty="0" smtClean="0"/>
          </a:p>
          <a:p>
            <a:r>
              <a:rPr lang="ko-KR" altLang="en-US" sz="1400" b="1" dirty="0" smtClean="0">
                <a:solidFill>
                  <a:srgbClr val="0000FF"/>
                </a:solidFill>
              </a:rPr>
              <a:t>시간외근로는 사전 신청하여 </a:t>
            </a:r>
            <a:r>
              <a:rPr lang="ko-KR" altLang="en-US" sz="1400" b="1" dirty="0" err="1" smtClean="0">
                <a:solidFill>
                  <a:srgbClr val="0000FF"/>
                </a:solidFill>
              </a:rPr>
              <a:t>승인받은</a:t>
            </a:r>
            <a:r>
              <a:rPr lang="ko-KR" altLang="en-US" sz="1400" b="1" dirty="0" smtClean="0">
                <a:solidFill>
                  <a:srgbClr val="0000FF"/>
                </a:solidFill>
              </a:rPr>
              <a:t> 경우에 한하여 적용 되며</a:t>
            </a:r>
            <a:r>
              <a:rPr lang="en-US" altLang="ko-KR" sz="1400" b="1" dirty="0" smtClean="0">
                <a:solidFill>
                  <a:srgbClr val="0000FF"/>
                </a:solidFill>
              </a:rPr>
              <a:t>, </a:t>
            </a:r>
            <a:r>
              <a:rPr lang="ko-KR" altLang="en-US" sz="1400" b="1" dirty="0" err="1" smtClean="0">
                <a:solidFill>
                  <a:srgbClr val="0000FF"/>
                </a:solidFill>
              </a:rPr>
              <a:t>업무시간중</a:t>
            </a:r>
            <a:r>
              <a:rPr lang="ko-KR" altLang="en-US" sz="1400" b="1" dirty="0" smtClean="0">
                <a:solidFill>
                  <a:srgbClr val="0000FF"/>
                </a:solidFill>
              </a:rPr>
              <a:t> 개인적인 시간은 근로시간에서 제외됨</a:t>
            </a:r>
            <a:r>
              <a:rPr lang="en-US" altLang="ko-KR" sz="1400" b="1" dirty="0" smtClean="0">
                <a:solidFill>
                  <a:srgbClr val="0000FF"/>
                </a:solidFill>
              </a:rPr>
              <a:t>., </a:t>
            </a:r>
            <a:r>
              <a:rPr lang="ko-KR" altLang="en-US" sz="1400" b="1" dirty="0" smtClean="0">
                <a:solidFill>
                  <a:srgbClr val="0000FF"/>
                </a:solidFill>
              </a:rPr>
              <a:t>자발적인 출근준비</a:t>
            </a:r>
            <a:r>
              <a:rPr lang="en-US" altLang="ko-KR" sz="1400" b="1" dirty="0" smtClean="0">
                <a:solidFill>
                  <a:srgbClr val="0000FF"/>
                </a:solidFill>
              </a:rPr>
              <a:t>. </a:t>
            </a:r>
            <a:r>
              <a:rPr lang="ko-KR" altLang="en-US" sz="1400" b="1" dirty="0" smtClean="0">
                <a:solidFill>
                  <a:srgbClr val="0000FF"/>
                </a:solidFill>
              </a:rPr>
              <a:t>퇴근준비시간 근로시간에서 제외됨</a:t>
            </a:r>
            <a:endParaRPr lang="ko-KR" altLang="en-US" sz="1400" dirty="0">
              <a:solidFill>
                <a:srgbClr val="0000FF"/>
              </a:solidFill>
            </a:endParaRPr>
          </a:p>
        </p:txBody>
      </p:sp>
    </p:spTree>
  </p:cSld>
  <p:clrMapOvr>
    <a:masterClrMapping/>
  </p:clrMapOvr>
  <p:transition spd="slow">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187449" y="345298"/>
            <a:ext cx="8353425" cy="400110"/>
          </a:xfrm>
          <a:prstGeom prst="rect">
            <a:avLst/>
          </a:prstGeom>
          <a:noFill/>
          <a:ln w="9525">
            <a:noFill/>
            <a:miter lim="800000"/>
            <a:headEnd/>
            <a:tailEnd/>
          </a:ln>
        </p:spPr>
        <p:txBody>
          <a:bodyPr>
            <a:spAutoFit/>
          </a:bodyPr>
          <a:lstStyle/>
          <a:p>
            <a:pPr eaLnBrk="1" latinLnBrk="1" hangingPunct="1">
              <a:defRPr/>
            </a:pPr>
            <a:r>
              <a:rPr lang="ko-KR" altLang="en-US" sz="2000" b="1" dirty="0" smtClean="0">
                <a:solidFill>
                  <a:schemeClr val="tx1">
                    <a:lumMod val="95000"/>
                    <a:lumOff val="5000"/>
                  </a:schemeClr>
                </a:solidFill>
                <a:latin typeface="맑은 고딕" pitchFamily="50" charset="-127"/>
                <a:ea typeface="맑은 고딕" pitchFamily="50" charset="-127"/>
              </a:rPr>
              <a:t> </a:t>
            </a:r>
            <a:r>
              <a:rPr lang="ko-KR" altLang="en-US" sz="2000" b="1" dirty="0" err="1" smtClean="0">
                <a:solidFill>
                  <a:schemeClr val="tx1">
                    <a:lumMod val="95000"/>
                    <a:lumOff val="5000"/>
                  </a:schemeClr>
                </a:solidFill>
                <a:latin typeface="맑은 고딕" pitchFamily="50" charset="-127"/>
                <a:ea typeface="맑은 고딕" pitchFamily="50" charset="-127"/>
              </a:rPr>
              <a:t>실근로시간</a:t>
            </a:r>
            <a:r>
              <a:rPr lang="ko-KR" altLang="en-US" sz="2000" b="1" dirty="0" smtClean="0">
                <a:solidFill>
                  <a:schemeClr val="tx1">
                    <a:lumMod val="95000"/>
                    <a:lumOff val="5000"/>
                  </a:schemeClr>
                </a:solidFill>
                <a:latin typeface="맑은 고딕" pitchFamily="50" charset="-127"/>
                <a:ea typeface="맑은 고딕" pitchFamily="50" charset="-127"/>
              </a:rPr>
              <a:t> 산정방법 </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116788"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10</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857356" y="2143116"/>
            <a:ext cx="7058025" cy="3508375"/>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dirty="0">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cstate="print"/>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979613" y="1125538"/>
            <a:ext cx="6769100" cy="675634"/>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lIns="54000" rIns="54000">
            <a:spAutoFit/>
          </a:bodyPr>
          <a:lstStyle/>
          <a:p>
            <a:pPr fontAlgn="base">
              <a:lnSpc>
                <a:spcPts val="2400"/>
              </a:lnSpc>
            </a:pPr>
            <a:r>
              <a:rPr lang="en-US" altLang="ko-KR" sz="1600" b="1" dirty="0" smtClean="0">
                <a:latin typeface="맑은 고딕" pitchFamily="50" charset="-127"/>
                <a:ea typeface="맑은 고딕" pitchFamily="50" charset="-127"/>
              </a:rPr>
              <a:t> </a:t>
            </a:r>
            <a:r>
              <a:rPr lang="en-US" altLang="ko-KR" sz="1600" b="1" dirty="0" smtClean="0">
                <a:solidFill>
                  <a:schemeClr val="tx1">
                    <a:lumMod val="95000"/>
                    <a:lumOff val="5000"/>
                  </a:schemeClr>
                </a:solidFill>
                <a:latin typeface="+mn-ea"/>
              </a:rPr>
              <a:t>∙ 1</a:t>
            </a:r>
            <a:r>
              <a:rPr lang="ko-KR" altLang="en-US" sz="1600" b="1" dirty="0" smtClean="0">
                <a:solidFill>
                  <a:schemeClr val="tx1">
                    <a:lumMod val="95000"/>
                    <a:lumOff val="5000"/>
                  </a:schemeClr>
                </a:solidFill>
                <a:latin typeface="+mn-ea"/>
              </a:rPr>
              <a:t>주</a:t>
            </a:r>
            <a:r>
              <a:rPr lang="en-US" altLang="ko-KR" sz="1600" b="1" dirty="0" smtClean="0">
                <a:solidFill>
                  <a:schemeClr val="tx1">
                    <a:lumMod val="95000"/>
                    <a:lumOff val="5000"/>
                  </a:schemeClr>
                </a:solidFill>
                <a:latin typeface="+mn-ea"/>
              </a:rPr>
              <a:t>(7</a:t>
            </a:r>
            <a:r>
              <a:rPr lang="ko-KR" altLang="en-US" sz="1600" b="1" dirty="0" smtClean="0">
                <a:solidFill>
                  <a:schemeClr val="tx1">
                    <a:lumMod val="95000"/>
                    <a:lumOff val="5000"/>
                  </a:schemeClr>
                </a:solidFill>
                <a:latin typeface="+mn-ea"/>
              </a:rPr>
              <a:t>일</a:t>
            </a:r>
            <a:r>
              <a:rPr lang="en-US" altLang="ko-KR" sz="1600" b="1" dirty="0" smtClean="0">
                <a:solidFill>
                  <a:schemeClr val="tx1">
                    <a:lumMod val="95000"/>
                    <a:lumOff val="5000"/>
                  </a:schemeClr>
                </a:solidFill>
                <a:latin typeface="+mn-ea"/>
              </a:rPr>
              <a:t>)</a:t>
            </a:r>
            <a:r>
              <a:rPr lang="ko-KR" altLang="en-US" sz="1600" b="1" dirty="0" smtClean="0">
                <a:solidFill>
                  <a:schemeClr val="tx1">
                    <a:lumMod val="95000"/>
                    <a:lumOff val="5000"/>
                  </a:schemeClr>
                </a:solidFill>
                <a:latin typeface="+mn-ea"/>
              </a:rPr>
              <a:t> 中 </a:t>
            </a:r>
            <a:r>
              <a:rPr lang="en-US" altLang="ko-KR" sz="1600" b="1" dirty="0" smtClean="0">
                <a:solidFill>
                  <a:schemeClr val="tx1">
                    <a:lumMod val="95000"/>
                    <a:lumOff val="5000"/>
                  </a:schemeClr>
                </a:solidFill>
                <a:latin typeface="+mn-ea"/>
              </a:rPr>
              <a:t>1</a:t>
            </a:r>
            <a:r>
              <a:rPr lang="ko-KR" altLang="en-US" sz="1600" b="1" dirty="0" smtClean="0">
                <a:solidFill>
                  <a:schemeClr val="tx1">
                    <a:lumMod val="95000"/>
                    <a:lumOff val="5000"/>
                  </a:schemeClr>
                </a:solidFill>
                <a:latin typeface="+mn-ea"/>
              </a:rPr>
              <a:t>일은 연차휴가</a:t>
            </a:r>
            <a:r>
              <a:rPr lang="en-US" altLang="ko-KR" sz="1600" b="1" dirty="0" smtClean="0">
                <a:solidFill>
                  <a:schemeClr val="tx1">
                    <a:lumMod val="95000"/>
                    <a:lumOff val="5000"/>
                  </a:schemeClr>
                </a:solidFill>
                <a:latin typeface="+mn-ea"/>
              </a:rPr>
              <a:t>, 2</a:t>
            </a:r>
            <a:r>
              <a:rPr lang="ko-KR" altLang="en-US" sz="1600" b="1" dirty="0" smtClean="0">
                <a:solidFill>
                  <a:schemeClr val="tx1">
                    <a:lumMod val="95000"/>
                    <a:lumOff val="5000"/>
                  </a:schemeClr>
                </a:solidFill>
                <a:latin typeface="+mn-ea"/>
              </a:rPr>
              <a:t>일은 법정 공휴일로 실제 근로는 </a:t>
            </a:r>
            <a:r>
              <a:rPr lang="en-US" altLang="ko-KR" sz="1600" b="1" dirty="0" smtClean="0">
                <a:solidFill>
                  <a:schemeClr val="tx1">
                    <a:lumMod val="95000"/>
                    <a:lumOff val="5000"/>
                  </a:schemeClr>
                </a:solidFill>
                <a:latin typeface="+mn-ea"/>
              </a:rPr>
              <a:t>8</a:t>
            </a:r>
            <a:r>
              <a:rPr lang="ko-KR" altLang="en-US" sz="1600" b="1" dirty="0" smtClean="0">
                <a:solidFill>
                  <a:schemeClr val="tx1">
                    <a:lumMod val="95000"/>
                    <a:lumOff val="5000"/>
                  </a:schemeClr>
                </a:solidFill>
                <a:latin typeface="+mn-ea"/>
              </a:rPr>
              <a:t>시간씩 평일 </a:t>
            </a:r>
            <a:r>
              <a:rPr lang="en-US" altLang="ko-KR" sz="1600" b="1" dirty="0" smtClean="0">
                <a:solidFill>
                  <a:schemeClr val="tx1">
                    <a:lumMod val="95000"/>
                    <a:lumOff val="5000"/>
                  </a:schemeClr>
                </a:solidFill>
                <a:latin typeface="+mn-ea"/>
              </a:rPr>
              <a:t>2</a:t>
            </a:r>
            <a:r>
              <a:rPr lang="ko-KR" altLang="en-US" sz="1600" b="1" dirty="0" smtClean="0">
                <a:solidFill>
                  <a:schemeClr val="tx1">
                    <a:lumMod val="95000"/>
                    <a:lumOff val="5000"/>
                  </a:schemeClr>
                </a:solidFill>
                <a:latin typeface="+mn-ea"/>
              </a:rPr>
              <a:t>일만</a:t>
            </a:r>
            <a:r>
              <a:rPr lang="en-US" altLang="ko-KR" sz="1600" b="1" dirty="0" smtClean="0">
                <a:solidFill>
                  <a:schemeClr val="tx1">
                    <a:lumMod val="95000"/>
                    <a:lumOff val="5000"/>
                  </a:schemeClr>
                </a:solidFill>
                <a:latin typeface="+mn-ea"/>
              </a:rPr>
              <a:t> </a:t>
            </a:r>
            <a:r>
              <a:rPr lang="ko-KR" altLang="en-US" sz="1600" b="1" dirty="0" smtClean="0">
                <a:solidFill>
                  <a:schemeClr val="tx1">
                    <a:lumMod val="95000"/>
                    <a:lumOff val="5000"/>
                  </a:schemeClr>
                </a:solidFill>
                <a:latin typeface="+mn-ea"/>
              </a:rPr>
              <a:t>하였다면 이 사람의 </a:t>
            </a:r>
            <a:r>
              <a:rPr lang="en-US" altLang="ko-KR" sz="1600" b="1" dirty="0" smtClean="0">
                <a:solidFill>
                  <a:schemeClr val="tx1">
                    <a:lumMod val="95000"/>
                    <a:lumOff val="5000"/>
                  </a:schemeClr>
                </a:solidFill>
                <a:latin typeface="+mn-ea"/>
              </a:rPr>
              <a:t>1</a:t>
            </a:r>
            <a:r>
              <a:rPr lang="ko-KR" altLang="en-US" sz="1600" b="1" dirty="0" smtClean="0">
                <a:solidFill>
                  <a:schemeClr val="tx1">
                    <a:lumMod val="95000"/>
                    <a:lumOff val="5000"/>
                  </a:schemeClr>
                </a:solidFill>
                <a:latin typeface="+mn-ea"/>
              </a:rPr>
              <a:t>주 근로시간은 </a:t>
            </a:r>
            <a:r>
              <a:rPr lang="en-US" altLang="ko-KR" sz="1600" b="1" dirty="0" smtClean="0">
                <a:solidFill>
                  <a:schemeClr val="tx1">
                    <a:lumMod val="95000"/>
                    <a:lumOff val="5000"/>
                  </a:schemeClr>
                </a:solidFill>
                <a:latin typeface="+mn-ea"/>
              </a:rPr>
              <a:t>16</a:t>
            </a:r>
            <a:r>
              <a:rPr lang="ko-KR" altLang="en-US" sz="1600" b="1" dirty="0" smtClean="0">
                <a:solidFill>
                  <a:schemeClr val="tx1">
                    <a:lumMod val="95000"/>
                    <a:lumOff val="5000"/>
                  </a:schemeClr>
                </a:solidFill>
                <a:latin typeface="+mn-ea"/>
              </a:rPr>
              <a:t>시간이 맞는지</a:t>
            </a:r>
            <a:r>
              <a:rPr lang="en-US" altLang="ko-KR" sz="1600" b="1" dirty="0" smtClean="0">
                <a:solidFill>
                  <a:schemeClr val="tx1">
                    <a:lumMod val="95000"/>
                    <a:lumOff val="5000"/>
                  </a:schemeClr>
                </a:solidFill>
                <a:latin typeface="+mn-ea"/>
              </a:rPr>
              <a:t>?</a:t>
            </a:r>
            <a:r>
              <a:rPr lang="ko-KR" altLang="en-US" sz="1600" b="1" dirty="0" smtClean="0">
                <a:solidFill>
                  <a:schemeClr val="tx1">
                    <a:lumMod val="95000"/>
                    <a:lumOff val="5000"/>
                  </a:schemeClr>
                </a:solidFill>
                <a:latin typeface="+mn-ea"/>
              </a:rPr>
              <a:t> </a:t>
            </a:r>
            <a:endParaRPr lang="ko-KR" altLang="en-US" sz="16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err="1" smtClean="0">
                <a:solidFill>
                  <a:schemeClr val="bg1"/>
                </a:solidFill>
                <a:latin typeface="맑은 고딕" pitchFamily="50" charset="-127"/>
                <a:ea typeface="맑은 고딕" pitchFamily="50" charset="-127"/>
              </a:rPr>
              <a:t>실근로</a:t>
            </a:r>
            <a:endParaRPr kumimoji="0" lang="en-US" altLang="ko-KR" b="1" dirty="0" smtClean="0">
              <a:solidFill>
                <a:schemeClr val="bg1"/>
              </a:solidFill>
              <a:latin typeface="맑은 고딕" pitchFamily="50" charset="-127"/>
              <a:ea typeface="맑은 고딕" pitchFamily="50" charset="-127"/>
            </a:endParaRPr>
          </a:p>
          <a:p>
            <a:pPr algn="ctr" eaLnBrk="1" latinLnBrk="1" hangingPunct="1"/>
            <a:r>
              <a:rPr kumimoji="0" lang="ko-KR" altLang="en-US" b="1" dirty="0" smtClean="0">
                <a:solidFill>
                  <a:schemeClr val="bg1"/>
                </a:solidFill>
                <a:latin typeface="맑은 고딕" pitchFamily="50" charset="-127"/>
                <a:ea typeface="맑은 고딕" pitchFamily="50" charset="-127"/>
              </a:rPr>
              <a:t>시간</a:t>
            </a:r>
            <a:endParaRPr kumimoji="0" lang="en-US" altLang="ko-KR" b="1" dirty="0">
              <a:solidFill>
                <a:schemeClr val="bg1"/>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54</a:t>
            </a:fld>
            <a:endParaRPr lang="en-US" altLang="ko-KR"/>
          </a:p>
        </p:txBody>
      </p:sp>
      <p:cxnSp>
        <p:nvCxnSpPr>
          <p:cNvPr id="10" name="직선 연결선 9"/>
          <p:cNvCxnSpPr/>
          <p:nvPr/>
        </p:nvCxnSpPr>
        <p:spPr>
          <a:xfrm>
            <a:off x="0" y="857232"/>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직사각형 10"/>
          <p:cNvSpPr/>
          <p:nvPr/>
        </p:nvSpPr>
        <p:spPr>
          <a:xfrm>
            <a:off x="2071670" y="2571744"/>
            <a:ext cx="6500858" cy="1169551"/>
          </a:xfrm>
          <a:prstGeom prst="rect">
            <a:avLst/>
          </a:prstGeom>
        </p:spPr>
        <p:txBody>
          <a:bodyPr wrap="square">
            <a:spAutoFit/>
          </a:bodyPr>
          <a:lstStyle/>
          <a:p>
            <a:r>
              <a:rPr lang="ko-KR" altLang="en-US" sz="1400" b="1" dirty="0" smtClean="0">
                <a:solidFill>
                  <a:srgbClr val="0000FF"/>
                </a:solidFill>
              </a:rPr>
              <a:t>예</a:t>
            </a:r>
            <a:r>
              <a:rPr lang="en-US" altLang="ko-KR" sz="1400" b="1" dirty="0" smtClean="0">
                <a:solidFill>
                  <a:srgbClr val="0000FF"/>
                </a:solidFill>
              </a:rPr>
              <a:t>, </a:t>
            </a:r>
            <a:r>
              <a:rPr lang="ko-KR" altLang="en-US" sz="1400" b="1" dirty="0" err="1" smtClean="0">
                <a:solidFill>
                  <a:srgbClr val="0000FF"/>
                </a:solidFill>
              </a:rPr>
              <a:t>실근로시간</a:t>
            </a:r>
            <a:r>
              <a:rPr lang="ko-KR" altLang="en-US" sz="1400" b="1" dirty="0" smtClean="0">
                <a:solidFill>
                  <a:srgbClr val="0000FF"/>
                </a:solidFill>
              </a:rPr>
              <a:t> 기준이므로 </a:t>
            </a:r>
            <a:r>
              <a:rPr lang="en-US" altLang="ko-KR" sz="1400" b="1" dirty="0" smtClean="0">
                <a:solidFill>
                  <a:srgbClr val="0000FF"/>
                </a:solidFill>
              </a:rPr>
              <a:t>16</a:t>
            </a:r>
            <a:r>
              <a:rPr lang="ko-KR" altLang="en-US" sz="1400" b="1" dirty="0" smtClean="0">
                <a:solidFill>
                  <a:srgbClr val="0000FF"/>
                </a:solidFill>
              </a:rPr>
              <a:t>시간만 근로한 것이 맞습니다 </a:t>
            </a:r>
            <a:endParaRPr lang="en-US" altLang="ko-KR" sz="1400" b="1" dirty="0" smtClean="0">
              <a:solidFill>
                <a:srgbClr val="0000FF"/>
              </a:solidFill>
            </a:endParaRPr>
          </a:p>
          <a:p>
            <a:endParaRPr lang="en-US" altLang="ko-KR" sz="1400" dirty="0" smtClean="0"/>
          </a:p>
          <a:p>
            <a:endParaRPr lang="en-US" altLang="ko-KR" sz="1400" dirty="0" smtClean="0"/>
          </a:p>
          <a:p>
            <a:r>
              <a:rPr lang="en-US" altLang="ko-KR" sz="1400" b="1" dirty="0" smtClean="0"/>
              <a:t>1</a:t>
            </a:r>
            <a:r>
              <a:rPr lang="ko-KR" altLang="en-US" sz="1400" b="1" dirty="0" smtClean="0"/>
              <a:t>주 </a:t>
            </a:r>
            <a:r>
              <a:rPr lang="en-US" altLang="ko-KR" sz="1400" b="1" dirty="0" smtClean="0"/>
              <a:t>40</a:t>
            </a:r>
            <a:r>
              <a:rPr lang="ko-KR" altLang="en-US" sz="1400" b="1" dirty="0" smtClean="0"/>
              <a:t>시간은 </a:t>
            </a:r>
            <a:r>
              <a:rPr lang="ko-KR" altLang="en-US" sz="1400" b="1" dirty="0" err="1" smtClean="0"/>
              <a:t>실근로시간을</a:t>
            </a:r>
            <a:r>
              <a:rPr lang="ko-KR" altLang="en-US" sz="1400" b="1" dirty="0" smtClean="0"/>
              <a:t> 말하는 것으로 유급휴가일은 </a:t>
            </a:r>
            <a:r>
              <a:rPr lang="ko-KR" altLang="en-US" sz="1400" b="1" dirty="0" err="1" smtClean="0"/>
              <a:t>실근로시간에</a:t>
            </a:r>
            <a:r>
              <a:rPr lang="ko-KR" altLang="en-US" sz="1400" b="1" dirty="0" smtClean="0"/>
              <a:t> 포함되지 않는다 </a:t>
            </a:r>
            <a:r>
              <a:rPr lang="en-US" altLang="ko-KR" sz="1400" b="1" dirty="0" smtClean="0"/>
              <a:t>(</a:t>
            </a:r>
            <a:r>
              <a:rPr lang="ko-KR" altLang="en-US" sz="1400" b="1" dirty="0" smtClean="0"/>
              <a:t>회시번호 </a:t>
            </a:r>
            <a:r>
              <a:rPr lang="en-US" altLang="ko-KR" sz="1400" b="1" dirty="0" smtClean="0"/>
              <a:t>: </a:t>
            </a:r>
            <a:r>
              <a:rPr lang="ko-KR" altLang="en-US" sz="1400" b="1" dirty="0" smtClean="0"/>
              <a:t>근기 </a:t>
            </a:r>
            <a:r>
              <a:rPr lang="en-US" altLang="ko-KR" sz="1400" b="1" dirty="0" smtClean="0"/>
              <a:t>01254-16100</a:t>
            </a:r>
            <a:r>
              <a:rPr lang="ko-KR" altLang="en-US" sz="1400" b="1" dirty="0" smtClean="0"/>
              <a:t>회시일자 </a:t>
            </a:r>
            <a:r>
              <a:rPr lang="en-US" altLang="ko-KR" sz="1400" b="1" dirty="0" smtClean="0"/>
              <a:t>: 1991-11-06)</a:t>
            </a:r>
            <a:endParaRPr lang="ko-KR" altLang="en-US" sz="1400" dirty="0"/>
          </a:p>
        </p:txBody>
      </p:sp>
    </p:spTree>
  </p:cSld>
  <p:clrMapOvr>
    <a:masterClrMapping/>
  </p:clrMapOvr>
  <p:transition spd="slow">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331640" y="309631"/>
            <a:ext cx="8353425" cy="400050"/>
          </a:xfrm>
          <a:prstGeom prst="rect">
            <a:avLst/>
          </a:prstGeom>
          <a:noFill/>
          <a:ln w="9525">
            <a:noFill/>
            <a:miter lim="800000"/>
            <a:headEnd/>
            <a:tailEnd/>
          </a:ln>
        </p:spPr>
        <p:txBody>
          <a:bodyPr>
            <a:spAutoFit/>
          </a:bodyPr>
          <a:lstStyle/>
          <a:p>
            <a:pPr eaLnBrk="1" latinLnBrk="1" hangingPunct="1">
              <a:defRPr/>
            </a:pPr>
            <a:r>
              <a:rPr lang="ko-KR" altLang="en-US" sz="2000" b="1" dirty="0" smtClean="0">
                <a:solidFill>
                  <a:schemeClr val="tx1">
                    <a:lumMod val="95000"/>
                    <a:lumOff val="5000"/>
                  </a:schemeClr>
                </a:solidFill>
                <a:latin typeface="맑은 고딕" pitchFamily="50" charset="-127"/>
                <a:ea typeface="맑은 고딕" pitchFamily="50" charset="-127"/>
              </a:rPr>
              <a:t> </a:t>
            </a:r>
            <a:r>
              <a:rPr lang="ko-KR" altLang="en-US" sz="2000" b="1" dirty="0" err="1" smtClean="0">
                <a:solidFill>
                  <a:schemeClr val="tx1">
                    <a:lumMod val="95000"/>
                    <a:lumOff val="5000"/>
                  </a:schemeClr>
                </a:solidFill>
                <a:latin typeface="맑은 고딕" pitchFamily="50" charset="-127"/>
                <a:ea typeface="맑은 고딕" pitchFamily="50" charset="-127"/>
              </a:rPr>
              <a:t>출장시</a:t>
            </a:r>
            <a:r>
              <a:rPr lang="ko-KR" altLang="en-US" sz="2000" b="1" dirty="0" smtClean="0">
                <a:solidFill>
                  <a:schemeClr val="tx1">
                    <a:lumMod val="95000"/>
                    <a:lumOff val="5000"/>
                  </a:schemeClr>
                </a:solidFill>
                <a:latin typeface="맑은 고딕" pitchFamily="50" charset="-127"/>
                <a:ea typeface="맑은 고딕" pitchFamily="50" charset="-127"/>
              </a:rPr>
              <a:t>  근로시간 산정</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188796"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11</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763712" y="2172435"/>
            <a:ext cx="7058025" cy="4136310"/>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r>
              <a:rPr lang="en-US" altLang="ko-KR" b="1" dirty="0" smtClean="0">
                <a:solidFill>
                  <a:schemeClr val="tx1"/>
                </a:solidFill>
                <a:latin typeface="맑은 고딕" pitchFamily="50" charset="-127"/>
                <a:ea typeface="맑은 고딕" pitchFamily="50" charset="-127"/>
              </a:rPr>
              <a:t>  </a:t>
            </a:r>
            <a:endParaRPr lang="ko-KR" altLang="en-US" b="1" dirty="0">
              <a:solidFill>
                <a:schemeClr val="tx1"/>
              </a:solidFill>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cstate="print"/>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979613" y="1125538"/>
            <a:ext cx="6769100" cy="830997"/>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lIns="54000" rIns="54000">
            <a:spAutoFit/>
          </a:bodyPr>
          <a:lstStyle/>
          <a:p>
            <a:r>
              <a:rPr lang="en-US" altLang="ko-KR" sz="1600" b="1" dirty="0" smtClean="0">
                <a:latin typeface="맑은 고딕" pitchFamily="50" charset="-127"/>
                <a:ea typeface="맑은 고딕" pitchFamily="50" charset="-127"/>
              </a:rPr>
              <a:t> </a:t>
            </a:r>
            <a:r>
              <a:rPr lang="ko-KR" altLang="en-US" sz="1600" b="1" dirty="0" smtClean="0"/>
              <a:t>당일 외부</a:t>
            </a:r>
            <a:r>
              <a:rPr lang="en-US" altLang="ko-KR" sz="1600" b="1" dirty="0" smtClean="0"/>
              <a:t>(</a:t>
            </a:r>
            <a:r>
              <a:rPr lang="ko-KR" altLang="en-US" sz="1600" b="1" dirty="0" smtClean="0"/>
              <a:t>지방</a:t>
            </a:r>
            <a:r>
              <a:rPr lang="en-US" altLang="ko-KR" sz="1600" b="1" dirty="0" smtClean="0"/>
              <a:t>) </a:t>
            </a:r>
            <a:r>
              <a:rPr lang="ko-KR" altLang="en-US" sz="1600" b="1" dirty="0" err="1" smtClean="0"/>
              <a:t>출장시</a:t>
            </a:r>
            <a:r>
              <a:rPr lang="ko-KR" altLang="en-US" sz="1600" b="1" dirty="0" smtClean="0"/>
              <a:t> 목적지에 도착하기 위한 근무시간 외 이동시간도 연장근무에 포함이 되나요</a:t>
            </a:r>
            <a:r>
              <a:rPr lang="en-US" altLang="ko-KR" sz="1600" b="1" dirty="0" smtClean="0"/>
              <a:t>? </a:t>
            </a:r>
            <a:r>
              <a:rPr lang="ko-KR" altLang="en-US" sz="1600" b="1" dirty="0" smtClean="0"/>
              <a:t>또는 외부회의가 근무시간을 초과하여 종료된 경우에도 연장근무에 포함되나요</a:t>
            </a:r>
            <a:r>
              <a:rPr lang="en-US" altLang="ko-KR" sz="1600" b="1" dirty="0" smtClean="0"/>
              <a:t>?</a:t>
            </a:r>
            <a:endParaRPr lang="ko-KR" altLang="en-US" sz="16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err="1" smtClean="0">
                <a:solidFill>
                  <a:schemeClr val="bg1"/>
                </a:solidFill>
                <a:latin typeface="맑은 고딕" pitchFamily="50" charset="-127"/>
                <a:ea typeface="맑은 고딕" pitchFamily="50" charset="-127"/>
              </a:rPr>
              <a:t>출장시</a:t>
            </a:r>
            <a:endParaRPr kumimoji="0" lang="en-US" altLang="ko-KR" b="1" dirty="0">
              <a:solidFill>
                <a:schemeClr val="bg1"/>
              </a:solidFill>
              <a:latin typeface="맑은 고딕" pitchFamily="50" charset="-127"/>
              <a:ea typeface="맑은 고딕" pitchFamily="50" charset="-127"/>
            </a:endParaRPr>
          </a:p>
        </p:txBody>
      </p:sp>
      <p:sp>
        <p:nvSpPr>
          <p:cNvPr id="28680" name="Rectangle 6"/>
          <p:cNvSpPr>
            <a:spLocks noChangeArrowheads="1"/>
          </p:cNvSpPr>
          <p:nvPr/>
        </p:nvSpPr>
        <p:spPr bwMode="auto">
          <a:xfrm>
            <a:off x="2051050" y="2852738"/>
            <a:ext cx="6985000" cy="738664"/>
          </a:xfrm>
          <a:prstGeom prst="rect">
            <a:avLst/>
          </a:prstGeom>
          <a:noFill/>
          <a:ln w="9525">
            <a:solidFill>
              <a:schemeClr val="bg1"/>
            </a:solidFill>
            <a:miter lim="800000"/>
            <a:headEnd/>
            <a:tailEnd/>
          </a:ln>
        </p:spPr>
        <p:txBody>
          <a:bodyPr lIns="54000" rIns="54000">
            <a:spAutoFit/>
          </a:bodyPr>
          <a:lstStyle/>
          <a:p>
            <a:pPr marL="609600" indent="-609600" algn="just" latinLnBrk="1">
              <a:lnSpc>
                <a:spcPct val="150000"/>
              </a:lnSpc>
              <a:buClr>
                <a:schemeClr val="hlink"/>
              </a:buClr>
              <a:tabLst>
                <a:tab pos="92075" algn="l"/>
              </a:tabLst>
            </a:pPr>
            <a:endParaRPr lang="en-US" altLang="ko-KR" sz="1400" b="1" dirty="0">
              <a:latin typeface="맑은 고딕" pitchFamily="50" charset="-127"/>
              <a:ea typeface="맑은 고딕" pitchFamily="50" charset="-127"/>
            </a:endParaRPr>
          </a:p>
          <a:p>
            <a:pPr marL="609600" indent="-609600" algn="just" latinLnBrk="1">
              <a:lnSpc>
                <a:spcPct val="150000"/>
              </a:lnSpc>
              <a:buClr>
                <a:schemeClr val="hlink"/>
              </a:buClr>
              <a:tabLst>
                <a:tab pos="92075" algn="l"/>
              </a:tabLst>
            </a:pPr>
            <a:endParaRPr lang="en-US" altLang="ko-KR" sz="1400" b="1" u="sng" dirty="0">
              <a:solidFill>
                <a:srgbClr val="0000FF"/>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55</a:t>
            </a:fld>
            <a:endParaRPr lang="en-US" altLang="ko-KR"/>
          </a:p>
        </p:txBody>
      </p:sp>
      <p:cxnSp>
        <p:nvCxnSpPr>
          <p:cNvPr id="10" name="직선 연결선 9"/>
          <p:cNvCxnSpPr/>
          <p:nvPr/>
        </p:nvCxnSpPr>
        <p:spPr>
          <a:xfrm>
            <a:off x="0" y="908050"/>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직사각형 10"/>
          <p:cNvSpPr/>
          <p:nvPr/>
        </p:nvSpPr>
        <p:spPr>
          <a:xfrm>
            <a:off x="1904778" y="2276872"/>
            <a:ext cx="6699669" cy="4031873"/>
          </a:xfrm>
          <a:prstGeom prst="rect">
            <a:avLst/>
          </a:prstGeom>
        </p:spPr>
        <p:txBody>
          <a:bodyPr wrap="square">
            <a:spAutoFit/>
          </a:bodyPr>
          <a:lstStyle/>
          <a:p>
            <a:pPr fontAlgn="base"/>
            <a:r>
              <a:rPr lang="ko-KR" altLang="en-US" sz="1600" dirty="0" smtClean="0"/>
              <a:t>출장 </a:t>
            </a:r>
            <a:r>
              <a:rPr lang="ko-KR" altLang="en-US" sz="1600" dirty="0"/>
              <a:t>등의 사유로 근로시간의 전부 또는 일부를 사업장 밖에서 근로하여 근로시간을 산정하기 어려운 때에는 소정근로시간을 근로한 것으로 보며</a:t>
            </a:r>
            <a:r>
              <a:rPr lang="en-US" altLang="ko-KR" sz="1600" dirty="0"/>
              <a:t>, </a:t>
            </a:r>
            <a:r>
              <a:rPr lang="ko-KR" altLang="en-US" sz="1600" dirty="0"/>
              <a:t>다만 소정근로시간을 초과하여 근로할 필요가 있는 경우에는 그 업무의 수행에 통상 필요한 시간을 근로시간으로 봄</a:t>
            </a:r>
            <a:r>
              <a:rPr lang="en-US" altLang="ko-KR" sz="1600" dirty="0" smtClean="0"/>
              <a:t>.(</a:t>
            </a:r>
            <a:r>
              <a:rPr lang="ko-KR" altLang="en-US" sz="1600" dirty="0" smtClean="0"/>
              <a:t>근로기준법 </a:t>
            </a:r>
            <a:r>
              <a:rPr lang="ko-KR" altLang="en-US" sz="1600" dirty="0"/>
              <a:t>제</a:t>
            </a:r>
            <a:r>
              <a:rPr lang="en-US" altLang="ko-KR" sz="1600" dirty="0"/>
              <a:t>58</a:t>
            </a:r>
            <a:r>
              <a:rPr lang="ko-KR" altLang="en-US" sz="1600" dirty="0"/>
              <a:t>조제</a:t>
            </a:r>
            <a:r>
              <a:rPr lang="en-US" altLang="ko-KR" sz="1600" dirty="0"/>
              <a:t>1</a:t>
            </a:r>
            <a:r>
              <a:rPr lang="ko-KR" altLang="en-US" sz="1600" dirty="0"/>
              <a:t>항 단서</a:t>
            </a:r>
            <a:r>
              <a:rPr lang="en-US" altLang="ko-KR" sz="1600" dirty="0"/>
              <a:t>) </a:t>
            </a:r>
            <a:r>
              <a:rPr lang="en-US" altLang="ko-KR" sz="1600" dirty="0" smtClean="0"/>
              <a:t> </a:t>
            </a:r>
            <a:r>
              <a:rPr lang="ko-KR" altLang="en-US" sz="1600" dirty="0" smtClean="0"/>
              <a:t>다만</a:t>
            </a:r>
            <a:r>
              <a:rPr lang="en-US" altLang="ko-KR" sz="1600" dirty="0" smtClean="0"/>
              <a:t>, </a:t>
            </a:r>
            <a:r>
              <a:rPr lang="ko-KR" altLang="en-US" sz="1600" dirty="0" smtClean="0"/>
              <a:t>당해 </a:t>
            </a:r>
            <a:r>
              <a:rPr lang="ko-KR" altLang="en-US" sz="1600" dirty="0"/>
              <a:t>업무에 관하여 근로자대표와의 서면합의가 있는 때에는 그 합의에서 정하는 시간을 그 업무의 수행에 통상 필요한 시간으로 봄</a:t>
            </a:r>
            <a:r>
              <a:rPr lang="en-US" altLang="ko-KR" sz="1600" dirty="0" smtClean="0"/>
              <a:t>.</a:t>
            </a:r>
            <a:r>
              <a:rPr lang="ko-KR" altLang="en-US" sz="1600" dirty="0" smtClean="0"/>
              <a:t>  </a:t>
            </a:r>
            <a:r>
              <a:rPr lang="en-US" altLang="ko-KR" sz="1600" dirty="0" smtClean="0"/>
              <a:t/>
            </a:r>
            <a:br>
              <a:rPr lang="en-US" altLang="ko-KR" sz="1600" dirty="0" smtClean="0"/>
            </a:br>
            <a:r>
              <a:rPr lang="en-US" altLang="ko-KR" sz="1600" dirty="0" smtClean="0"/>
              <a:t>A/S </a:t>
            </a:r>
            <a:r>
              <a:rPr lang="ko-KR" altLang="en-US" sz="1600" dirty="0"/>
              <a:t>업무 수행에 통상 필요한 시간이 소정근로시간을 초과하는 경우라면 동법 제</a:t>
            </a:r>
            <a:r>
              <a:rPr lang="en-US" altLang="ko-KR" sz="1600" dirty="0"/>
              <a:t>56</a:t>
            </a:r>
            <a:r>
              <a:rPr lang="ko-KR" altLang="en-US" sz="1600" dirty="0"/>
              <a:t>조제</a:t>
            </a:r>
            <a:r>
              <a:rPr lang="en-US" altLang="ko-KR" sz="1600" dirty="0"/>
              <a:t>2</a:t>
            </a:r>
            <a:r>
              <a:rPr lang="ko-KR" altLang="en-US" sz="1600" dirty="0"/>
              <a:t>항에 의한 노사 서면합의가 없는 한 동법 제</a:t>
            </a:r>
            <a:r>
              <a:rPr lang="en-US" altLang="ko-KR" sz="1600" dirty="0"/>
              <a:t>56</a:t>
            </a:r>
            <a:r>
              <a:rPr lang="ko-KR" altLang="en-US" sz="1600" dirty="0"/>
              <a:t>조제</a:t>
            </a:r>
            <a:r>
              <a:rPr lang="en-US" altLang="ko-KR" sz="1600" dirty="0"/>
              <a:t>1</a:t>
            </a:r>
            <a:r>
              <a:rPr lang="ko-KR" altLang="en-US" sz="1600" dirty="0"/>
              <a:t>항 단서에 따라 </a:t>
            </a:r>
            <a:r>
              <a:rPr lang="ko-KR" altLang="en-US" sz="1600" b="1" u="sng" dirty="0"/>
              <a:t>그 업무의 수행에 통상 필요한 시간을 근로시간으로 보아야 할 것</a:t>
            </a:r>
            <a:r>
              <a:rPr lang="ko-KR" altLang="en-US" sz="1600" dirty="0"/>
              <a:t>임 </a:t>
            </a:r>
          </a:p>
          <a:p>
            <a:pPr fontAlgn="base"/>
            <a:r>
              <a:rPr lang="ko-KR" altLang="en-US" sz="1600" dirty="0"/>
              <a:t>출장에 있어 통상 필요한 시간을 산정할 경우 </a:t>
            </a:r>
            <a:r>
              <a:rPr lang="ko-KR" altLang="en-US" sz="1600" b="1" u="sng" dirty="0"/>
              <a:t>출장지로의 이동에 필요한 시간은 근로시간에 포함시키는 것이 원칙이나 출퇴근에 갈음하여 출장지로 출근 또는 출장지에서 퇴근하는 경우는 제외할 수 있을 것임</a:t>
            </a:r>
            <a:r>
              <a:rPr lang="en-US" altLang="ko-KR" sz="1600" dirty="0"/>
              <a:t>. </a:t>
            </a:r>
            <a:r>
              <a:rPr lang="en-US" altLang="ko-KR" sz="1600" dirty="0" smtClean="0"/>
              <a:t>(</a:t>
            </a:r>
            <a:r>
              <a:rPr lang="ko-KR" altLang="en-US" sz="1600" dirty="0"/>
              <a:t>근기 </a:t>
            </a:r>
            <a:r>
              <a:rPr lang="en-US" altLang="ko-KR" sz="1600" dirty="0"/>
              <a:t>68207-1909, 2001-06-14)</a:t>
            </a:r>
            <a:endParaRPr lang="ko-KR" altLang="en-US" sz="1600" dirty="0"/>
          </a:p>
          <a:p>
            <a:endParaRPr lang="en-US" altLang="ko-KR" sz="1600" dirty="0"/>
          </a:p>
        </p:txBody>
      </p:sp>
    </p:spTree>
    <p:extLst>
      <p:ext uri="{BB962C8B-B14F-4D97-AF65-F5344CB8AC3E}">
        <p14:creationId xmlns:p14="http://schemas.microsoft.com/office/powerpoint/2010/main" xmlns="" val="3776047208"/>
      </p:ext>
    </p:extLst>
  </p:cSld>
  <p:clrMapOvr>
    <a:masterClrMapping/>
  </p:clrMapOvr>
  <p:transition spd="slow">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187449" y="345298"/>
            <a:ext cx="8353425" cy="400110"/>
          </a:xfrm>
          <a:prstGeom prst="rect">
            <a:avLst/>
          </a:prstGeom>
          <a:noFill/>
          <a:ln w="9525">
            <a:noFill/>
            <a:miter lim="800000"/>
            <a:headEnd/>
            <a:tailEnd/>
          </a:ln>
        </p:spPr>
        <p:txBody>
          <a:bodyPr>
            <a:spAutoFit/>
          </a:bodyPr>
          <a:lstStyle/>
          <a:p>
            <a:pPr eaLnBrk="1" latinLnBrk="1" hangingPunct="1">
              <a:defRPr/>
            </a:pPr>
            <a:r>
              <a:rPr lang="ko-KR" altLang="en-US" sz="2000" b="1" dirty="0" smtClean="0">
                <a:solidFill>
                  <a:schemeClr val="tx1">
                    <a:lumMod val="95000"/>
                    <a:lumOff val="5000"/>
                  </a:schemeClr>
                </a:solidFill>
                <a:latin typeface="맑은 고딕" pitchFamily="50" charset="-127"/>
                <a:ea typeface="맑은 고딕" pitchFamily="50" charset="-127"/>
              </a:rPr>
              <a:t>  교육시간은 근로시간인가</a:t>
            </a:r>
            <a:r>
              <a:rPr lang="en-US" altLang="ko-KR" sz="2000" b="1" dirty="0" smtClean="0">
                <a:solidFill>
                  <a:schemeClr val="tx1">
                    <a:lumMod val="95000"/>
                    <a:lumOff val="5000"/>
                  </a:schemeClr>
                </a:solidFill>
                <a:latin typeface="맑은 고딕" pitchFamily="50" charset="-127"/>
                <a:ea typeface="맑은 고딕" pitchFamily="50" charset="-127"/>
              </a:rPr>
              <a:t>?</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116788"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12</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857356" y="2214554"/>
            <a:ext cx="7058025" cy="4071966"/>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dirty="0">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cstate="print"/>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785918" y="1002084"/>
            <a:ext cx="6962795" cy="584775"/>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lIns="54000" rIns="54000">
            <a:spAutoFit/>
          </a:bodyPr>
          <a:lstStyle/>
          <a:p>
            <a:pPr fontAlgn="base"/>
            <a:r>
              <a:rPr lang="en-US" altLang="ko-KR" sz="1600" b="1" dirty="0" smtClean="0">
                <a:latin typeface="맑은 고딕" pitchFamily="50" charset="-127"/>
                <a:ea typeface="맑은 고딕" pitchFamily="50" charset="-127"/>
              </a:rPr>
              <a:t> </a:t>
            </a:r>
            <a:r>
              <a:rPr lang="ko-KR" altLang="en-US" sz="1600" b="1" dirty="0" err="1" smtClean="0">
                <a:latin typeface="맑은 고딕" pitchFamily="50" charset="-127"/>
                <a:ea typeface="맑은 고딕" pitchFamily="50" charset="-127"/>
              </a:rPr>
              <a:t>원청에서</a:t>
            </a:r>
            <a:r>
              <a:rPr lang="ko-KR" altLang="en-US" sz="1600" b="1" dirty="0" smtClean="0">
                <a:latin typeface="맑은 고딕" pitchFamily="50" charset="-127"/>
                <a:ea typeface="맑은 고딕" pitchFamily="50" charset="-127"/>
              </a:rPr>
              <a:t> 실시하는 건설현장 </a:t>
            </a:r>
            <a:r>
              <a:rPr lang="en-US" altLang="ko-KR" sz="1600" b="1" dirty="0" smtClean="0">
                <a:latin typeface="맑은 고딕" pitchFamily="50" charset="-127"/>
                <a:ea typeface="맑은 고딕" pitchFamily="50" charset="-127"/>
              </a:rPr>
              <a:t>TBM </a:t>
            </a:r>
            <a:r>
              <a:rPr lang="ko-KR" altLang="en-US" sz="1600" b="1" dirty="0" smtClean="0">
                <a:latin typeface="맑은 고딕" pitchFamily="50" charset="-127"/>
                <a:ea typeface="맑은 고딕" pitchFamily="50" charset="-127"/>
              </a:rPr>
              <a:t>교육시간은 근로시간인가</a:t>
            </a:r>
            <a:r>
              <a:rPr lang="en-US" altLang="ko-KR" sz="1600" b="1" dirty="0" smtClean="0">
                <a:latin typeface="맑은 고딕" pitchFamily="50" charset="-127"/>
                <a:ea typeface="맑은 고딕" pitchFamily="50" charset="-127"/>
              </a:rPr>
              <a:t>? </a:t>
            </a:r>
            <a:br>
              <a:rPr lang="en-US" altLang="ko-KR" sz="1600" b="1" dirty="0" smtClean="0">
                <a:latin typeface="맑은 고딕" pitchFamily="50" charset="-127"/>
                <a:ea typeface="맑은 고딕" pitchFamily="50" charset="-127"/>
              </a:rPr>
            </a:br>
            <a:r>
              <a:rPr lang="en-US" altLang="ko-KR" sz="1600" b="1" dirty="0" smtClean="0">
                <a:latin typeface="맑은 고딕" pitchFamily="50" charset="-127"/>
                <a:ea typeface="맑은 고딕" pitchFamily="50" charset="-127"/>
              </a:rPr>
              <a:t> </a:t>
            </a:r>
            <a:r>
              <a:rPr lang="ko-KR" altLang="en-US" sz="1600" b="1" dirty="0" smtClean="0">
                <a:latin typeface="맑은 고딕" pitchFamily="50" charset="-127"/>
                <a:ea typeface="맑은 고딕" pitchFamily="50" charset="-127"/>
              </a:rPr>
              <a:t>현장에서 실시하는 외부 교육시간은 모두 근로시간인가</a:t>
            </a:r>
            <a:r>
              <a:rPr lang="en-US" altLang="ko-KR" sz="1600" b="1" dirty="0" smtClean="0">
                <a:latin typeface="맑은 고딕" pitchFamily="50" charset="-127"/>
                <a:ea typeface="맑은 고딕" pitchFamily="50" charset="-127"/>
              </a:rPr>
              <a:t>?</a:t>
            </a:r>
            <a:endParaRPr lang="ko-KR" altLang="en-US" sz="16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err="1" smtClean="0">
                <a:solidFill>
                  <a:schemeClr val="bg1"/>
                </a:solidFill>
                <a:latin typeface="맑은 고딕" pitchFamily="50" charset="-127"/>
                <a:ea typeface="맑은 고딕" pitchFamily="50" charset="-127"/>
              </a:rPr>
              <a:t>실근로</a:t>
            </a:r>
            <a:endParaRPr kumimoji="0" lang="en-US" altLang="ko-KR" b="1" dirty="0" smtClean="0">
              <a:solidFill>
                <a:schemeClr val="bg1"/>
              </a:solidFill>
              <a:latin typeface="맑은 고딕" pitchFamily="50" charset="-127"/>
              <a:ea typeface="맑은 고딕" pitchFamily="50" charset="-127"/>
            </a:endParaRPr>
          </a:p>
          <a:p>
            <a:pPr algn="ctr" eaLnBrk="1" latinLnBrk="1" hangingPunct="1"/>
            <a:r>
              <a:rPr kumimoji="0" lang="ko-KR" altLang="en-US" b="1" dirty="0" smtClean="0">
                <a:solidFill>
                  <a:schemeClr val="bg1"/>
                </a:solidFill>
                <a:latin typeface="맑은 고딕" pitchFamily="50" charset="-127"/>
                <a:ea typeface="맑은 고딕" pitchFamily="50" charset="-127"/>
              </a:rPr>
              <a:t>시간</a:t>
            </a:r>
            <a:endParaRPr kumimoji="0" lang="en-US" altLang="ko-KR" b="1" dirty="0">
              <a:solidFill>
                <a:schemeClr val="bg1"/>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56</a:t>
            </a:fld>
            <a:endParaRPr lang="en-US" altLang="ko-KR"/>
          </a:p>
        </p:txBody>
      </p:sp>
      <p:cxnSp>
        <p:nvCxnSpPr>
          <p:cNvPr id="10" name="직선 연결선 9"/>
          <p:cNvCxnSpPr/>
          <p:nvPr/>
        </p:nvCxnSpPr>
        <p:spPr>
          <a:xfrm>
            <a:off x="0" y="857232"/>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직사각형 10"/>
          <p:cNvSpPr/>
          <p:nvPr/>
        </p:nvSpPr>
        <p:spPr>
          <a:xfrm>
            <a:off x="2000232" y="2285992"/>
            <a:ext cx="6500858" cy="3539430"/>
          </a:xfrm>
          <a:prstGeom prst="rect">
            <a:avLst/>
          </a:prstGeom>
        </p:spPr>
        <p:txBody>
          <a:bodyPr wrap="square">
            <a:spAutoFit/>
          </a:bodyPr>
          <a:lstStyle/>
          <a:p>
            <a:pPr marL="342900" indent="-342900">
              <a:buFont typeface="+mj-lt"/>
              <a:buAutoNum type="arabicPeriod"/>
              <a:defRPr/>
            </a:pPr>
            <a:r>
              <a:rPr lang="ko-KR" altLang="en-US" sz="1400" dirty="0" smtClean="0">
                <a:latin typeface="HY헤드라인M" pitchFamily="18" charset="-127"/>
                <a:ea typeface="HY헤드라인M" pitchFamily="18" charset="-127"/>
              </a:rPr>
              <a:t>근로기준법상 </a:t>
            </a:r>
            <a:r>
              <a:rPr lang="ko-KR" altLang="en-US" sz="1400" dirty="0">
                <a:latin typeface="HY헤드라인M" pitchFamily="18" charset="-127"/>
                <a:ea typeface="HY헤드라인M" pitchFamily="18" charset="-127"/>
              </a:rPr>
              <a:t>근로시간이라 함은 사용자의 지휘</a:t>
            </a:r>
            <a:r>
              <a:rPr lang="en-US" altLang="ko-KR" sz="1400" dirty="0">
                <a:latin typeface="HY헤드라인M" pitchFamily="18" charset="-127"/>
                <a:ea typeface="HY헤드라인M" pitchFamily="18" charset="-127"/>
              </a:rPr>
              <a:t>·</a:t>
            </a:r>
            <a:r>
              <a:rPr lang="ko-KR" altLang="en-US" sz="1400" dirty="0">
                <a:latin typeface="HY헤드라인M" pitchFamily="18" charset="-127"/>
                <a:ea typeface="HY헤드라인M" pitchFamily="18" charset="-127"/>
              </a:rPr>
              <a:t>감독 아래 있는 시간 즉</a:t>
            </a:r>
            <a:r>
              <a:rPr lang="en-US" altLang="ko-KR" sz="1400" dirty="0">
                <a:latin typeface="HY헤드라인M" pitchFamily="18" charset="-127"/>
                <a:ea typeface="HY헤드라인M" pitchFamily="18" charset="-127"/>
              </a:rPr>
              <a:t>, </a:t>
            </a:r>
            <a:r>
              <a:rPr lang="ko-KR" altLang="en-US" sz="1400" dirty="0">
                <a:latin typeface="HY헤드라인M" pitchFamily="18" charset="-127"/>
                <a:ea typeface="HY헤드라인M" pitchFamily="18" charset="-127"/>
              </a:rPr>
              <a:t>경제적 목적에 </a:t>
            </a:r>
            <a:r>
              <a:rPr lang="ko-KR" altLang="en-US" sz="1400" dirty="0" err="1">
                <a:latin typeface="HY헤드라인M" pitchFamily="18" charset="-127"/>
                <a:ea typeface="HY헤드라인M" pitchFamily="18" charset="-127"/>
              </a:rPr>
              <a:t>사용했느냐와</a:t>
            </a:r>
            <a:r>
              <a:rPr lang="ko-KR" altLang="en-US" sz="1400" dirty="0">
                <a:latin typeface="HY헤드라인M" pitchFamily="18" charset="-127"/>
                <a:ea typeface="HY헤드라인M" pitchFamily="18" charset="-127"/>
              </a:rPr>
              <a:t> 관계없이 </a:t>
            </a:r>
            <a:r>
              <a:rPr lang="ko-KR" altLang="en-US" sz="1400" u="sng" dirty="0">
                <a:solidFill>
                  <a:srgbClr val="FF0000"/>
                </a:solidFill>
                <a:latin typeface="HY헤드라인M" pitchFamily="18" charset="-127"/>
                <a:ea typeface="HY헤드라인M" pitchFamily="18" charset="-127"/>
              </a:rPr>
              <a:t>노동력을 사용자의 처분 아래 둔 </a:t>
            </a:r>
            <a:r>
              <a:rPr lang="ko-KR" altLang="en-US" sz="1400" u="sng" dirty="0" err="1">
                <a:solidFill>
                  <a:srgbClr val="FF0000"/>
                </a:solidFill>
                <a:latin typeface="HY헤드라인M" pitchFamily="18" charset="-127"/>
                <a:ea typeface="HY헤드라인M" pitchFamily="18" charset="-127"/>
              </a:rPr>
              <a:t>실구속시간</a:t>
            </a:r>
            <a:r>
              <a:rPr lang="ko-KR" altLang="en-US" sz="1400" dirty="0" err="1">
                <a:latin typeface="HY헤드라인M" pitchFamily="18" charset="-127"/>
                <a:ea typeface="HY헤드라인M" pitchFamily="18" charset="-127"/>
              </a:rPr>
              <a:t>을</a:t>
            </a:r>
            <a:r>
              <a:rPr lang="ko-KR" altLang="en-US" sz="1400" dirty="0">
                <a:latin typeface="HY헤드라인M" pitchFamily="18" charset="-127"/>
                <a:ea typeface="HY헤드라인M" pitchFamily="18" charset="-127"/>
              </a:rPr>
              <a:t> 의미합니다</a:t>
            </a:r>
            <a:r>
              <a:rPr lang="en-US" altLang="ko-KR" sz="1400" dirty="0">
                <a:latin typeface="HY헤드라인M" pitchFamily="18" charset="-127"/>
                <a:ea typeface="HY헤드라인M" pitchFamily="18" charset="-127"/>
              </a:rPr>
              <a:t>.</a:t>
            </a:r>
          </a:p>
          <a:p>
            <a:pPr marL="342900" indent="-342900">
              <a:buFont typeface="+mj-lt"/>
              <a:buAutoNum type="arabicPeriod"/>
              <a:defRPr/>
            </a:pPr>
            <a:endParaRPr lang="ko-KR" altLang="en-US" sz="1400" dirty="0">
              <a:latin typeface="HY헤드라인M" pitchFamily="18" charset="-127"/>
              <a:ea typeface="HY헤드라인M" pitchFamily="18" charset="-127"/>
            </a:endParaRPr>
          </a:p>
          <a:p>
            <a:pPr marL="342900" indent="-342900">
              <a:buFont typeface="+mj-lt"/>
              <a:buAutoNum type="arabicPeriod"/>
              <a:defRPr/>
            </a:pPr>
            <a:r>
              <a:rPr lang="ko-KR" altLang="en-US" sz="1400" dirty="0">
                <a:latin typeface="HY헤드라인M" pitchFamily="18" charset="-127"/>
                <a:ea typeface="HY헤드라인M" pitchFamily="18" charset="-127"/>
              </a:rPr>
              <a:t>귀하의 질의 내용과 같이 </a:t>
            </a:r>
            <a:r>
              <a:rPr lang="ko-KR" altLang="en-US" sz="1400" u="sng" dirty="0">
                <a:latin typeface="HY헤드라인M" pitchFamily="18" charset="-127"/>
                <a:ea typeface="HY헤드라인M" pitchFamily="18" charset="-127"/>
              </a:rPr>
              <a:t>아침체조시시간이 근로자에게 자율성이 부여되어 불참으로 인한 불이익이 없고</a:t>
            </a:r>
            <a:r>
              <a:rPr lang="en-US" altLang="ko-KR" sz="1400" u="sng" dirty="0">
                <a:latin typeface="HY헤드라인M" pitchFamily="18" charset="-127"/>
                <a:ea typeface="HY헤드라인M" pitchFamily="18" charset="-127"/>
              </a:rPr>
              <a:t>, </a:t>
            </a:r>
            <a:r>
              <a:rPr lang="ko-KR" altLang="en-US" sz="1400" u="sng" dirty="0">
                <a:latin typeface="HY헤드라인M" pitchFamily="18" charset="-127"/>
                <a:ea typeface="HY헤드라인M" pitchFamily="18" charset="-127"/>
              </a:rPr>
              <a:t>실제로 오전 </a:t>
            </a:r>
            <a:r>
              <a:rPr lang="en-US" altLang="ko-KR" sz="1400" u="sng" dirty="0">
                <a:latin typeface="HY헤드라인M" pitchFamily="18" charset="-127"/>
                <a:ea typeface="HY헤드라인M" pitchFamily="18" charset="-127"/>
              </a:rPr>
              <a:t>8</a:t>
            </a:r>
            <a:r>
              <a:rPr lang="ko-KR" altLang="en-US" sz="1400" u="sng" dirty="0">
                <a:latin typeface="HY헤드라인M" pitchFamily="18" charset="-127"/>
                <a:ea typeface="HY헤드라인M" pitchFamily="18" charset="-127"/>
              </a:rPr>
              <a:t>시를 넘겨 </a:t>
            </a:r>
            <a:r>
              <a:rPr lang="en-US" altLang="ko-KR" sz="1400" u="sng" dirty="0">
                <a:latin typeface="HY헤드라인M" pitchFamily="18" charset="-127"/>
                <a:ea typeface="HY헤드라인M" pitchFamily="18" charset="-127"/>
              </a:rPr>
              <a:t>20~30</a:t>
            </a:r>
            <a:r>
              <a:rPr lang="ko-KR" altLang="en-US" sz="1400" u="sng" dirty="0">
                <a:latin typeface="HY헤드라인M" pitchFamily="18" charset="-127"/>
                <a:ea typeface="HY헤드라인M" pitchFamily="18" charset="-127"/>
              </a:rPr>
              <a:t>분 정도 지각을 하여도 </a:t>
            </a:r>
            <a:r>
              <a:rPr lang="en-US" altLang="ko-KR" sz="1400" u="sng" dirty="0">
                <a:latin typeface="HY헤드라인M" pitchFamily="18" charset="-127"/>
                <a:ea typeface="HY헤드라인M" pitchFamily="18" charset="-127"/>
              </a:rPr>
              <a:t>8</a:t>
            </a:r>
            <a:r>
              <a:rPr lang="ko-KR" altLang="en-US" sz="1400" u="sng" dirty="0">
                <a:latin typeface="HY헤드라인M" pitchFamily="18" charset="-127"/>
                <a:ea typeface="HY헤드라인M" pitchFamily="18" charset="-127"/>
              </a:rPr>
              <a:t>시 출근으로 인정해주고 있는 경우라면 달리 볼 사정이 없는 한 오전 </a:t>
            </a:r>
            <a:r>
              <a:rPr lang="en-US" altLang="ko-KR" sz="1400" u="sng" dirty="0">
                <a:latin typeface="HY헤드라인M" pitchFamily="18" charset="-127"/>
                <a:ea typeface="HY헤드라인M" pitchFamily="18" charset="-127"/>
              </a:rPr>
              <a:t>7</a:t>
            </a:r>
            <a:r>
              <a:rPr lang="ko-KR" altLang="en-US" sz="1400" u="sng" dirty="0">
                <a:latin typeface="HY헤드라인M" pitchFamily="18" charset="-127"/>
                <a:ea typeface="HY헤드라인M" pitchFamily="18" charset="-127"/>
              </a:rPr>
              <a:t>시 </a:t>
            </a:r>
            <a:r>
              <a:rPr lang="en-US" altLang="ko-KR" sz="1400" u="sng" dirty="0">
                <a:latin typeface="HY헤드라인M" pitchFamily="18" charset="-127"/>
                <a:ea typeface="HY헤드라인M" pitchFamily="18" charset="-127"/>
              </a:rPr>
              <a:t>45</a:t>
            </a:r>
            <a:r>
              <a:rPr lang="ko-KR" altLang="en-US" sz="1400" u="sng" dirty="0">
                <a:latin typeface="HY헤드라인M" pitchFamily="18" charset="-127"/>
                <a:ea typeface="HY헤드라인M" pitchFamily="18" charset="-127"/>
              </a:rPr>
              <a:t>분부터 시작되는 아침체조시간을 사용자의 지휘</a:t>
            </a:r>
            <a:r>
              <a:rPr lang="en-US" altLang="ko-KR" sz="1400" u="sng" dirty="0">
                <a:latin typeface="HY헤드라인M" pitchFamily="18" charset="-127"/>
                <a:ea typeface="HY헤드라인M" pitchFamily="18" charset="-127"/>
              </a:rPr>
              <a:t>·</a:t>
            </a:r>
            <a:r>
              <a:rPr lang="ko-KR" altLang="en-US" sz="1400" u="sng" dirty="0">
                <a:latin typeface="HY헤드라인M" pitchFamily="18" charset="-127"/>
                <a:ea typeface="HY헤드라인M" pitchFamily="18" charset="-127"/>
              </a:rPr>
              <a:t>감독 아래 있는 시간으로 볼 수는 없다고 사료됩니다 </a:t>
            </a:r>
            <a:r>
              <a:rPr lang="en-US" altLang="ko-KR" sz="1400" dirty="0">
                <a:latin typeface="HY헤드라인M" pitchFamily="18" charset="-127"/>
                <a:ea typeface="HY헤드라인M" pitchFamily="18" charset="-127"/>
              </a:rPr>
              <a:t>(</a:t>
            </a:r>
            <a:r>
              <a:rPr lang="ko-KR" altLang="en-US" sz="1400" dirty="0">
                <a:latin typeface="HY헤드라인M" pitchFamily="18" charset="-127"/>
                <a:ea typeface="HY헤드라인M" pitchFamily="18" charset="-127"/>
              </a:rPr>
              <a:t>근로개선정책과</a:t>
            </a:r>
            <a:r>
              <a:rPr lang="en-US" altLang="ko-KR" sz="1400" dirty="0">
                <a:latin typeface="HY헤드라인M" pitchFamily="18" charset="-127"/>
                <a:ea typeface="HY헤드라인M" pitchFamily="18" charset="-127"/>
              </a:rPr>
              <a:t>-994. 2011.4.26</a:t>
            </a:r>
            <a:r>
              <a:rPr lang="en-US" altLang="ko-KR" sz="1400" dirty="0" smtClean="0">
                <a:latin typeface="HY헤드라인M" pitchFamily="18" charset="-127"/>
                <a:ea typeface="HY헤드라인M" pitchFamily="18" charset="-127"/>
              </a:rPr>
              <a:t>).</a:t>
            </a:r>
          </a:p>
          <a:p>
            <a:pPr marL="342900" indent="-342900">
              <a:buFont typeface="+mj-lt"/>
              <a:buAutoNum type="arabicPeriod"/>
              <a:defRPr/>
            </a:pPr>
            <a:endParaRPr lang="en-US" altLang="ko-KR" sz="1400" dirty="0">
              <a:solidFill>
                <a:srgbClr val="002060"/>
              </a:solidFill>
              <a:latin typeface="HY헤드라인M" pitchFamily="18" charset="-127"/>
              <a:ea typeface="HY헤드라인M" pitchFamily="18" charset="-127"/>
            </a:endParaRPr>
          </a:p>
          <a:p>
            <a:pPr marL="342900" indent="-342900">
              <a:buFont typeface="+mj-lt"/>
              <a:buAutoNum type="arabicPeriod"/>
              <a:defRPr/>
            </a:pPr>
            <a:r>
              <a:rPr lang="ko-KR" altLang="en-US" sz="1400" dirty="0" smtClean="0">
                <a:solidFill>
                  <a:srgbClr val="002060"/>
                </a:solidFill>
                <a:latin typeface="HY헤드라인M" pitchFamily="18" charset="-127"/>
                <a:ea typeface="HY헤드라인M" pitchFamily="18" charset="-127"/>
              </a:rPr>
              <a:t>교육참석이 사용자의 지시</a:t>
            </a:r>
            <a:r>
              <a:rPr lang="en-US" altLang="ko-KR" sz="1400" dirty="0" smtClean="0">
                <a:solidFill>
                  <a:srgbClr val="002060"/>
                </a:solidFill>
                <a:latin typeface="HY헤드라인M" pitchFamily="18" charset="-127"/>
                <a:ea typeface="HY헤드라인M" pitchFamily="18" charset="-127"/>
              </a:rPr>
              <a:t>.</a:t>
            </a:r>
            <a:r>
              <a:rPr lang="ko-KR" altLang="en-US" sz="1400" dirty="0" smtClean="0">
                <a:solidFill>
                  <a:srgbClr val="002060"/>
                </a:solidFill>
                <a:latin typeface="HY헤드라인M" pitchFamily="18" charset="-127"/>
                <a:ea typeface="HY헤드라인M" pitchFamily="18" charset="-127"/>
              </a:rPr>
              <a:t>명령에 의해 이루어지고</a:t>
            </a:r>
            <a:r>
              <a:rPr lang="en-US" altLang="ko-KR" sz="1400" dirty="0" smtClean="0">
                <a:solidFill>
                  <a:srgbClr val="002060"/>
                </a:solidFill>
                <a:latin typeface="HY헤드라인M" pitchFamily="18" charset="-127"/>
                <a:ea typeface="HY헤드라인M" pitchFamily="18" charset="-127"/>
              </a:rPr>
              <a:t>, </a:t>
            </a:r>
            <a:r>
              <a:rPr lang="ko-KR" altLang="en-US" sz="1400" dirty="0" smtClean="0">
                <a:solidFill>
                  <a:srgbClr val="002060"/>
                </a:solidFill>
                <a:latin typeface="HY헤드라인M" pitchFamily="18" charset="-127"/>
                <a:ea typeface="HY헤드라인M" pitchFamily="18" charset="-127"/>
              </a:rPr>
              <a:t>교육이수의무가 있는 경우라면 근로시간에 포함됨</a:t>
            </a:r>
            <a:r>
              <a:rPr lang="en-US" altLang="ko-KR" sz="1400" dirty="0" smtClean="0">
                <a:solidFill>
                  <a:srgbClr val="002060"/>
                </a:solidFill>
                <a:latin typeface="HY헤드라인M" pitchFamily="18" charset="-127"/>
                <a:ea typeface="HY헤드라인M" pitchFamily="18" charset="-127"/>
              </a:rPr>
              <a:t>(</a:t>
            </a:r>
            <a:r>
              <a:rPr lang="ko-KR" altLang="en-US" sz="1400" dirty="0" smtClean="0">
                <a:solidFill>
                  <a:srgbClr val="002060"/>
                </a:solidFill>
                <a:latin typeface="HY헤드라인M" pitchFamily="18" charset="-127"/>
                <a:ea typeface="HY헤드라인M" pitchFamily="18" charset="-127"/>
              </a:rPr>
              <a:t>근로개선정책과</a:t>
            </a:r>
            <a:r>
              <a:rPr lang="en-US" altLang="ko-KR" sz="1400" dirty="0" smtClean="0">
                <a:solidFill>
                  <a:srgbClr val="002060"/>
                </a:solidFill>
                <a:latin typeface="HY헤드라인M" pitchFamily="18" charset="-127"/>
                <a:ea typeface="HY헤드라인M" pitchFamily="18" charset="-127"/>
              </a:rPr>
              <a:t>-2570,2012.5.9)</a:t>
            </a:r>
          </a:p>
          <a:p>
            <a:pPr marL="342900" indent="-342900">
              <a:buFont typeface="+mj-lt"/>
              <a:buAutoNum type="arabicPeriod"/>
              <a:defRPr/>
            </a:pPr>
            <a:endParaRPr lang="en-US" altLang="ko-KR" sz="1400" dirty="0">
              <a:solidFill>
                <a:srgbClr val="002060"/>
              </a:solidFill>
              <a:latin typeface="HY헤드라인M" pitchFamily="18" charset="-127"/>
              <a:ea typeface="HY헤드라인M" pitchFamily="18" charset="-127"/>
            </a:endParaRPr>
          </a:p>
          <a:p>
            <a:pPr marL="342900" indent="-342900">
              <a:buFont typeface="+mj-lt"/>
              <a:buAutoNum type="arabicPeriod"/>
              <a:defRPr/>
            </a:pPr>
            <a:r>
              <a:rPr lang="ko-KR" altLang="en-US" sz="1400" dirty="0" smtClean="0">
                <a:solidFill>
                  <a:srgbClr val="002060"/>
                </a:solidFill>
                <a:latin typeface="HY헤드라인M" pitchFamily="18" charset="-127"/>
                <a:ea typeface="HY헤드라인M" pitchFamily="18" charset="-127"/>
              </a:rPr>
              <a:t>교육이수의무가 없고</a:t>
            </a:r>
            <a:r>
              <a:rPr lang="en-US" altLang="ko-KR" sz="1400" dirty="0" smtClean="0">
                <a:solidFill>
                  <a:srgbClr val="002060"/>
                </a:solidFill>
                <a:latin typeface="HY헤드라인M" pitchFamily="18" charset="-127"/>
                <a:ea typeface="HY헤드라인M" pitchFamily="18" charset="-127"/>
              </a:rPr>
              <a:t>, </a:t>
            </a:r>
            <a:r>
              <a:rPr lang="ko-KR" altLang="en-US" sz="1400" dirty="0" smtClean="0">
                <a:solidFill>
                  <a:srgbClr val="002060"/>
                </a:solidFill>
                <a:latin typeface="HY헤드라인M" pitchFamily="18" charset="-127"/>
                <a:ea typeface="HY헤드라인M" pitchFamily="18" charset="-127"/>
              </a:rPr>
              <a:t>사용자가 교육불참을 이유로 근로자에게 불이익을 주지 않는 경우라면 근로시간으로 볼 수 없음</a:t>
            </a:r>
            <a:r>
              <a:rPr lang="en-US" altLang="ko-KR" sz="1400" dirty="0" smtClean="0">
                <a:solidFill>
                  <a:srgbClr val="002060"/>
                </a:solidFill>
                <a:latin typeface="HY헤드라인M" pitchFamily="18" charset="-127"/>
                <a:ea typeface="HY헤드라인M" pitchFamily="18" charset="-127"/>
              </a:rPr>
              <a:t>(</a:t>
            </a:r>
            <a:r>
              <a:rPr lang="ko-KR" altLang="en-US" sz="1400" dirty="0" smtClean="0">
                <a:solidFill>
                  <a:srgbClr val="002060"/>
                </a:solidFill>
                <a:latin typeface="HY헤드라인M" pitchFamily="18" charset="-127"/>
                <a:ea typeface="HY헤드라인M" pitchFamily="18" charset="-127"/>
              </a:rPr>
              <a:t>근로개선정책과</a:t>
            </a:r>
            <a:r>
              <a:rPr lang="en-US" altLang="ko-KR" sz="1400" dirty="0" smtClean="0">
                <a:solidFill>
                  <a:srgbClr val="002060"/>
                </a:solidFill>
                <a:latin typeface="HY헤드라인M" pitchFamily="18" charset="-127"/>
                <a:ea typeface="HY헤드라인M" pitchFamily="18" charset="-127"/>
              </a:rPr>
              <a:t>-798, 2013. </a:t>
            </a:r>
            <a:r>
              <a:rPr lang="en-US" altLang="ko-KR" sz="1400" dirty="0"/>
              <a:t>2013-01-25</a:t>
            </a:r>
            <a:r>
              <a:rPr lang="en-US" altLang="ko-KR" sz="1400" dirty="0" smtClean="0"/>
              <a:t>)</a:t>
            </a:r>
            <a:endParaRPr lang="ko-KR" altLang="en-US" sz="1400" dirty="0">
              <a:solidFill>
                <a:srgbClr val="0000FF"/>
              </a:solidFill>
            </a:endParaRPr>
          </a:p>
        </p:txBody>
      </p:sp>
    </p:spTree>
    <p:extLst>
      <p:ext uri="{BB962C8B-B14F-4D97-AF65-F5344CB8AC3E}">
        <p14:creationId xmlns:p14="http://schemas.microsoft.com/office/powerpoint/2010/main" xmlns="" val="2348394327"/>
      </p:ext>
    </p:extLst>
  </p:cSld>
  <p:clrMapOvr>
    <a:masterClrMapping/>
  </p:clrMapOvr>
  <p:transition spd="slow">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187449" y="345298"/>
            <a:ext cx="8353425" cy="400110"/>
          </a:xfrm>
          <a:prstGeom prst="rect">
            <a:avLst/>
          </a:prstGeom>
          <a:noFill/>
          <a:ln w="9525">
            <a:noFill/>
            <a:miter lim="800000"/>
            <a:headEnd/>
            <a:tailEnd/>
          </a:ln>
        </p:spPr>
        <p:txBody>
          <a:bodyPr>
            <a:spAutoFit/>
          </a:bodyPr>
          <a:lstStyle/>
          <a:p>
            <a:pPr eaLnBrk="1" latinLnBrk="1" hangingPunct="1">
              <a:defRPr/>
            </a:pPr>
            <a:r>
              <a:rPr lang="ko-KR" altLang="en-US" sz="2000" b="1" dirty="0" smtClean="0">
                <a:solidFill>
                  <a:schemeClr val="tx1">
                    <a:lumMod val="95000"/>
                    <a:lumOff val="5000"/>
                  </a:schemeClr>
                </a:solidFill>
                <a:latin typeface="맑은 고딕" pitchFamily="50" charset="-127"/>
                <a:ea typeface="맑은 고딕" pitchFamily="50" charset="-127"/>
              </a:rPr>
              <a:t>  회식</a:t>
            </a:r>
            <a:r>
              <a:rPr lang="en-US" altLang="ko-KR" sz="2000" b="1" dirty="0" smtClean="0">
                <a:solidFill>
                  <a:schemeClr val="tx1">
                    <a:lumMod val="95000"/>
                    <a:lumOff val="5000"/>
                  </a:schemeClr>
                </a:solidFill>
                <a:latin typeface="맑은 고딕" pitchFamily="50" charset="-127"/>
                <a:ea typeface="맑은 고딕" pitchFamily="50" charset="-127"/>
              </a:rPr>
              <a:t>. </a:t>
            </a:r>
            <a:r>
              <a:rPr lang="ko-KR" altLang="en-US" sz="2000" b="1" dirty="0" smtClean="0">
                <a:solidFill>
                  <a:schemeClr val="tx1">
                    <a:lumMod val="95000"/>
                    <a:lumOff val="5000"/>
                  </a:schemeClr>
                </a:solidFill>
                <a:latin typeface="맑은 고딕" pitchFamily="50" charset="-127"/>
                <a:ea typeface="맑은 고딕" pitchFamily="50" charset="-127"/>
              </a:rPr>
              <a:t>워크숍 근로시간인</a:t>
            </a:r>
            <a:r>
              <a:rPr lang="en-US" altLang="ko-KR" sz="2000" b="1" dirty="0" smtClean="0">
                <a:solidFill>
                  <a:schemeClr val="tx1">
                    <a:lumMod val="95000"/>
                    <a:lumOff val="5000"/>
                  </a:schemeClr>
                </a:solidFill>
                <a:latin typeface="맑은 고딕" pitchFamily="50" charset="-127"/>
                <a:ea typeface="맑은 고딕" pitchFamily="50" charset="-127"/>
              </a:rPr>
              <a:t>?</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116788"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13</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857356" y="2214554"/>
            <a:ext cx="7058025" cy="4071966"/>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dirty="0">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cstate="print"/>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785918" y="1002084"/>
            <a:ext cx="6962795" cy="584775"/>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lIns="54000" rIns="54000">
            <a:spAutoFit/>
          </a:bodyPr>
          <a:lstStyle/>
          <a:p>
            <a:pPr fontAlgn="base"/>
            <a:r>
              <a:rPr lang="en-US" altLang="ko-KR" sz="1600" b="1" dirty="0" smtClean="0">
                <a:latin typeface="맑은 고딕" pitchFamily="50" charset="-127"/>
                <a:ea typeface="맑은 고딕" pitchFamily="50" charset="-127"/>
              </a:rPr>
              <a:t>  </a:t>
            </a:r>
            <a:r>
              <a:rPr lang="ko-KR" altLang="en-US" sz="1600" b="1" dirty="0" smtClean="0">
                <a:latin typeface="맑은 고딕" pitchFamily="50" charset="-127"/>
                <a:ea typeface="맑은 고딕" pitchFamily="50" charset="-127"/>
              </a:rPr>
              <a:t>부서원들간 단합을 위한 회식시간</a:t>
            </a:r>
            <a:r>
              <a:rPr lang="en-US" altLang="ko-KR" sz="1600" b="1" dirty="0" smtClean="0">
                <a:latin typeface="맑은 고딕" pitchFamily="50" charset="-127"/>
                <a:ea typeface="맑은 고딕" pitchFamily="50" charset="-127"/>
              </a:rPr>
              <a:t>, </a:t>
            </a:r>
            <a:r>
              <a:rPr lang="ko-KR" altLang="en-US" sz="1600" b="1" dirty="0" smtClean="0">
                <a:latin typeface="맑은 고딕" pitchFamily="50" charset="-127"/>
                <a:ea typeface="맑은 고딕" pitchFamily="50" charset="-127"/>
              </a:rPr>
              <a:t>직원간 단합 및 집중업무토의를 위한 </a:t>
            </a:r>
            <a:endParaRPr lang="en-US" altLang="ko-KR" sz="1600" b="1" dirty="0" smtClean="0">
              <a:latin typeface="맑은 고딕" pitchFamily="50" charset="-127"/>
              <a:ea typeface="맑은 고딕" pitchFamily="50" charset="-127"/>
            </a:endParaRPr>
          </a:p>
          <a:p>
            <a:pPr fontAlgn="base"/>
            <a:r>
              <a:rPr lang="en-US" altLang="ko-KR" sz="1600" b="1" dirty="0">
                <a:latin typeface="맑은 고딕" pitchFamily="50" charset="-127"/>
                <a:ea typeface="맑은 고딕" pitchFamily="50" charset="-127"/>
              </a:rPr>
              <a:t> </a:t>
            </a:r>
            <a:r>
              <a:rPr lang="en-US" altLang="ko-KR" sz="1600" b="1" dirty="0" smtClean="0">
                <a:latin typeface="맑은 고딕" pitchFamily="50" charset="-127"/>
                <a:ea typeface="맑은 고딕" pitchFamily="50" charset="-127"/>
              </a:rPr>
              <a:t> </a:t>
            </a:r>
            <a:r>
              <a:rPr lang="ko-KR" altLang="en-US" sz="1600" b="1" dirty="0" smtClean="0">
                <a:latin typeface="맑은 고딕" pitchFamily="50" charset="-127"/>
                <a:ea typeface="맑은 고딕" pitchFamily="50" charset="-127"/>
              </a:rPr>
              <a:t>워크숍은 근로시간인가</a:t>
            </a:r>
            <a:r>
              <a:rPr lang="en-US" altLang="ko-KR" sz="1600" b="1" dirty="0" smtClean="0">
                <a:latin typeface="맑은 고딕" pitchFamily="50" charset="-127"/>
                <a:ea typeface="맑은 고딕" pitchFamily="50" charset="-127"/>
              </a:rPr>
              <a:t>?</a:t>
            </a:r>
            <a:endParaRPr lang="ko-KR" altLang="en-US" sz="16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err="1" smtClean="0">
                <a:solidFill>
                  <a:schemeClr val="bg1"/>
                </a:solidFill>
                <a:latin typeface="맑은 고딕" pitchFamily="50" charset="-127"/>
                <a:ea typeface="맑은 고딕" pitchFamily="50" charset="-127"/>
              </a:rPr>
              <a:t>실근로</a:t>
            </a:r>
            <a:endParaRPr kumimoji="0" lang="en-US" altLang="ko-KR" b="1" dirty="0" smtClean="0">
              <a:solidFill>
                <a:schemeClr val="bg1"/>
              </a:solidFill>
              <a:latin typeface="맑은 고딕" pitchFamily="50" charset="-127"/>
              <a:ea typeface="맑은 고딕" pitchFamily="50" charset="-127"/>
            </a:endParaRPr>
          </a:p>
          <a:p>
            <a:pPr algn="ctr" eaLnBrk="1" latinLnBrk="1" hangingPunct="1"/>
            <a:r>
              <a:rPr kumimoji="0" lang="ko-KR" altLang="en-US" b="1" dirty="0" smtClean="0">
                <a:solidFill>
                  <a:schemeClr val="bg1"/>
                </a:solidFill>
                <a:latin typeface="맑은 고딕" pitchFamily="50" charset="-127"/>
                <a:ea typeface="맑은 고딕" pitchFamily="50" charset="-127"/>
              </a:rPr>
              <a:t>시간</a:t>
            </a:r>
            <a:endParaRPr kumimoji="0" lang="en-US" altLang="ko-KR" b="1" dirty="0">
              <a:solidFill>
                <a:schemeClr val="bg1"/>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57</a:t>
            </a:fld>
            <a:endParaRPr lang="en-US" altLang="ko-KR"/>
          </a:p>
        </p:txBody>
      </p:sp>
      <p:cxnSp>
        <p:nvCxnSpPr>
          <p:cNvPr id="10" name="직선 연결선 9"/>
          <p:cNvCxnSpPr/>
          <p:nvPr/>
        </p:nvCxnSpPr>
        <p:spPr>
          <a:xfrm>
            <a:off x="0" y="857232"/>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직사각형 10"/>
          <p:cNvSpPr/>
          <p:nvPr/>
        </p:nvSpPr>
        <p:spPr>
          <a:xfrm>
            <a:off x="2000232" y="2285992"/>
            <a:ext cx="6500858" cy="4185761"/>
          </a:xfrm>
          <a:prstGeom prst="rect">
            <a:avLst/>
          </a:prstGeom>
        </p:spPr>
        <p:txBody>
          <a:bodyPr wrap="square">
            <a:spAutoFit/>
          </a:bodyPr>
          <a:lstStyle/>
          <a:p>
            <a:pPr fontAlgn="base"/>
            <a:r>
              <a:rPr lang="en-US" altLang="ko-KR" sz="1400" b="1" dirty="0" smtClean="0">
                <a:solidFill>
                  <a:srgbClr val="0000FF"/>
                </a:solidFill>
              </a:rPr>
              <a:t>[</a:t>
            </a:r>
            <a:r>
              <a:rPr lang="ko-KR" altLang="en-US" sz="1400" b="1" dirty="0" smtClean="0">
                <a:solidFill>
                  <a:srgbClr val="0000FF"/>
                </a:solidFill>
              </a:rPr>
              <a:t>회식</a:t>
            </a:r>
            <a:r>
              <a:rPr lang="en-US" altLang="ko-KR" sz="1400" b="1" dirty="0" smtClean="0">
                <a:solidFill>
                  <a:srgbClr val="0000FF"/>
                </a:solidFill>
              </a:rPr>
              <a:t>] </a:t>
            </a:r>
          </a:p>
          <a:p>
            <a:pPr fontAlgn="base"/>
            <a:endParaRPr lang="en-US" altLang="ko-KR" sz="1400" dirty="0">
              <a:solidFill>
                <a:srgbClr val="0000FF"/>
              </a:solidFill>
            </a:endParaRPr>
          </a:p>
          <a:p>
            <a:pPr fontAlgn="base"/>
            <a:r>
              <a:rPr lang="ko-KR" altLang="en-US" sz="1400" dirty="0" smtClean="0"/>
              <a:t>회식은 </a:t>
            </a:r>
            <a:r>
              <a:rPr lang="ko-KR" altLang="en-US" sz="1400" dirty="0"/>
              <a:t>노동자의 기본적인 노무제공과는 관련 없이 사업장 내 구성원의 사기 진작</a:t>
            </a:r>
            <a:r>
              <a:rPr lang="en-US" altLang="ko-KR" sz="1400" dirty="0"/>
              <a:t>, </a:t>
            </a:r>
            <a:r>
              <a:rPr lang="ko-KR" altLang="en-US" sz="1400" dirty="0"/>
              <a:t>조직의 결속 및 친목 등을 강화하기 위한 차원임을 고려할 때</a:t>
            </a:r>
            <a:r>
              <a:rPr lang="en-US" altLang="ko-KR" sz="1400" dirty="0"/>
              <a:t>, </a:t>
            </a:r>
            <a:r>
              <a:rPr lang="ko-KR" altLang="en-US" sz="1400" dirty="0"/>
              <a:t>근로시간으로 인정하기는 </a:t>
            </a:r>
            <a:r>
              <a:rPr lang="ko-KR" altLang="en-US" sz="1400" dirty="0" smtClean="0"/>
              <a:t>어려움 </a:t>
            </a:r>
            <a:r>
              <a:rPr lang="en-US" altLang="ko-KR" sz="1400" dirty="0" smtClean="0"/>
              <a:t>.  </a:t>
            </a:r>
            <a:r>
              <a:rPr lang="ko-KR" altLang="en-US" sz="1400" dirty="0"/>
              <a:t>사용자가 참석을 강제하는 언행을 하였다고 하더라도 그러한 요소만으로는 회식을 근로계약 상의 노무제공의 일환으로 보기 어려울 </a:t>
            </a:r>
            <a:r>
              <a:rPr lang="ko-KR" altLang="en-US" sz="1400" dirty="0" smtClean="0"/>
              <a:t>것임</a:t>
            </a:r>
            <a:endParaRPr lang="en-US" altLang="ko-KR" sz="1400" dirty="0" smtClean="0"/>
          </a:p>
          <a:p>
            <a:pPr fontAlgn="base"/>
            <a:endParaRPr lang="en-US" altLang="ko-KR" sz="1400" dirty="0" smtClean="0"/>
          </a:p>
          <a:p>
            <a:pPr fontAlgn="base"/>
            <a:r>
              <a:rPr lang="en-US" altLang="ko-KR" sz="1400" b="1" dirty="0" smtClean="0">
                <a:solidFill>
                  <a:srgbClr val="0000FF"/>
                </a:solidFill>
              </a:rPr>
              <a:t>[</a:t>
            </a:r>
            <a:r>
              <a:rPr lang="ko-KR" altLang="en-US" sz="1400" b="1" dirty="0" smtClean="0">
                <a:solidFill>
                  <a:srgbClr val="0000FF"/>
                </a:solidFill>
              </a:rPr>
              <a:t>워크숍</a:t>
            </a:r>
            <a:r>
              <a:rPr lang="en-US" altLang="ko-KR" sz="1400" b="1" dirty="0" smtClean="0">
                <a:solidFill>
                  <a:srgbClr val="0000FF"/>
                </a:solidFill>
              </a:rPr>
              <a:t>] </a:t>
            </a:r>
          </a:p>
          <a:p>
            <a:pPr fontAlgn="base"/>
            <a:endParaRPr lang="en-US" altLang="ko-KR" sz="1400" dirty="0"/>
          </a:p>
          <a:p>
            <a:pPr fontAlgn="base"/>
            <a:r>
              <a:rPr lang="en-US" altLang="ko-KR" sz="1400" dirty="0" smtClean="0"/>
              <a:t>-</a:t>
            </a:r>
            <a:r>
              <a:rPr lang="ko-KR" altLang="en-US" sz="1400" dirty="0" smtClean="0"/>
              <a:t> 워크숍이 </a:t>
            </a:r>
            <a:r>
              <a:rPr lang="ko-KR" altLang="en-US" sz="1400" dirty="0"/>
              <a:t>사용자의 지휘</a:t>
            </a:r>
            <a:r>
              <a:rPr lang="en-US" altLang="ko-KR" sz="1400" dirty="0"/>
              <a:t>․</a:t>
            </a:r>
            <a:r>
              <a:rPr lang="ko-KR" altLang="en-US" sz="1400" dirty="0"/>
              <a:t>감독 하에서 효과적인 업무 수행 등을 위한 집중 논의 목적의 워크숍</a:t>
            </a:r>
            <a:r>
              <a:rPr lang="en-US" altLang="ko-KR" sz="1400" dirty="0"/>
              <a:t>‧</a:t>
            </a:r>
            <a:r>
              <a:rPr lang="ko-KR" altLang="en-US" sz="1400" dirty="0"/>
              <a:t>세미나 시간은 근로시간으로 볼 수 </a:t>
            </a:r>
            <a:r>
              <a:rPr lang="ko-KR" altLang="en-US" sz="1400" dirty="0" smtClean="0"/>
              <a:t>있음</a:t>
            </a:r>
            <a:endParaRPr lang="en-US" altLang="ko-KR" sz="1400" dirty="0" smtClean="0"/>
          </a:p>
          <a:p>
            <a:pPr fontAlgn="base"/>
            <a:endParaRPr lang="en-US" altLang="ko-KR" sz="1400" dirty="0"/>
          </a:p>
          <a:p>
            <a:pPr fontAlgn="base"/>
            <a:r>
              <a:rPr lang="en-US" altLang="ko-KR" sz="1400" dirty="0" smtClean="0"/>
              <a:t>-  </a:t>
            </a:r>
            <a:r>
              <a:rPr lang="ko-KR" altLang="en-US" sz="1400" dirty="0"/>
              <a:t>다만</a:t>
            </a:r>
            <a:r>
              <a:rPr lang="en-US" altLang="ko-KR" sz="1400" dirty="0"/>
              <a:t>, </a:t>
            </a:r>
            <a:r>
              <a:rPr lang="ko-KR" altLang="en-US" sz="1400" dirty="0"/>
              <a:t>워크숍 프로그램 중 직원 간 친목도모 시간이 포함되어 있는 경우</a:t>
            </a:r>
            <a:r>
              <a:rPr lang="en-US" altLang="ko-KR" sz="1400" dirty="0"/>
              <a:t>, </a:t>
            </a:r>
            <a:r>
              <a:rPr lang="ko-KR" altLang="en-US" sz="1400" dirty="0"/>
              <a:t>이 시간까지 포함하여 근로시간으로 인정하기는 </a:t>
            </a:r>
            <a:r>
              <a:rPr lang="ko-KR" altLang="en-US" sz="1400" dirty="0" smtClean="0"/>
              <a:t>어려움</a:t>
            </a:r>
            <a:r>
              <a:rPr lang="en-US" altLang="ko-KR" sz="1400" dirty="0" smtClean="0"/>
              <a:t>. </a:t>
            </a:r>
            <a:r>
              <a:rPr lang="ko-KR" altLang="en-US" sz="1400" dirty="0" smtClean="0"/>
              <a:t> </a:t>
            </a:r>
            <a:r>
              <a:rPr lang="ko-KR" altLang="en-US" sz="1400" dirty="0"/>
              <a:t>단순히 직원 간 단합 차원에서 이루어지는 워크숍 등은 근로시간으로 보기 어려움</a:t>
            </a:r>
          </a:p>
          <a:p>
            <a:pPr fontAlgn="base"/>
            <a:endParaRPr lang="en-US" altLang="ko-KR" sz="1400" dirty="0"/>
          </a:p>
          <a:p>
            <a:pPr fontAlgn="base"/>
            <a:endParaRPr lang="ko-KR" altLang="en-US" sz="1400" dirty="0"/>
          </a:p>
          <a:p>
            <a:pPr>
              <a:defRPr/>
            </a:pPr>
            <a:endParaRPr lang="ko-KR" altLang="en-US" sz="1400" dirty="0">
              <a:solidFill>
                <a:srgbClr val="0000FF"/>
              </a:solidFill>
            </a:endParaRPr>
          </a:p>
        </p:txBody>
      </p:sp>
    </p:spTree>
    <p:extLst>
      <p:ext uri="{BB962C8B-B14F-4D97-AF65-F5344CB8AC3E}">
        <p14:creationId xmlns:p14="http://schemas.microsoft.com/office/powerpoint/2010/main" xmlns="" val="3668794355"/>
      </p:ext>
    </p:extLst>
  </p:cSld>
  <p:clrMapOvr>
    <a:masterClrMapping/>
  </p:clrMapOvr>
  <p:transition spd="slow">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331640" y="309631"/>
            <a:ext cx="8353425" cy="400110"/>
          </a:xfrm>
          <a:prstGeom prst="rect">
            <a:avLst/>
          </a:prstGeom>
          <a:noFill/>
          <a:ln w="9525">
            <a:noFill/>
            <a:miter lim="800000"/>
            <a:headEnd/>
            <a:tailEnd/>
          </a:ln>
        </p:spPr>
        <p:txBody>
          <a:bodyPr>
            <a:spAutoFit/>
          </a:bodyPr>
          <a:lstStyle/>
          <a:p>
            <a:pPr>
              <a:defRPr/>
            </a:pPr>
            <a:r>
              <a:rPr lang="ko-KR" altLang="en-US" b="1" dirty="0" smtClean="0">
                <a:solidFill>
                  <a:schemeClr val="tx1">
                    <a:lumMod val="95000"/>
                    <a:lumOff val="5000"/>
                  </a:schemeClr>
                </a:solidFill>
                <a:latin typeface="맑은 고딕" pitchFamily="50" charset="-127"/>
                <a:ea typeface="맑은 고딕" pitchFamily="50" charset="-127"/>
              </a:rPr>
              <a:t> </a:t>
            </a:r>
            <a:r>
              <a:rPr lang="ko-KR" altLang="en-US" sz="2000" b="1" dirty="0" smtClean="0">
                <a:solidFill>
                  <a:schemeClr val="tx1">
                    <a:lumMod val="95000"/>
                    <a:lumOff val="5000"/>
                  </a:schemeClr>
                </a:solidFill>
                <a:latin typeface="+mn-ea"/>
              </a:rPr>
              <a:t>임원도 근로시간 단축 대상자에 포함 되는지</a:t>
            </a:r>
            <a:r>
              <a:rPr lang="en-US" altLang="ko-KR" sz="2000" b="1" dirty="0" smtClean="0">
                <a:solidFill>
                  <a:schemeClr val="tx1">
                    <a:lumMod val="95000"/>
                    <a:lumOff val="5000"/>
                  </a:schemeClr>
                </a:solidFill>
                <a:latin typeface="+mn-ea"/>
              </a:rPr>
              <a:t>?</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188796"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14</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928794" y="2068066"/>
            <a:ext cx="7058025" cy="4083491"/>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r>
              <a:rPr lang="en-US" altLang="ko-KR" b="1" dirty="0" smtClean="0">
                <a:solidFill>
                  <a:schemeClr val="tx1"/>
                </a:solidFill>
                <a:latin typeface="맑은 고딕" pitchFamily="50" charset="-127"/>
                <a:ea typeface="맑은 고딕" pitchFamily="50" charset="-127"/>
              </a:rPr>
              <a:t>  </a:t>
            </a:r>
            <a:endParaRPr lang="ko-KR" altLang="en-US" b="1" dirty="0">
              <a:solidFill>
                <a:schemeClr val="tx1"/>
              </a:solidFill>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cstate="print"/>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979613" y="1125538"/>
            <a:ext cx="6769100" cy="584775"/>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lIns="54000" rIns="54000">
            <a:spAutoFit/>
          </a:bodyPr>
          <a:lstStyle/>
          <a:p>
            <a:r>
              <a:rPr lang="ko-KR" altLang="en-US" sz="1600" b="1" dirty="0" smtClean="0">
                <a:latin typeface="맑은 고딕" pitchFamily="50" charset="-127"/>
                <a:ea typeface="맑은 고딕" pitchFamily="50" charset="-127"/>
              </a:rPr>
              <a:t>임원</a:t>
            </a:r>
            <a:r>
              <a:rPr lang="en-US" altLang="ko-KR" sz="1600" b="1" dirty="0" smtClean="0">
                <a:latin typeface="맑은 고딕" pitchFamily="50" charset="-127"/>
                <a:ea typeface="맑은 고딕" pitchFamily="50" charset="-127"/>
              </a:rPr>
              <a:t>, </a:t>
            </a:r>
            <a:r>
              <a:rPr lang="ko-KR" altLang="en-US" sz="1600" b="1" dirty="0" smtClean="0">
                <a:latin typeface="맑은 고딕" pitchFamily="50" charset="-127"/>
                <a:ea typeface="맑은 고딕" pitchFamily="50" charset="-127"/>
              </a:rPr>
              <a:t>현장소장이</a:t>
            </a:r>
            <a:r>
              <a:rPr lang="en-US" altLang="ko-KR" sz="1600" b="1" dirty="0" smtClean="0">
                <a:latin typeface="맑은 고딕" pitchFamily="50" charset="-127"/>
                <a:ea typeface="맑은 고딕" pitchFamily="50" charset="-127"/>
              </a:rPr>
              <a:t> </a:t>
            </a:r>
            <a:r>
              <a:rPr lang="ko-KR" altLang="en-US" sz="1600" b="1" dirty="0" smtClean="0">
                <a:latin typeface="맑은 고딕" pitchFamily="50" charset="-127"/>
                <a:ea typeface="맑은 고딕" pitchFamily="50" charset="-127"/>
              </a:rPr>
              <a:t>근로시간</a:t>
            </a:r>
            <a:r>
              <a:rPr lang="en-US" altLang="ko-KR" sz="1600" b="1" dirty="0" smtClean="0">
                <a:latin typeface="맑은 고딕" pitchFamily="50" charset="-127"/>
                <a:ea typeface="맑은 고딕" pitchFamily="50" charset="-127"/>
              </a:rPr>
              <a:t>, </a:t>
            </a:r>
            <a:r>
              <a:rPr lang="ko-KR" altLang="en-US" sz="1600" b="1" dirty="0" smtClean="0">
                <a:latin typeface="맑은 고딕" pitchFamily="50" charset="-127"/>
                <a:ea typeface="맑은 고딕" pitchFamily="50" charset="-127"/>
              </a:rPr>
              <a:t>휴게</a:t>
            </a:r>
            <a:r>
              <a:rPr lang="en-US" altLang="ko-KR" sz="1600" b="1" dirty="0" smtClean="0">
                <a:latin typeface="맑은 고딕" pitchFamily="50" charset="-127"/>
                <a:ea typeface="맑은 고딕" pitchFamily="50" charset="-127"/>
              </a:rPr>
              <a:t>, </a:t>
            </a:r>
            <a:r>
              <a:rPr lang="ko-KR" altLang="en-US" sz="1600" b="1" dirty="0" smtClean="0">
                <a:latin typeface="맑은 고딕" pitchFamily="50" charset="-127"/>
                <a:ea typeface="맑은 고딕" pitchFamily="50" charset="-127"/>
              </a:rPr>
              <a:t>휴일 적용이 제외되는 관리</a:t>
            </a:r>
            <a:r>
              <a:rPr lang="en-US" altLang="ko-KR" sz="1600" b="1" dirty="0" smtClean="0">
                <a:latin typeface="맑은 고딕" pitchFamily="50" charset="-127"/>
                <a:ea typeface="맑은 고딕" pitchFamily="50" charset="-127"/>
              </a:rPr>
              <a:t>.</a:t>
            </a:r>
            <a:r>
              <a:rPr lang="ko-KR" altLang="en-US" sz="1600" b="1" dirty="0" smtClean="0">
                <a:latin typeface="맑은 고딕" pitchFamily="50" charset="-127"/>
                <a:ea typeface="맑은 고딕" pitchFamily="50" charset="-127"/>
              </a:rPr>
              <a:t>감독 업무에 종사하는 근로자에 해당되는지 여부</a:t>
            </a:r>
            <a:r>
              <a:rPr lang="en-US" altLang="ko-KR" sz="1600" b="1" dirty="0" smtClean="0">
                <a:latin typeface="맑은 고딕" pitchFamily="50" charset="-127"/>
                <a:ea typeface="맑은 고딕" pitchFamily="50" charset="-127"/>
              </a:rPr>
              <a:t>?</a:t>
            </a:r>
            <a:endParaRPr lang="ko-KR" altLang="en-US" sz="16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smtClean="0">
                <a:solidFill>
                  <a:schemeClr val="bg1"/>
                </a:solidFill>
                <a:latin typeface="맑은 고딕" pitchFamily="50" charset="-127"/>
                <a:ea typeface="맑은 고딕" pitchFamily="50" charset="-127"/>
              </a:rPr>
              <a:t>관리</a:t>
            </a:r>
            <a:endParaRPr kumimoji="0" lang="en-US" altLang="ko-KR" b="1" dirty="0" smtClean="0">
              <a:solidFill>
                <a:schemeClr val="bg1"/>
              </a:solidFill>
              <a:latin typeface="맑은 고딕" pitchFamily="50" charset="-127"/>
              <a:ea typeface="맑은 고딕" pitchFamily="50" charset="-127"/>
            </a:endParaRPr>
          </a:p>
          <a:p>
            <a:pPr algn="ctr" eaLnBrk="1" latinLnBrk="1" hangingPunct="1"/>
            <a:r>
              <a:rPr kumimoji="0" lang="ko-KR" altLang="en-US" b="1" dirty="0" smtClean="0">
                <a:solidFill>
                  <a:schemeClr val="bg1"/>
                </a:solidFill>
                <a:latin typeface="맑은 고딕" pitchFamily="50" charset="-127"/>
                <a:ea typeface="맑은 고딕" pitchFamily="50" charset="-127"/>
              </a:rPr>
              <a:t>감독자</a:t>
            </a:r>
            <a:endParaRPr kumimoji="0" lang="en-US" altLang="ko-KR" b="1" dirty="0">
              <a:solidFill>
                <a:schemeClr val="bg1"/>
              </a:solidFill>
              <a:latin typeface="맑은 고딕" pitchFamily="50" charset="-127"/>
              <a:ea typeface="맑은 고딕" pitchFamily="50" charset="-127"/>
            </a:endParaRPr>
          </a:p>
        </p:txBody>
      </p:sp>
      <p:sp>
        <p:nvSpPr>
          <p:cNvPr id="28680" name="Rectangle 6"/>
          <p:cNvSpPr>
            <a:spLocks noChangeArrowheads="1"/>
          </p:cNvSpPr>
          <p:nvPr/>
        </p:nvSpPr>
        <p:spPr bwMode="auto">
          <a:xfrm>
            <a:off x="2051050" y="2852738"/>
            <a:ext cx="6985000" cy="738664"/>
          </a:xfrm>
          <a:prstGeom prst="rect">
            <a:avLst/>
          </a:prstGeom>
          <a:noFill/>
          <a:ln w="9525">
            <a:solidFill>
              <a:schemeClr val="bg1"/>
            </a:solidFill>
            <a:miter lim="800000"/>
            <a:headEnd/>
            <a:tailEnd/>
          </a:ln>
        </p:spPr>
        <p:txBody>
          <a:bodyPr lIns="54000" rIns="54000">
            <a:spAutoFit/>
          </a:bodyPr>
          <a:lstStyle/>
          <a:p>
            <a:pPr marL="609600" indent="-609600" algn="just" latinLnBrk="1">
              <a:lnSpc>
                <a:spcPct val="150000"/>
              </a:lnSpc>
              <a:buClr>
                <a:schemeClr val="hlink"/>
              </a:buClr>
              <a:tabLst>
                <a:tab pos="92075" algn="l"/>
              </a:tabLst>
            </a:pPr>
            <a:endParaRPr lang="en-US" altLang="ko-KR" sz="1400" b="1" dirty="0">
              <a:latin typeface="맑은 고딕" pitchFamily="50" charset="-127"/>
              <a:ea typeface="맑은 고딕" pitchFamily="50" charset="-127"/>
            </a:endParaRPr>
          </a:p>
          <a:p>
            <a:pPr marL="609600" indent="-609600" algn="just" latinLnBrk="1">
              <a:lnSpc>
                <a:spcPct val="150000"/>
              </a:lnSpc>
              <a:buClr>
                <a:schemeClr val="hlink"/>
              </a:buClr>
              <a:tabLst>
                <a:tab pos="92075" algn="l"/>
              </a:tabLst>
            </a:pPr>
            <a:endParaRPr lang="en-US" altLang="ko-KR" sz="1400" b="1" u="sng" dirty="0">
              <a:solidFill>
                <a:srgbClr val="0000FF"/>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58</a:t>
            </a:fld>
            <a:endParaRPr lang="en-US" altLang="ko-KR"/>
          </a:p>
        </p:txBody>
      </p:sp>
      <p:cxnSp>
        <p:nvCxnSpPr>
          <p:cNvPr id="10" name="직선 연결선 9"/>
          <p:cNvCxnSpPr/>
          <p:nvPr/>
        </p:nvCxnSpPr>
        <p:spPr>
          <a:xfrm>
            <a:off x="0" y="908050"/>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직사각형 10"/>
          <p:cNvSpPr/>
          <p:nvPr/>
        </p:nvSpPr>
        <p:spPr>
          <a:xfrm>
            <a:off x="2077934" y="2324707"/>
            <a:ext cx="6500858" cy="3570208"/>
          </a:xfrm>
          <a:prstGeom prst="rect">
            <a:avLst/>
          </a:prstGeom>
        </p:spPr>
        <p:txBody>
          <a:bodyPr wrap="square">
            <a:spAutoFit/>
          </a:bodyPr>
          <a:lstStyle/>
          <a:p>
            <a:r>
              <a:rPr lang="en-US" altLang="ko-KR" sz="1400" dirty="0"/>
              <a:t>｢</a:t>
            </a:r>
            <a:r>
              <a:rPr lang="ko-KR" altLang="en-US" sz="1400" dirty="0"/>
              <a:t>근로기준법</a:t>
            </a:r>
            <a:r>
              <a:rPr lang="en-US" altLang="ko-KR" sz="1400" dirty="0"/>
              <a:t>｣ </a:t>
            </a:r>
            <a:r>
              <a:rPr lang="ko-KR" altLang="en-US" sz="1400" dirty="0"/>
              <a:t>제</a:t>
            </a:r>
            <a:r>
              <a:rPr lang="en-US" altLang="ko-KR" sz="1400" dirty="0"/>
              <a:t>63</a:t>
            </a:r>
            <a:r>
              <a:rPr lang="ko-KR" altLang="en-US" sz="1400" dirty="0"/>
              <a:t>조제</a:t>
            </a:r>
            <a:r>
              <a:rPr lang="en-US" altLang="ko-KR" sz="1400" dirty="0"/>
              <a:t>4</a:t>
            </a:r>
            <a:r>
              <a:rPr lang="ko-KR" altLang="en-US" sz="1400" dirty="0"/>
              <a:t>호 및 같은 법 시행령 제</a:t>
            </a:r>
            <a:r>
              <a:rPr lang="en-US" altLang="ko-KR" sz="1400" dirty="0"/>
              <a:t>34</a:t>
            </a:r>
            <a:r>
              <a:rPr lang="ko-KR" altLang="en-US" sz="1400" dirty="0"/>
              <a:t>조의 규정에 따라 </a:t>
            </a:r>
            <a:r>
              <a:rPr lang="ko-KR" altLang="en-US" sz="1400" dirty="0" err="1"/>
              <a:t>관리ㆍ감독</a:t>
            </a:r>
            <a:r>
              <a:rPr lang="ko-KR" altLang="en-US" sz="1400" dirty="0"/>
              <a:t> 업무에 종사하는 근로 자는 같은 법 제</a:t>
            </a:r>
            <a:r>
              <a:rPr lang="en-US" altLang="ko-KR" sz="1400" dirty="0"/>
              <a:t>4</a:t>
            </a:r>
            <a:r>
              <a:rPr lang="ko-KR" altLang="en-US" sz="1400" dirty="0"/>
              <a:t>장과 제</a:t>
            </a:r>
            <a:r>
              <a:rPr lang="en-US" altLang="ko-KR" sz="1400" dirty="0"/>
              <a:t>5</a:t>
            </a:r>
            <a:r>
              <a:rPr lang="ko-KR" altLang="en-US" sz="1400" dirty="0"/>
              <a:t>장에서 정한 근로시간</a:t>
            </a:r>
            <a:r>
              <a:rPr lang="en-US" altLang="ko-KR" sz="1400" dirty="0"/>
              <a:t>, </a:t>
            </a:r>
            <a:r>
              <a:rPr lang="ko-KR" altLang="en-US" sz="1400" dirty="0"/>
              <a:t>휴게와 휴일에 관한 규정이 적용되지 아니함</a:t>
            </a:r>
            <a:r>
              <a:rPr lang="en-US" altLang="ko-KR" sz="1400" dirty="0"/>
              <a:t>. ∘ </a:t>
            </a:r>
            <a:r>
              <a:rPr lang="en-US" altLang="ko-KR" sz="1400" dirty="0" smtClean="0"/>
              <a:t/>
            </a:r>
            <a:br>
              <a:rPr lang="en-US" altLang="ko-KR" sz="1400" dirty="0" smtClean="0"/>
            </a:br>
            <a:endParaRPr lang="en-US" altLang="ko-KR" sz="1400" dirty="0" smtClean="0"/>
          </a:p>
          <a:p>
            <a:r>
              <a:rPr lang="ko-KR" altLang="en-US" sz="1400" dirty="0" smtClean="0"/>
              <a:t>여기서 </a:t>
            </a:r>
            <a:r>
              <a:rPr lang="ko-KR" altLang="en-US" sz="1400" dirty="0"/>
              <a:t>‘</a:t>
            </a:r>
            <a:r>
              <a:rPr lang="ko-KR" altLang="en-US" sz="1400" dirty="0" err="1"/>
              <a:t>관리ㆍ감독업무에</a:t>
            </a:r>
            <a:r>
              <a:rPr lang="ko-KR" altLang="en-US" sz="1400" dirty="0"/>
              <a:t> 종사하는 자’란 근로조건의 결정 기타 노무관리에 있어서 </a:t>
            </a:r>
            <a:r>
              <a:rPr lang="ko-KR" altLang="en-US" sz="1400" dirty="0" smtClean="0"/>
              <a:t>사업장의 </a:t>
            </a:r>
            <a:r>
              <a:rPr lang="ko-KR" altLang="en-US" sz="1400" dirty="0"/>
              <a:t>노무관리방침의 결정에 참여하거나 노무관리상의 </a:t>
            </a:r>
            <a:r>
              <a:rPr lang="ko-KR" altLang="en-US" sz="1400" dirty="0" err="1" smtClean="0"/>
              <a:t>지휘ㆍ감독</a:t>
            </a:r>
            <a:r>
              <a:rPr lang="ko-KR" altLang="en-US" sz="1400" dirty="0" smtClean="0"/>
              <a:t> </a:t>
            </a:r>
            <a:r>
              <a:rPr lang="ko-KR" altLang="en-US" sz="1400" dirty="0"/>
              <a:t>권한을 지니고 있는지 여부</a:t>
            </a:r>
            <a:r>
              <a:rPr lang="en-US" altLang="ko-KR" sz="1400" dirty="0"/>
              <a:t>, </a:t>
            </a:r>
            <a:r>
              <a:rPr lang="ko-KR" altLang="en-US" sz="1400" dirty="0" err="1"/>
              <a:t>출ㆍ퇴근</a:t>
            </a:r>
            <a:r>
              <a:rPr lang="ko-KR" altLang="en-US" sz="1400" dirty="0"/>
              <a:t> 등에 있어서 엄격한 제한을 받는지 여부</a:t>
            </a:r>
            <a:r>
              <a:rPr lang="en-US" altLang="ko-KR" sz="1400" dirty="0"/>
              <a:t>, </a:t>
            </a:r>
            <a:r>
              <a:rPr lang="ko-KR" altLang="en-US" sz="1400" dirty="0"/>
              <a:t>그 지위 에 따른 특별수당을 받고 있는지 여부 등을 종합적으로 검토하여 판단하여야 할 것임</a:t>
            </a:r>
            <a:r>
              <a:rPr lang="en-US" altLang="ko-KR" sz="1400" dirty="0"/>
              <a:t>(</a:t>
            </a:r>
            <a:r>
              <a:rPr lang="ko-KR" altLang="en-US" sz="1400" dirty="0"/>
              <a:t>근로개선정책 과</a:t>
            </a:r>
            <a:r>
              <a:rPr lang="en-US" altLang="ko-KR" sz="1400" dirty="0"/>
              <a:t>-41, 2011.03.03. </a:t>
            </a:r>
            <a:r>
              <a:rPr lang="ko-KR" altLang="en-US" sz="1400" dirty="0"/>
              <a:t>등 참조</a:t>
            </a:r>
            <a:r>
              <a:rPr lang="en-US" altLang="ko-KR" sz="1400" dirty="0"/>
              <a:t>). </a:t>
            </a:r>
            <a:endParaRPr lang="en-US" altLang="ko-KR" sz="1400" dirty="0" smtClean="0"/>
          </a:p>
          <a:p>
            <a:endParaRPr lang="en-US" altLang="ko-KR" sz="1400" dirty="0"/>
          </a:p>
          <a:p>
            <a:r>
              <a:rPr lang="en-US" altLang="ko-KR" sz="1400" dirty="0" smtClean="0"/>
              <a:t>‘</a:t>
            </a:r>
            <a:r>
              <a:rPr lang="ko-KR" altLang="en-US" sz="1400" dirty="0" smtClean="0"/>
              <a:t>현장소장’</a:t>
            </a:r>
            <a:r>
              <a:rPr lang="ko-KR" altLang="en-US" sz="1400" dirty="0"/>
              <a:t>은 </a:t>
            </a:r>
            <a:r>
              <a:rPr lang="ko-KR" altLang="en-US" sz="1400" dirty="0" smtClean="0"/>
              <a:t>공사관리 </a:t>
            </a:r>
            <a:r>
              <a:rPr lang="ko-KR" altLang="en-US" sz="1400" dirty="0"/>
              <a:t>등을 </a:t>
            </a:r>
            <a:r>
              <a:rPr lang="ko-KR" altLang="en-US" sz="1400" dirty="0" smtClean="0"/>
              <a:t>총괄하면서 현장 </a:t>
            </a:r>
            <a:r>
              <a:rPr lang="ko-KR" altLang="en-US" sz="1400" dirty="0"/>
              <a:t>소속 직원에 대한 휴가승인 등의 복무관리 및 근무평정 등에 대한 노무관리상 일정한 지휘 </a:t>
            </a:r>
            <a:r>
              <a:rPr lang="ko-KR" altLang="en-US" sz="1400" dirty="0" err="1"/>
              <a:t>ㆍ감독</a:t>
            </a:r>
            <a:r>
              <a:rPr lang="ko-KR" altLang="en-US" sz="1400" dirty="0"/>
              <a:t> 권한 등을 </a:t>
            </a:r>
            <a:r>
              <a:rPr lang="ko-KR" altLang="en-US" sz="1400" dirty="0" smtClean="0"/>
              <a:t>보유하고</a:t>
            </a:r>
            <a:r>
              <a:rPr lang="en-US" altLang="ko-KR" sz="1400" dirty="0" smtClean="0"/>
              <a:t>, </a:t>
            </a:r>
            <a:r>
              <a:rPr lang="ko-KR" altLang="en-US" sz="1400" dirty="0" smtClean="0"/>
              <a:t>출퇴근 </a:t>
            </a:r>
            <a:r>
              <a:rPr lang="ko-KR" altLang="en-US" sz="1400" dirty="0"/>
              <a:t>등에 있어서도 엄격한 통제를 </a:t>
            </a:r>
            <a:r>
              <a:rPr lang="ko-KR" altLang="en-US" sz="1400" dirty="0" err="1"/>
              <a:t>적용받지</a:t>
            </a:r>
            <a:r>
              <a:rPr lang="ko-KR" altLang="en-US" sz="1400" dirty="0"/>
              <a:t> 않는다면 </a:t>
            </a:r>
            <a:r>
              <a:rPr lang="en-US" altLang="ko-KR" sz="1400" dirty="0"/>
              <a:t>｢</a:t>
            </a:r>
            <a:r>
              <a:rPr lang="ko-KR" altLang="en-US" sz="1400" dirty="0"/>
              <a:t>근로기준법</a:t>
            </a:r>
            <a:r>
              <a:rPr lang="en-US" altLang="ko-KR" sz="1400" dirty="0"/>
              <a:t>｣ </a:t>
            </a:r>
            <a:r>
              <a:rPr lang="ko-KR" altLang="en-US" sz="1400" dirty="0"/>
              <a:t>상의 </a:t>
            </a:r>
            <a:r>
              <a:rPr lang="ko-KR" altLang="en-US" sz="1400" dirty="0" err="1"/>
              <a:t>관리ㆍ감독</a:t>
            </a:r>
            <a:r>
              <a:rPr lang="ko-KR" altLang="en-US" sz="1400" dirty="0"/>
              <a:t> 업무에 종사하는 자에 해당될 수 있을 것으로 </a:t>
            </a:r>
            <a:r>
              <a:rPr lang="ko-KR" altLang="en-US" sz="1400" dirty="0" smtClean="0"/>
              <a:t>보임</a:t>
            </a:r>
            <a:endParaRPr lang="en-US" altLang="ko-KR" sz="1400" dirty="0" smtClean="0"/>
          </a:p>
          <a:p>
            <a:r>
              <a:rPr lang="ko-KR" altLang="en-US" sz="1400" dirty="0" smtClean="0"/>
              <a:t>행정해석 </a:t>
            </a:r>
            <a:r>
              <a:rPr lang="ko-KR" altLang="en-US" sz="1400" dirty="0"/>
              <a:t>근로기준정책과</a:t>
            </a:r>
            <a:r>
              <a:rPr lang="en-US" altLang="ko-KR" sz="1400" dirty="0"/>
              <a:t>-6667, 2015.12.10.</a:t>
            </a:r>
          </a:p>
          <a:p>
            <a:endParaRPr lang="en-US" altLang="ko-KR" sz="1600" dirty="0"/>
          </a:p>
        </p:txBody>
      </p:sp>
    </p:spTree>
    <p:extLst>
      <p:ext uri="{BB962C8B-B14F-4D97-AF65-F5344CB8AC3E}">
        <p14:creationId xmlns:p14="http://schemas.microsoft.com/office/powerpoint/2010/main" xmlns="" val="257651116"/>
      </p:ext>
    </p:extLst>
  </p:cSld>
  <p:clrMapOvr>
    <a:masterClrMapping/>
  </p:clrMapOvr>
  <p:transition spd="slow">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114425" y="357188"/>
            <a:ext cx="8353425" cy="707886"/>
          </a:xfrm>
          <a:prstGeom prst="rect">
            <a:avLst/>
          </a:prstGeom>
          <a:noFill/>
          <a:ln w="9525">
            <a:noFill/>
            <a:miter lim="800000"/>
            <a:headEnd/>
            <a:tailEnd/>
          </a:ln>
        </p:spPr>
        <p:txBody>
          <a:bodyPr>
            <a:spAutoFit/>
          </a:bodyPr>
          <a:lstStyle/>
          <a:p>
            <a:pPr>
              <a:defRPr/>
            </a:pPr>
            <a:r>
              <a:rPr lang="ko-KR" altLang="en-US" sz="2000" b="1" dirty="0">
                <a:solidFill>
                  <a:schemeClr val="tx1">
                    <a:lumMod val="95000"/>
                    <a:lumOff val="5000"/>
                  </a:schemeClr>
                </a:solidFill>
                <a:latin typeface="맑은 고딕" pitchFamily="50" charset="-127"/>
                <a:ea typeface="맑은 고딕" pitchFamily="50" charset="-127"/>
              </a:rPr>
              <a:t> </a:t>
            </a:r>
            <a:r>
              <a:rPr lang="ko-KR" altLang="en-US" b="1" dirty="0"/>
              <a:t>진행 중 민간공사의 경우 공사기간 연장 및 계약금액 조정이 가능한지</a:t>
            </a:r>
            <a:r>
              <a:rPr lang="en-US" altLang="ko-KR" b="1" dirty="0"/>
              <a:t>?</a:t>
            </a:r>
            <a:endParaRPr lang="ko-KR" altLang="en-US" dirty="0"/>
          </a:p>
          <a:p>
            <a:pPr eaLnBrk="1" latinLnBrk="1" hangingPunct="1">
              <a:defRPr/>
            </a:pP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071570"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15</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643042" y="1785926"/>
            <a:ext cx="7272339" cy="4857784"/>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3" cstate="print"/>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785918" y="1142984"/>
            <a:ext cx="7072361" cy="338554"/>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lIns="54000" rIns="54000">
            <a:spAutoFit/>
          </a:bodyPr>
          <a:lstStyle/>
          <a:p>
            <a:r>
              <a:rPr lang="ko-KR" altLang="en-US" sz="1600" b="1" dirty="0"/>
              <a:t>진행 중 민간공사의 경우 공사기간 연장 및 계약금액 조정이 가능한지</a:t>
            </a:r>
            <a:r>
              <a:rPr lang="en-US" altLang="ko-KR" sz="1600" b="1" dirty="0" smtClean="0"/>
              <a:t>?</a:t>
            </a:r>
            <a:r>
              <a:rPr lang="ko-KR" altLang="en-US" sz="1600" b="1" dirty="0" smtClean="0">
                <a:latin typeface="맑은 고딕" pitchFamily="50" charset="-127"/>
                <a:ea typeface="맑은 고딕" pitchFamily="50" charset="-127"/>
              </a:rPr>
              <a:t> </a:t>
            </a:r>
            <a:endParaRPr lang="ko-KR" altLang="en-US" sz="16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smtClean="0">
                <a:solidFill>
                  <a:schemeClr val="bg1"/>
                </a:solidFill>
                <a:latin typeface="맑은 고딕" pitchFamily="50" charset="-127"/>
                <a:ea typeface="맑은 고딕" pitchFamily="50" charset="-127"/>
              </a:rPr>
              <a:t>계약금액조정</a:t>
            </a:r>
            <a:endParaRPr kumimoji="0" lang="en-US" altLang="ko-KR" b="1" dirty="0">
              <a:solidFill>
                <a:schemeClr val="bg1"/>
              </a:solidFill>
              <a:latin typeface="맑은 고딕" pitchFamily="50" charset="-127"/>
              <a:ea typeface="맑은 고딕" pitchFamily="50" charset="-127"/>
            </a:endParaRPr>
          </a:p>
        </p:txBody>
      </p:sp>
      <p:sp>
        <p:nvSpPr>
          <p:cNvPr id="28680" name="Rectangle 6"/>
          <p:cNvSpPr>
            <a:spLocks noChangeArrowheads="1"/>
          </p:cNvSpPr>
          <p:nvPr/>
        </p:nvSpPr>
        <p:spPr bwMode="auto">
          <a:xfrm>
            <a:off x="1979612" y="2009715"/>
            <a:ext cx="6874413" cy="4185761"/>
          </a:xfrm>
          <a:prstGeom prst="rect">
            <a:avLst/>
          </a:prstGeom>
          <a:noFill/>
          <a:ln w="9525">
            <a:solidFill>
              <a:schemeClr val="bg1"/>
            </a:solidFill>
            <a:miter lim="800000"/>
            <a:headEnd/>
            <a:tailEnd/>
          </a:ln>
        </p:spPr>
        <p:txBody>
          <a:bodyPr wrap="square" lIns="54000" rIns="54000">
            <a:spAutoFit/>
          </a:bodyPr>
          <a:lstStyle/>
          <a:p>
            <a:pPr fontAlgn="base"/>
            <a:r>
              <a:rPr lang="ko-KR" altLang="en-US" sz="1400" b="1" dirty="0" err="1"/>
              <a:t>ㅇ</a:t>
            </a:r>
            <a:r>
              <a:rPr lang="ko-KR" altLang="en-US" sz="1400" b="1" dirty="0"/>
              <a:t> 현재 진행 중인 민간공사의 경우 공사계약서에 법령의 제</a:t>
            </a:r>
            <a:r>
              <a:rPr lang="en-US" altLang="ko-KR" sz="1400" b="1" dirty="0"/>
              <a:t>·</a:t>
            </a:r>
            <a:r>
              <a:rPr lang="ko-KR" altLang="en-US" sz="1400" b="1" dirty="0"/>
              <a:t>개정과 관련한 공기연장</a:t>
            </a:r>
            <a:r>
              <a:rPr lang="en-US" altLang="ko-KR" sz="1400" b="1" dirty="0"/>
              <a:t>, </a:t>
            </a:r>
            <a:r>
              <a:rPr lang="ko-KR" altLang="en-US" sz="1400" b="1" dirty="0"/>
              <a:t>계약금액 조정 사유를 명시하지 않았다면 이를 인정받기 </a:t>
            </a:r>
            <a:r>
              <a:rPr lang="ko-KR" altLang="en-US" sz="1400" b="1" dirty="0" smtClean="0"/>
              <a:t>어려움</a:t>
            </a:r>
            <a:endParaRPr lang="en-US" altLang="ko-KR" sz="1400" b="1" dirty="0" smtClean="0"/>
          </a:p>
          <a:p>
            <a:pPr fontAlgn="base"/>
            <a:endParaRPr lang="ko-KR" altLang="en-US" sz="1400" b="1" dirty="0"/>
          </a:p>
          <a:p>
            <a:pPr fontAlgn="base"/>
            <a:r>
              <a:rPr lang="ko-KR" altLang="en-US" sz="1400" b="1" dirty="0" err="1"/>
              <a:t>ㅇ</a:t>
            </a:r>
            <a:r>
              <a:rPr lang="ko-KR" altLang="en-US" sz="1400" b="1" dirty="0"/>
              <a:t> </a:t>
            </a:r>
            <a:r>
              <a:rPr lang="ko-KR" altLang="en-US" sz="1400" b="1" dirty="0" err="1"/>
              <a:t>국토부는</a:t>
            </a:r>
            <a:r>
              <a:rPr lang="ko-KR" altLang="en-US" sz="1400" b="1" dirty="0"/>
              <a:t> 「민간건설공사 표준도급계약서」</a:t>
            </a:r>
            <a:r>
              <a:rPr lang="ko-KR" altLang="en-US" sz="1400" b="1" dirty="0" err="1"/>
              <a:t>를</a:t>
            </a:r>
            <a:r>
              <a:rPr lang="ko-KR" altLang="en-US" sz="1400" b="1" dirty="0"/>
              <a:t> 개정</a:t>
            </a:r>
            <a:r>
              <a:rPr lang="en-US" altLang="ko-KR" sz="1400" b="1" dirty="0"/>
              <a:t>(6.18)</a:t>
            </a:r>
            <a:r>
              <a:rPr lang="ko-KR" altLang="en-US" sz="1400" b="1" dirty="0"/>
              <a:t>하여 근로시간 단축 등을 공기연장</a:t>
            </a:r>
            <a:r>
              <a:rPr lang="en-US" altLang="ko-KR" sz="1400" b="1" dirty="0"/>
              <a:t>, </a:t>
            </a:r>
            <a:r>
              <a:rPr lang="ko-KR" altLang="en-US" sz="1400" b="1" dirty="0"/>
              <a:t>계약금액 조정 사유로 </a:t>
            </a:r>
            <a:r>
              <a:rPr lang="ko-KR" altLang="en-US" sz="1400" b="1" dirty="0" smtClean="0"/>
              <a:t>추가하였음</a:t>
            </a:r>
            <a:endParaRPr lang="en-US" altLang="ko-KR" sz="1400" b="1" dirty="0" smtClean="0"/>
          </a:p>
          <a:p>
            <a:pPr fontAlgn="base"/>
            <a:endParaRPr lang="en-US" altLang="ko-KR" sz="1400" b="1" dirty="0"/>
          </a:p>
          <a:p>
            <a:pPr fontAlgn="base"/>
            <a:endParaRPr lang="ko-KR" altLang="en-US" sz="1400" b="1" dirty="0"/>
          </a:p>
          <a:p>
            <a:pPr fontAlgn="base"/>
            <a:r>
              <a:rPr lang="ko-KR" altLang="en-US" sz="1400" b="1" dirty="0" err="1" smtClean="0"/>
              <a:t>ㅇ주요내용</a:t>
            </a:r>
            <a:endParaRPr lang="en-US" altLang="ko-KR" sz="1400" b="1" dirty="0" smtClean="0"/>
          </a:p>
          <a:p>
            <a:pPr fontAlgn="base"/>
            <a:endParaRPr lang="en-US" altLang="ko-KR" sz="1400" b="1" dirty="0"/>
          </a:p>
          <a:p>
            <a:pPr fontAlgn="base"/>
            <a:r>
              <a:rPr lang="en-US" altLang="ko-KR" sz="1400" b="1" dirty="0" smtClean="0"/>
              <a:t>- </a:t>
            </a:r>
            <a:r>
              <a:rPr lang="ko-KR" altLang="en-US" sz="1400" b="1" dirty="0"/>
              <a:t>공사기간 연장 사유 추가 </a:t>
            </a:r>
            <a:r>
              <a:rPr lang="en-US" altLang="ko-KR" sz="1400" b="1" dirty="0"/>
              <a:t>: </a:t>
            </a:r>
            <a:r>
              <a:rPr lang="ko-KR" altLang="en-US" sz="1400" b="1" dirty="0"/>
              <a:t>근로시간 단축 등 법령의 제</a:t>
            </a:r>
            <a:r>
              <a:rPr lang="en-US" altLang="ko-KR" sz="1400" b="1" dirty="0"/>
              <a:t>․</a:t>
            </a:r>
            <a:r>
              <a:rPr lang="ko-KR" altLang="en-US" sz="1400" b="1" dirty="0"/>
              <a:t>개정 등 </a:t>
            </a:r>
          </a:p>
          <a:p>
            <a:pPr marL="285750" indent="-285750" fontAlgn="base">
              <a:buFontTx/>
              <a:buChar char="-"/>
            </a:pPr>
            <a:r>
              <a:rPr lang="ko-KR" altLang="en-US" sz="1400" b="1" dirty="0" smtClean="0"/>
              <a:t>계약내용 </a:t>
            </a:r>
            <a:r>
              <a:rPr lang="ko-KR" altLang="en-US" sz="1400" b="1" dirty="0"/>
              <a:t>변동으로 인한 계약금액 조정 사유 추가 </a:t>
            </a:r>
            <a:r>
              <a:rPr lang="en-US" altLang="ko-KR" sz="1400" b="1" dirty="0"/>
              <a:t>: </a:t>
            </a:r>
            <a:r>
              <a:rPr lang="ko-KR" altLang="en-US" sz="1400" b="1" dirty="0"/>
              <a:t>근로시간 단축</a:t>
            </a:r>
            <a:r>
              <a:rPr lang="en-US" altLang="ko-KR" sz="1400" b="1" dirty="0"/>
              <a:t>, </a:t>
            </a:r>
            <a:r>
              <a:rPr lang="ko-KR" altLang="en-US" sz="1400" b="1" dirty="0"/>
              <a:t>사회보험료 적용범위 확대 등 공사비</a:t>
            </a:r>
            <a:r>
              <a:rPr lang="en-US" altLang="ko-KR" sz="1400" b="1" dirty="0"/>
              <a:t>, </a:t>
            </a:r>
            <a:r>
              <a:rPr lang="ko-KR" altLang="en-US" sz="1400" b="1" dirty="0"/>
              <a:t>공사기간에 영향을 미치는 법령의 제</a:t>
            </a:r>
            <a:r>
              <a:rPr lang="en-US" altLang="ko-KR" sz="1400" b="1" dirty="0"/>
              <a:t>·</a:t>
            </a:r>
            <a:r>
              <a:rPr lang="ko-KR" altLang="en-US" sz="1400" b="1" dirty="0" smtClean="0"/>
              <a:t>개정</a:t>
            </a:r>
            <a:endParaRPr lang="en-US" altLang="ko-KR" sz="1400" b="1" dirty="0" smtClean="0"/>
          </a:p>
          <a:p>
            <a:pPr marL="285750" indent="-285750" fontAlgn="base">
              <a:buFontTx/>
              <a:buChar char="-"/>
            </a:pPr>
            <a:endParaRPr lang="ko-KR" altLang="en-US" sz="1400" b="1" dirty="0"/>
          </a:p>
          <a:p>
            <a:pPr fontAlgn="base"/>
            <a:r>
              <a:rPr lang="ko-KR" altLang="en-US" sz="1400" b="1" dirty="0" err="1"/>
              <a:t>ㅇ</a:t>
            </a:r>
            <a:r>
              <a:rPr lang="ko-KR" altLang="en-US" sz="1400" b="1" dirty="0"/>
              <a:t> 따라서</a:t>
            </a:r>
            <a:r>
              <a:rPr lang="en-US" altLang="ko-KR" sz="1400" b="1" dirty="0"/>
              <a:t>, </a:t>
            </a:r>
            <a:r>
              <a:rPr lang="ko-KR" altLang="en-US" sz="1400" b="1" dirty="0"/>
              <a:t>향후 발주되는 민간공사의 경우</a:t>
            </a:r>
            <a:r>
              <a:rPr lang="en-US" altLang="ko-KR" sz="1400" b="1" dirty="0"/>
              <a:t>, </a:t>
            </a:r>
            <a:r>
              <a:rPr lang="ko-KR" altLang="en-US" sz="1400" b="1" dirty="0"/>
              <a:t>개정된 표준도급계약서를 사용했다면 근로시간 단축 등을 이유로 공기연장</a:t>
            </a:r>
            <a:r>
              <a:rPr lang="en-US" altLang="ko-KR" sz="1400" b="1" dirty="0"/>
              <a:t>, </a:t>
            </a:r>
            <a:r>
              <a:rPr lang="ko-KR" altLang="en-US" sz="1400" b="1" dirty="0"/>
              <a:t>계약금액 조정을 요구할 수 </a:t>
            </a:r>
            <a:r>
              <a:rPr lang="ko-KR" altLang="en-US" sz="1400" b="1" dirty="0" smtClean="0"/>
              <a:t>있음</a:t>
            </a:r>
            <a:endParaRPr lang="en-US" altLang="ko-KR" sz="1400" b="1" dirty="0" smtClean="0"/>
          </a:p>
          <a:p>
            <a:pPr fontAlgn="base"/>
            <a:endParaRPr lang="ko-KR" altLang="en-US" sz="1400" b="1" dirty="0"/>
          </a:p>
          <a:p>
            <a:pPr fontAlgn="base"/>
            <a:r>
              <a:rPr lang="en-US" altLang="ko-KR" sz="1400" b="1" dirty="0"/>
              <a:t>- (</a:t>
            </a:r>
            <a:r>
              <a:rPr lang="ko-KR" altLang="en-US" sz="1400" b="1" dirty="0"/>
              <a:t>예시</a:t>
            </a:r>
            <a:r>
              <a:rPr lang="en-US" altLang="ko-KR" sz="1400" b="1" dirty="0"/>
              <a:t>) 50</a:t>
            </a:r>
            <a:r>
              <a:rPr lang="ko-KR" altLang="en-US" sz="1400" b="1" dirty="0"/>
              <a:t>인 미만 업체로써 </a:t>
            </a:r>
            <a:r>
              <a:rPr lang="en-US" altLang="ko-KR" sz="1400" b="1" dirty="0"/>
              <a:t>2018</a:t>
            </a:r>
            <a:r>
              <a:rPr lang="ko-KR" altLang="en-US" sz="1400" b="1" dirty="0"/>
              <a:t>년 </a:t>
            </a:r>
            <a:r>
              <a:rPr lang="en-US" altLang="ko-KR" sz="1400" b="1" dirty="0"/>
              <a:t>7</a:t>
            </a:r>
            <a:r>
              <a:rPr lang="ko-KR" altLang="en-US" sz="1400" b="1" dirty="0"/>
              <a:t>월 </a:t>
            </a:r>
            <a:r>
              <a:rPr lang="en-US" altLang="ko-KR" sz="1400" b="1" dirty="0"/>
              <a:t>1</a:t>
            </a:r>
            <a:r>
              <a:rPr lang="ko-KR" altLang="en-US" sz="1400" b="1" dirty="0"/>
              <a:t>일 이후 표준도급계약서를 활용해 계약을 체결하였다면 근로시간 단축이 적용되는 </a:t>
            </a:r>
            <a:r>
              <a:rPr lang="en-US" altLang="ko-KR" sz="1400" b="1" dirty="0"/>
              <a:t>2020</a:t>
            </a:r>
            <a:r>
              <a:rPr lang="ko-KR" altLang="en-US" sz="1400" b="1" dirty="0"/>
              <a:t>년 </a:t>
            </a:r>
            <a:r>
              <a:rPr lang="en-US" altLang="ko-KR" sz="1400" b="1" dirty="0"/>
              <a:t>1</a:t>
            </a:r>
            <a:r>
              <a:rPr lang="ko-KR" altLang="en-US" sz="1400" b="1" dirty="0"/>
              <a:t>월부터는 공기연장 및 계약금액 조정을 요구할 수 </a:t>
            </a:r>
            <a:r>
              <a:rPr lang="ko-KR" altLang="en-US" sz="1400" b="1" dirty="0" smtClean="0"/>
              <a:t>있음</a:t>
            </a:r>
            <a:endParaRPr lang="en-US" altLang="ko-KR" sz="1400" b="1" u="sng" dirty="0">
              <a:solidFill>
                <a:srgbClr val="0000FF"/>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59</a:t>
            </a:fld>
            <a:endParaRPr lang="en-US" altLang="ko-KR"/>
          </a:p>
        </p:txBody>
      </p:sp>
      <p:cxnSp>
        <p:nvCxnSpPr>
          <p:cNvPr id="10" name="직선 연결선 9"/>
          <p:cNvCxnSpPr/>
          <p:nvPr/>
        </p:nvCxnSpPr>
        <p:spPr>
          <a:xfrm>
            <a:off x="0" y="908050"/>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슬라이드 번호 개체 틀 2"/>
          <p:cNvSpPr>
            <a:spLocks noGrp="1"/>
          </p:cNvSpPr>
          <p:nvPr>
            <p:ph type="sldNum" sz="quarter" idx="12"/>
          </p:nvPr>
        </p:nvSpPr>
        <p:spPr>
          <a:xfrm>
            <a:off x="773114" y="6245225"/>
            <a:ext cx="1969792" cy="4762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algn="l"/>
            <a:r>
              <a:rPr lang="en-US" altLang="ko-KR" sz="1400">
                <a:latin typeface="굴림" panose="020B0600000101010101" pitchFamily="50" charset="-127"/>
              </a:rPr>
              <a:t>-</a:t>
            </a:r>
            <a:fld id="{EB52290A-96F3-477B-9104-EAF64C50A032}" type="slidenum">
              <a:rPr lang="ko-KR" altLang="en-US" sz="1400">
                <a:latin typeface="굴림" panose="020B0600000101010101" pitchFamily="50" charset="-127"/>
              </a:rPr>
              <a:pPr algn="l"/>
              <a:t>6</a:t>
            </a:fld>
            <a:r>
              <a:rPr lang="en-US" altLang="ko-KR" sz="1400">
                <a:latin typeface="굴림" panose="020B0600000101010101" pitchFamily="50" charset="-127"/>
              </a:rPr>
              <a:t>-</a:t>
            </a:r>
            <a:endParaRPr lang="ko-KR" altLang="en-US" sz="1400">
              <a:latin typeface="굴림" panose="020B0600000101010101" pitchFamily="50" charset="-127"/>
            </a:endParaRPr>
          </a:p>
        </p:txBody>
      </p:sp>
      <p:grpSp>
        <p:nvGrpSpPr>
          <p:cNvPr id="2" name="Group 2"/>
          <p:cNvGrpSpPr>
            <a:grpSpLocks/>
          </p:cNvGrpSpPr>
          <p:nvPr/>
        </p:nvGrpSpPr>
        <p:grpSpPr bwMode="auto">
          <a:xfrm flipH="1">
            <a:off x="1389628" y="2138387"/>
            <a:ext cx="6391566" cy="1571625"/>
            <a:chOff x="343" y="2487"/>
            <a:chExt cx="788" cy="826"/>
          </a:xfrm>
        </p:grpSpPr>
        <p:sp>
          <p:nvSpPr>
            <p:cNvPr id="31776" name="Freeform 3"/>
            <p:cNvSpPr>
              <a:spLocks/>
            </p:cNvSpPr>
            <p:nvPr/>
          </p:nvSpPr>
          <p:spPr bwMode="auto">
            <a:xfrm>
              <a:off x="343" y="2487"/>
              <a:ext cx="788" cy="826"/>
            </a:xfrm>
            <a:custGeom>
              <a:avLst/>
              <a:gdLst>
                <a:gd name="T0" fmla="*/ 0 w 1933"/>
                <a:gd name="T1" fmla="*/ 0 h 2227"/>
                <a:gd name="T2" fmla="*/ 0 w 1933"/>
                <a:gd name="T3" fmla="*/ 0 h 2227"/>
                <a:gd name="T4" fmla="*/ 0 w 1933"/>
                <a:gd name="T5" fmla="*/ 0 h 2227"/>
                <a:gd name="T6" fmla="*/ 0 w 1933"/>
                <a:gd name="T7" fmla="*/ 0 h 2227"/>
                <a:gd name="T8" fmla="*/ 0 w 1933"/>
                <a:gd name="T9" fmla="*/ 0 h 2227"/>
                <a:gd name="T10" fmla="*/ 0 w 1933"/>
                <a:gd name="T11" fmla="*/ 0 h 2227"/>
                <a:gd name="T12" fmla="*/ 0 w 1933"/>
                <a:gd name="T13" fmla="*/ 0 h 2227"/>
                <a:gd name="T14" fmla="*/ 0 w 1933"/>
                <a:gd name="T15" fmla="*/ 0 h 2227"/>
                <a:gd name="T16" fmla="*/ 0 w 1933"/>
                <a:gd name="T17" fmla="*/ 0 h 2227"/>
                <a:gd name="T18" fmla="*/ 0 w 1933"/>
                <a:gd name="T19" fmla="*/ 0 h 2227"/>
                <a:gd name="T20" fmla="*/ 0 w 1933"/>
                <a:gd name="T21" fmla="*/ 0 h 2227"/>
                <a:gd name="T22" fmla="*/ 0 w 1933"/>
                <a:gd name="T23" fmla="*/ 0 h 2227"/>
                <a:gd name="T24" fmla="*/ 0 w 1933"/>
                <a:gd name="T25" fmla="*/ 0 h 2227"/>
                <a:gd name="T26" fmla="*/ 0 w 1933"/>
                <a:gd name="T27" fmla="*/ 0 h 2227"/>
                <a:gd name="T28" fmla="*/ 0 w 1933"/>
                <a:gd name="T29" fmla="*/ 0 h 2227"/>
                <a:gd name="T30" fmla="*/ 0 w 1933"/>
                <a:gd name="T31" fmla="*/ 0 h 2227"/>
                <a:gd name="T32" fmla="*/ 0 w 1933"/>
                <a:gd name="T33" fmla="*/ 0 h 2227"/>
                <a:gd name="T34" fmla="*/ 0 w 1933"/>
                <a:gd name="T35" fmla="*/ 0 h 2227"/>
                <a:gd name="T36" fmla="*/ 0 w 1933"/>
                <a:gd name="T37" fmla="*/ 0 h 2227"/>
                <a:gd name="T38" fmla="*/ 0 w 1933"/>
                <a:gd name="T39" fmla="*/ 0 h 2227"/>
                <a:gd name="T40" fmla="*/ 0 w 1933"/>
                <a:gd name="T41" fmla="*/ 0 h 2227"/>
                <a:gd name="T42" fmla="*/ 0 w 1933"/>
                <a:gd name="T43" fmla="*/ 0 h 2227"/>
                <a:gd name="T44" fmla="*/ 0 w 1933"/>
                <a:gd name="T45" fmla="*/ 0 h 2227"/>
                <a:gd name="T46" fmla="*/ 0 w 1933"/>
                <a:gd name="T47" fmla="*/ 0 h 2227"/>
                <a:gd name="T48" fmla="*/ 0 w 1933"/>
                <a:gd name="T49" fmla="*/ 0 h 2227"/>
                <a:gd name="T50" fmla="*/ 0 w 1933"/>
                <a:gd name="T51" fmla="*/ 0 h 2227"/>
                <a:gd name="T52" fmla="*/ 0 w 1933"/>
                <a:gd name="T53" fmla="*/ 0 h 2227"/>
                <a:gd name="T54" fmla="*/ 0 w 1933"/>
                <a:gd name="T55" fmla="*/ 0 h 2227"/>
                <a:gd name="T56" fmla="*/ 0 w 1933"/>
                <a:gd name="T57" fmla="*/ 0 h 2227"/>
                <a:gd name="T58" fmla="*/ 0 w 1933"/>
                <a:gd name="T59" fmla="*/ 0 h 2227"/>
                <a:gd name="T60" fmla="*/ 0 w 1933"/>
                <a:gd name="T61" fmla="*/ 0 h 2227"/>
                <a:gd name="T62" fmla="*/ 0 w 1933"/>
                <a:gd name="T63" fmla="*/ 0 h 2227"/>
                <a:gd name="T64" fmla="*/ 0 w 1933"/>
                <a:gd name="T65" fmla="*/ 0 h 2227"/>
                <a:gd name="T66" fmla="*/ 0 w 1933"/>
                <a:gd name="T67" fmla="*/ 0 h 2227"/>
                <a:gd name="T68" fmla="*/ 0 w 1933"/>
                <a:gd name="T69" fmla="*/ 0 h 2227"/>
                <a:gd name="T70" fmla="*/ 0 w 1933"/>
                <a:gd name="T71" fmla="*/ 0 h 222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33"/>
                <a:gd name="T109" fmla="*/ 0 h 2227"/>
                <a:gd name="T110" fmla="*/ 1933 w 1933"/>
                <a:gd name="T111" fmla="*/ 2227 h 222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33" h="2227">
                  <a:moveTo>
                    <a:pt x="1430" y="110"/>
                  </a:moveTo>
                  <a:lnTo>
                    <a:pt x="1430" y="110"/>
                  </a:lnTo>
                  <a:lnTo>
                    <a:pt x="1401" y="112"/>
                  </a:lnTo>
                  <a:lnTo>
                    <a:pt x="1374" y="119"/>
                  </a:lnTo>
                  <a:lnTo>
                    <a:pt x="1352" y="125"/>
                  </a:lnTo>
                  <a:lnTo>
                    <a:pt x="1329" y="137"/>
                  </a:lnTo>
                  <a:lnTo>
                    <a:pt x="1309" y="148"/>
                  </a:lnTo>
                  <a:lnTo>
                    <a:pt x="1291" y="159"/>
                  </a:lnTo>
                  <a:lnTo>
                    <a:pt x="1273" y="172"/>
                  </a:lnTo>
                  <a:lnTo>
                    <a:pt x="1253" y="184"/>
                  </a:lnTo>
                  <a:lnTo>
                    <a:pt x="1233" y="197"/>
                  </a:lnTo>
                  <a:lnTo>
                    <a:pt x="1211" y="210"/>
                  </a:lnTo>
                  <a:lnTo>
                    <a:pt x="1186" y="222"/>
                  </a:lnTo>
                  <a:lnTo>
                    <a:pt x="1159" y="233"/>
                  </a:lnTo>
                  <a:lnTo>
                    <a:pt x="1128" y="240"/>
                  </a:lnTo>
                  <a:lnTo>
                    <a:pt x="1092" y="246"/>
                  </a:lnTo>
                  <a:lnTo>
                    <a:pt x="1051" y="251"/>
                  </a:lnTo>
                  <a:lnTo>
                    <a:pt x="1004" y="253"/>
                  </a:lnTo>
                  <a:lnTo>
                    <a:pt x="969" y="251"/>
                  </a:lnTo>
                  <a:lnTo>
                    <a:pt x="930" y="242"/>
                  </a:lnTo>
                  <a:lnTo>
                    <a:pt x="890" y="231"/>
                  </a:lnTo>
                  <a:lnTo>
                    <a:pt x="850" y="215"/>
                  </a:lnTo>
                  <a:lnTo>
                    <a:pt x="809" y="197"/>
                  </a:lnTo>
                  <a:lnTo>
                    <a:pt x="767" y="175"/>
                  </a:lnTo>
                  <a:lnTo>
                    <a:pt x="724" y="152"/>
                  </a:lnTo>
                  <a:lnTo>
                    <a:pt x="682" y="130"/>
                  </a:lnTo>
                  <a:lnTo>
                    <a:pt x="639" y="107"/>
                  </a:lnTo>
                  <a:lnTo>
                    <a:pt x="599" y="85"/>
                  </a:lnTo>
                  <a:lnTo>
                    <a:pt x="556" y="63"/>
                  </a:lnTo>
                  <a:lnTo>
                    <a:pt x="516" y="45"/>
                  </a:lnTo>
                  <a:lnTo>
                    <a:pt x="475" y="27"/>
                  </a:lnTo>
                  <a:lnTo>
                    <a:pt x="437" y="16"/>
                  </a:lnTo>
                  <a:lnTo>
                    <a:pt x="401" y="7"/>
                  </a:lnTo>
                  <a:lnTo>
                    <a:pt x="365" y="2"/>
                  </a:lnTo>
                  <a:lnTo>
                    <a:pt x="330" y="0"/>
                  </a:lnTo>
                  <a:lnTo>
                    <a:pt x="294" y="2"/>
                  </a:lnTo>
                  <a:lnTo>
                    <a:pt x="260" y="4"/>
                  </a:lnTo>
                  <a:lnTo>
                    <a:pt x="226" y="11"/>
                  </a:lnTo>
                  <a:lnTo>
                    <a:pt x="195" y="18"/>
                  </a:lnTo>
                  <a:lnTo>
                    <a:pt x="166" y="27"/>
                  </a:lnTo>
                  <a:lnTo>
                    <a:pt x="137" y="38"/>
                  </a:lnTo>
                  <a:lnTo>
                    <a:pt x="112" y="51"/>
                  </a:lnTo>
                  <a:lnTo>
                    <a:pt x="90" y="65"/>
                  </a:lnTo>
                  <a:lnTo>
                    <a:pt x="70" y="81"/>
                  </a:lnTo>
                  <a:lnTo>
                    <a:pt x="52" y="96"/>
                  </a:lnTo>
                  <a:lnTo>
                    <a:pt x="36" y="114"/>
                  </a:lnTo>
                  <a:lnTo>
                    <a:pt x="25" y="134"/>
                  </a:lnTo>
                  <a:lnTo>
                    <a:pt x="16" y="152"/>
                  </a:lnTo>
                  <a:lnTo>
                    <a:pt x="11" y="175"/>
                  </a:lnTo>
                  <a:lnTo>
                    <a:pt x="9" y="195"/>
                  </a:lnTo>
                  <a:lnTo>
                    <a:pt x="0" y="2016"/>
                  </a:lnTo>
                  <a:lnTo>
                    <a:pt x="2" y="2070"/>
                  </a:lnTo>
                  <a:lnTo>
                    <a:pt x="18" y="2115"/>
                  </a:lnTo>
                  <a:lnTo>
                    <a:pt x="40" y="2151"/>
                  </a:lnTo>
                  <a:lnTo>
                    <a:pt x="74" y="2180"/>
                  </a:lnTo>
                  <a:lnTo>
                    <a:pt x="112" y="2202"/>
                  </a:lnTo>
                  <a:lnTo>
                    <a:pt x="152" y="2216"/>
                  </a:lnTo>
                  <a:lnTo>
                    <a:pt x="197" y="2225"/>
                  </a:lnTo>
                  <a:lnTo>
                    <a:pt x="240" y="2225"/>
                  </a:lnTo>
                  <a:lnTo>
                    <a:pt x="1697" y="2227"/>
                  </a:lnTo>
                  <a:lnTo>
                    <a:pt x="1740" y="2227"/>
                  </a:lnTo>
                  <a:lnTo>
                    <a:pt x="1782" y="2223"/>
                  </a:lnTo>
                  <a:lnTo>
                    <a:pt x="1820" y="2214"/>
                  </a:lnTo>
                  <a:lnTo>
                    <a:pt x="1856" y="2200"/>
                  </a:lnTo>
                  <a:lnTo>
                    <a:pt x="1888" y="2178"/>
                  </a:lnTo>
                  <a:lnTo>
                    <a:pt x="1912" y="2146"/>
                  </a:lnTo>
                  <a:lnTo>
                    <a:pt x="1928" y="2102"/>
                  </a:lnTo>
                  <a:lnTo>
                    <a:pt x="1933" y="2046"/>
                  </a:lnTo>
                  <a:lnTo>
                    <a:pt x="1930" y="193"/>
                  </a:lnTo>
                </a:path>
              </a:pathLst>
            </a:custGeom>
            <a:gradFill rotWithShape="0">
              <a:gsLst>
                <a:gs pos="0">
                  <a:srgbClr val="3366CC"/>
                </a:gs>
                <a:gs pos="50000">
                  <a:srgbClr val="FFFFFF"/>
                </a:gs>
                <a:gs pos="100000">
                  <a:srgbClr val="3366CC"/>
                </a:gs>
              </a:gsLst>
              <a:lin ang="0" scaled="1"/>
            </a:gradFill>
            <a:ln>
              <a:noFill/>
            </a:ln>
            <a:extLst>
              <a:ext uri="{91240B29-F687-4F45-9708-019B960494DF}">
                <a14:hiddenLine xmlns:a14="http://schemas.microsoft.com/office/drawing/2010/main" xmlns="" w="0">
                  <a:solidFill>
                    <a:srgbClr val="000000"/>
                  </a:solidFill>
                  <a:round/>
                  <a:headEnd/>
                  <a:tailEnd/>
                </a14:hiddenLine>
              </a:ext>
            </a:extLst>
          </p:spPr>
          <p:txBody>
            <a:bodyPr/>
            <a:lstStyle/>
            <a:p>
              <a:endParaRPr lang="ko-KR" altLang="en-US"/>
            </a:p>
          </p:txBody>
        </p:sp>
        <p:sp>
          <p:nvSpPr>
            <p:cNvPr id="31777" name="Freeform 4"/>
            <p:cNvSpPr>
              <a:spLocks/>
            </p:cNvSpPr>
            <p:nvPr/>
          </p:nvSpPr>
          <p:spPr bwMode="auto">
            <a:xfrm>
              <a:off x="365" y="2520"/>
              <a:ext cx="744" cy="760"/>
            </a:xfrm>
            <a:custGeom>
              <a:avLst/>
              <a:gdLst>
                <a:gd name="T0" fmla="*/ 0 w 1933"/>
                <a:gd name="T1" fmla="*/ 0 h 2227"/>
                <a:gd name="T2" fmla="*/ 0 w 1933"/>
                <a:gd name="T3" fmla="*/ 0 h 2227"/>
                <a:gd name="T4" fmla="*/ 0 w 1933"/>
                <a:gd name="T5" fmla="*/ 0 h 2227"/>
                <a:gd name="T6" fmla="*/ 0 w 1933"/>
                <a:gd name="T7" fmla="*/ 0 h 2227"/>
                <a:gd name="T8" fmla="*/ 0 w 1933"/>
                <a:gd name="T9" fmla="*/ 0 h 2227"/>
                <a:gd name="T10" fmla="*/ 0 w 1933"/>
                <a:gd name="T11" fmla="*/ 0 h 2227"/>
                <a:gd name="T12" fmla="*/ 0 w 1933"/>
                <a:gd name="T13" fmla="*/ 0 h 2227"/>
                <a:gd name="T14" fmla="*/ 0 w 1933"/>
                <a:gd name="T15" fmla="*/ 0 h 2227"/>
                <a:gd name="T16" fmla="*/ 0 w 1933"/>
                <a:gd name="T17" fmla="*/ 0 h 2227"/>
                <a:gd name="T18" fmla="*/ 0 w 1933"/>
                <a:gd name="T19" fmla="*/ 0 h 2227"/>
                <a:gd name="T20" fmla="*/ 0 w 1933"/>
                <a:gd name="T21" fmla="*/ 0 h 2227"/>
                <a:gd name="T22" fmla="*/ 0 w 1933"/>
                <a:gd name="T23" fmla="*/ 0 h 2227"/>
                <a:gd name="T24" fmla="*/ 0 w 1933"/>
                <a:gd name="T25" fmla="*/ 0 h 2227"/>
                <a:gd name="T26" fmla="*/ 0 w 1933"/>
                <a:gd name="T27" fmla="*/ 0 h 2227"/>
                <a:gd name="T28" fmla="*/ 0 w 1933"/>
                <a:gd name="T29" fmla="*/ 0 h 2227"/>
                <a:gd name="T30" fmla="*/ 0 w 1933"/>
                <a:gd name="T31" fmla="*/ 0 h 2227"/>
                <a:gd name="T32" fmla="*/ 0 w 1933"/>
                <a:gd name="T33" fmla="*/ 0 h 2227"/>
                <a:gd name="T34" fmla="*/ 0 w 1933"/>
                <a:gd name="T35" fmla="*/ 0 h 2227"/>
                <a:gd name="T36" fmla="*/ 0 w 1933"/>
                <a:gd name="T37" fmla="*/ 0 h 2227"/>
                <a:gd name="T38" fmla="*/ 0 w 1933"/>
                <a:gd name="T39" fmla="*/ 0 h 2227"/>
                <a:gd name="T40" fmla="*/ 0 w 1933"/>
                <a:gd name="T41" fmla="*/ 0 h 2227"/>
                <a:gd name="T42" fmla="*/ 0 w 1933"/>
                <a:gd name="T43" fmla="*/ 0 h 2227"/>
                <a:gd name="T44" fmla="*/ 0 w 1933"/>
                <a:gd name="T45" fmla="*/ 0 h 2227"/>
                <a:gd name="T46" fmla="*/ 0 w 1933"/>
                <a:gd name="T47" fmla="*/ 0 h 2227"/>
                <a:gd name="T48" fmla="*/ 0 w 1933"/>
                <a:gd name="T49" fmla="*/ 0 h 2227"/>
                <a:gd name="T50" fmla="*/ 0 w 1933"/>
                <a:gd name="T51" fmla="*/ 0 h 2227"/>
                <a:gd name="T52" fmla="*/ 0 w 1933"/>
                <a:gd name="T53" fmla="*/ 0 h 2227"/>
                <a:gd name="T54" fmla="*/ 0 w 1933"/>
                <a:gd name="T55" fmla="*/ 0 h 2227"/>
                <a:gd name="T56" fmla="*/ 0 w 1933"/>
                <a:gd name="T57" fmla="*/ 0 h 2227"/>
                <a:gd name="T58" fmla="*/ 0 w 1933"/>
                <a:gd name="T59" fmla="*/ 0 h 2227"/>
                <a:gd name="T60" fmla="*/ 0 w 1933"/>
                <a:gd name="T61" fmla="*/ 0 h 2227"/>
                <a:gd name="T62" fmla="*/ 0 w 1933"/>
                <a:gd name="T63" fmla="*/ 0 h 2227"/>
                <a:gd name="T64" fmla="*/ 0 w 1933"/>
                <a:gd name="T65" fmla="*/ 0 h 2227"/>
                <a:gd name="T66" fmla="*/ 0 w 1933"/>
                <a:gd name="T67" fmla="*/ 0 h 2227"/>
                <a:gd name="T68" fmla="*/ 0 w 1933"/>
                <a:gd name="T69" fmla="*/ 0 h 2227"/>
                <a:gd name="T70" fmla="*/ 0 w 1933"/>
                <a:gd name="T71" fmla="*/ 0 h 222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33"/>
                <a:gd name="T109" fmla="*/ 0 h 2227"/>
                <a:gd name="T110" fmla="*/ 1933 w 1933"/>
                <a:gd name="T111" fmla="*/ 2227 h 222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33" h="2227">
                  <a:moveTo>
                    <a:pt x="1430" y="110"/>
                  </a:moveTo>
                  <a:lnTo>
                    <a:pt x="1430" y="110"/>
                  </a:lnTo>
                  <a:lnTo>
                    <a:pt x="1401" y="112"/>
                  </a:lnTo>
                  <a:lnTo>
                    <a:pt x="1374" y="119"/>
                  </a:lnTo>
                  <a:lnTo>
                    <a:pt x="1352" y="125"/>
                  </a:lnTo>
                  <a:lnTo>
                    <a:pt x="1329" y="137"/>
                  </a:lnTo>
                  <a:lnTo>
                    <a:pt x="1309" y="148"/>
                  </a:lnTo>
                  <a:lnTo>
                    <a:pt x="1291" y="159"/>
                  </a:lnTo>
                  <a:lnTo>
                    <a:pt x="1273" y="172"/>
                  </a:lnTo>
                  <a:lnTo>
                    <a:pt x="1253" y="184"/>
                  </a:lnTo>
                  <a:lnTo>
                    <a:pt x="1233" y="197"/>
                  </a:lnTo>
                  <a:lnTo>
                    <a:pt x="1211" y="210"/>
                  </a:lnTo>
                  <a:lnTo>
                    <a:pt x="1186" y="222"/>
                  </a:lnTo>
                  <a:lnTo>
                    <a:pt x="1159" y="233"/>
                  </a:lnTo>
                  <a:lnTo>
                    <a:pt x="1128" y="240"/>
                  </a:lnTo>
                  <a:lnTo>
                    <a:pt x="1092" y="246"/>
                  </a:lnTo>
                  <a:lnTo>
                    <a:pt x="1051" y="251"/>
                  </a:lnTo>
                  <a:lnTo>
                    <a:pt x="1004" y="253"/>
                  </a:lnTo>
                  <a:lnTo>
                    <a:pt x="969" y="251"/>
                  </a:lnTo>
                  <a:lnTo>
                    <a:pt x="930" y="242"/>
                  </a:lnTo>
                  <a:lnTo>
                    <a:pt x="890" y="231"/>
                  </a:lnTo>
                  <a:lnTo>
                    <a:pt x="850" y="215"/>
                  </a:lnTo>
                  <a:lnTo>
                    <a:pt x="809" y="197"/>
                  </a:lnTo>
                  <a:lnTo>
                    <a:pt x="767" y="175"/>
                  </a:lnTo>
                  <a:lnTo>
                    <a:pt x="724" y="152"/>
                  </a:lnTo>
                  <a:lnTo>
                    <a:pt x="682" y="130"/>
                  </a:lnTo>
                  <a:lnTo>
                    <a:pt x="639" y="107"/>
                  </a:lnTo>
                  <a:lnTo>
                    <a:pt x="599" y="85"/>
                  </a:lnTo>
                  <a:lnTo>
                    <a:pt x="556" y="63"/>
                  </a:lnTo>
                  <a:lnTo>
                    <a:pt x="516" y="45"/>
                  </a:lnTo>
                  <a:lnTo>
                    <a:pt x="475" y="27"/>
                  </a:lnTo>
                  <a:lnTo>
                    <a:pt x="437" y="16"/>
                  </a:lnTo>
                  <a:lnTo>
                    <a:pt x="401" y="7"/>
                  </a:lnTo>
                  <a:lnTo>
                    <a:pt x="365" y="2"/>
                  </a:lnTo>
                  <a:lnTo>
                    <a:pt x="330" y="0"/>
                  </a:lnTo>
                  <a:lnTo>
                    <a:pt x="294" y="2"/>
                  </a:lnTo>
                  <a:lnTo>
                    <a:pt x="260" y="4"/>
                  </a:lnTo>
                  <a:lnTo>
                    <a:pt x="226" y="11"/>
                  </a:lnTo>
                  <a:lnTo>
                    <a:pt x="195" y="18"/>
                  </a:lnTo>
                  <a:lnTo>
                    <a:pt x="166" y="27"/>
                  </a:lnTo>
                  <a:lnTo>
                    <a:pt x="137" y="38"/>
                  </a:lnTo>
                  <a:lnTo>
                    <a:pt x="112" y="51"/>
                  </a:lnTo>
                  <a:lnTo>
                    <a:pt x="90" y="65"/>
                  </a:lnTo>
                  <a:lnTo>
                    <a:pt x="70" y="81"/>
                  </a:lnTo>
                  <a:lnTo>
                    <a:pt x="52" y="96"/>
                  </a:lnTo>
                  <a:lnTo>
                    <a:pt x="36" y="114"/>
                  </a:lnTo>
                  <a:lnTo>
                    <a:pt x="25" y="134"/>
                  </a:lnTo>
                  <a:lnTo>
                    <a:pt x="16" y="152"/>
                  </a:lnTo>
                  <a:lnTo>
                    <a:pt x="11" y="175"/>
                  </a:lnTo>
                  <a:lnTo>
                    <a:pt x="9" y="195"/>
                  </a:lnTo>
                  <a:lnTo>
                    <a:pt x="0" y="2016"/>
                  </a:lnTo>
                  <a:lnTo>
                    <a:pt x="2" y="2070"/>
                  </a:lnTo>
                  <a:lnTo>
                    <a:pt x="18" y="2115"/>
                  </a:lnTo>
                  <a:lnTo>
                    <a:pt x="40" y="2151"/>
                  </a:lnTo>
                  <a:lnTo>
                    <a:pt x="74" y="2180"/>
                  </a:lnTo>
                  <a:lnTo>
                    <a:pt x="112" y="2202"/>
                  </a:lnTo>
                  <a:lnTo>
                    <a:pt x="152" y="2216"/>
                  </a:lnTo>
                  <a:lnTo>
                    <a:pt x="197" y="2225"/>
                  </a:lnTo>
                  <a:lnTo>
                    <a:pt x="240" y="2225"/>
                  </a:lnTo>
                  <a:lnTo>
                    <a:pt x="1697" y="2227"/>
                  </a:lnTo>
                  <a:lnTo>
                    <a:pt x="1740" y="2227"/>
                  </a:lnTo>
                  <a:lnTo>
                    <a:pt x="1782" y="2223"/>
                  </a:lnTo>
                  <a:lnTo>
                    <a:pt x="1820" y="2214"/>
                  </a:lnTo>
                  <a:lnTo>
                    <a:pt x="1856" y="2200"/>
                  </a:lnTo>
                  <a:lnTo>
                    <a:pt x="1888" y="2178"/>
                  </a:lnTo>
                  <a:lnTo>
                    <a:pt x="1912" y="2146"/>
                  </a:lnTo>
                  <a:lnTo>
                    <a:pt x="1928" y="2102"/>
                  </a:lnTo>
                  <a:lnTo>
                    <a:pt x="1933" y="2046"/>
                  </a:lnTo>
                  <a:lnTo>
                    <a:pt x="1930" y="193"/>
                  </a:lnTo>
                </a:path>
              </a:pathLst>
            </a:custGeom>
            <a:solidFill>
              <a:srgbClr val="D4DDF4"/>
            </a:solidFill>
            <a:ln w="0">
              <a:solidFill>
                <a:schemeClr val="bg1"/>
              </a:solidFill>
              <a:round/>
              <a:headEnd/>
              <a:tailEnd/>
            </a:ln>
          </p:spPr>
          <p:txBody>
            <a:bodyPr anchor="ctr" anchorCtr="1"/>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algn="ctr"/>
              <a:r>
                <a:rPr lang="ko-KR" altLang="en-US" sz="2800" dirty="0" smtClean="0">
                  <a:solidFill>
                    <a:srgbClr val="002060"/>
                  </a:solidFill>
                  <a:ea typeface="HY헤드라인M" panose="02030600000101010101" pitchFamily="18" charset="-127"/>
                </a:rPr>
                <a:t>근로시간 단축 및 개정 노동관계법</a:t>
              </a:r>
              <a:endParaRPr lang="ko-KR" altLang="en-US" sz="1400" dirty="0">
                <a:solidFill>
                  <a:srgbClr val="002060"/>
                </a:solidFill>
              </a:endParaRPr>
            </a:p>
          </p:txBody>
        </p:sp>
      </p:grpSp>
      <p:grpSp>
        <p:nvGrpSpPr>
          <p:cNvPr id="3" name="Group 6"/>
          <p:cNvGrpSpPr>
            <a:grpSpLocks/>
          </p:cNvGrpSpPr>
          <p:nvPr/>
        </p:nvGrpSpPr>
        <p:grpSpPr bwMode="auto">
          <a:xfrm>
            <a:off x="1043608" y="1954811"/>
            <a:ext cx="1919961" cy="785812"/>
            <a:chOff x="330" y="2130"/>
            <a:chExt cx="578" cy="284"/>
          </a:xfrm>
        </p:grpSpPr>
        <p:sp>
          <p:nvSpPr>
            <p:cNvPr id="31749" name="Freeform 7"/>
            <p:cNvSpPr>
              <a:spLocks/>
            </p:cNvSpPr>
            <p:nvPr/>
          </p:nvSpPr>
          <p:spPr bwMode="auto">
            <a:xfrm>
              <a:off x="383" y="2208"/>
              <a:ext cx="60" cy="56"/>
            </a:xfrm>
            <a:custGeom>
              <a:avLst/>
              <a:gdLst>
                <a:gd name="T0" fmla="*/ 0 w 181"/>
                <a:gd name="T1" fmla="*/ 0 h 170"/>
                <a:gd name="T2" fmla="*/ 0 w 181"/>
                <a:gd name="T3" fmla="*/ 0 h 170"/>
                <a:gd name="T4" fmla="*/ 0 w 181"/>
                <a:gd name="T5" fmla="*/ 0 h 170"/>
                <a:gd name="T6" fmla="*/ 0 w 181"/>
                <a:gd name="T7" fmla="*/ 0 h 170"/>
                <a:gd name="T8" fmla="*/ 0 w 181"/>
                <a:gd name="T9" fmla="*/ 0 h 170"/>
                <a:gd name="T10" fmla="*/ 0 w 181"/>
                <a:gd name="T11" fmla="*/ 0 h 170"/>
                <a:gd name="T12" fmla="*/ 0 w 181"/>
                <a:gd name="T13" fmla="*/ 0 h 170"/>
                <a:gd name="T14" fmla="*/ 0 w 181"/>
                <a:gd name="T15" fmla="*/ 0 h 170"/>
                <a:gd name="T16" fmla="*/ 0 60000 65536"/>
                <a:gd name="T17" fmla="*/ 0 60000 65536"/>
                <a:gd name="T18" fmla="*/ 0 60000 65536"/>
                <a:gd name="T19" fmla="*/ 0 60000 65536"/>
                <a:gd name="T20" fmla="*/ 0 60000 65536"/>
                <a:gd name="T21" fmla="*/ 0 60000 65536"/>
                <a:gd name="T22" fmla="*/ 0 60000 65536"/>
                <a:gd name="T23" fmla="*/ 0 60000 65536"/>
                <a:gd name="T24" fmla="*/ 0 w 181"/>
                <a:gd name="T25" fmla="*/ 0 h 170"/>
                <a:gd name="T26" fmla="*/ 181 w 181"/>
                <a:gd name="T27" fmla="*/ 170 h 1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1" h="170">
                  <a:moveTo>
                    <a:pt x="16" y="0"/>
                  </a:moveTo>
                  <a:lnTo>
                    <a:pt x="10" y="1"/>
                  </a:lnTo>
                  <a:lnTo>
                    <a:pt x="0" y="24"/>
                  </a:lnTo>
                  <a:lnTo>
                    <a:pt x="35" y="123"/>
                  </a:lnTo>
                  <a:lnTo>
                    <a:pt x="168" y="170"/>
                  </a:lnTo>
                  <a:lnTo>
                    <a:pt x="181" y="135"/>
                  </a:lnTo>
                  <a:lnTo>
                    <a:pt x="153" y="75"/>
                  </a:lnTo>
                  <a:lnTo>
                    <a:pt x="16" y="0"/>
                  </a:lnTo>
                  <a:close/>
                </a:path>
              </a:pathLst>
            </a:custGeom>
            <a:solidFill>
              <a:srgbClr val="003399"/>
            </a:solidFill>
            <a:ln w="9525">
              <a:solidFill>
                <a:schemeClr val="bg1"/>
              </a:solidFill>
              <a:round/>
              <a:headEnd/>
              <a:tailEnd/>
            </a:ln>
          </p:spPr>
          <p:txBody>
            <a:bodyPr/>
            <a:lstStyle/>
            <a:p>
              <a:endParaRPr lang="ko-KR" altLang="en-US"/>
            </a:p>
          </p:txBody>
        </p:sp>
        <p:sp>
          <p:nvSpPr>
            <p:cNvPr id="31750" name="Freeform 8"/>
            <p:cNvSpPr>
              <a:spLocks/>
            </p:cNvSpPr>
            <p:nvPr/>
          </p:nvSpPr>
          <p:spPr bwMode="auto">
            <a:xfrm>
              <a:off x="658" y="2256"/>
              <a:ext cx="35" cy="24"/>
            </a:xfrm>
            <a:custGeom>
              <a:avLst/>
              <a:gdLst>
                <a:gd name="T0" fmla="*/ 0 w 106"/>
                <a:gd name="T1" fmla="*/ 0 h 72"/>
                <a:gd name="T2" fmla="*/ 0 w 106"/>
                <a:gd name="T3" fmla="*/ 0 h 72"/>
                <a:gd name="T4" fmla="*/ 0 w 106"/>
                <a:gd name="T5" fmla="*/ 0 h 72"/>
                <a:gd name="T6" fmla="*/ 0 w 106"/>
                <a:gd name="T7" fmla="*/ 0 h 72"/>
                <a:gd name="T8" fmla="*/ 0 w 106"/>
                <a:gd name="T9" fmla="*/ 0 h 72"/>
                <a:gd name="T10" fmla="*/ 0 w 106"/>
                <a:gd name="T11" fmla="*/ 0 h 72"/>
                <a:gd name="T12" fmla="*/ 0 w 106"/>
                <a:gd name="T13" fmla="*/ 0 h 72"/>
                <a:gd name="T14" fmla="*/ 0 w 106"/>
                <a:gd name="T15" fmla="*/ 0 h 72"/>
                <a:gd name="T16" fmla="*/ 0 w 106"/>
                <a:gd name="T17" fmla="*/ 0 h 72"/>
                <a:gd name="T18" fmla="*/ 0 w 106"/>
                <a:gd name="T19" fmla="*/ 0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6"/>
                <a:gd name="T31" fmla="*/ 0 h 72"/>
                <a:gd name="T32" fmla="*/ 106 w 106"/>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6" h="72">
                  <a:moveTo>
                    <a:pt x="90" y="7"/>
                  </a:moveTo>
                  <a:lnTo>
                    <a:pt x="42" y="0"/>
                  </a:lnTo>
                  <a:lnTo>
                    <a:pt x="5" y="55"/>
                  </a:lnTo>
                  <a:lnTo>
                    <a:pt x="0" y="72"/>
                  </a:lnTo>
                  <a:lnTo>
                    <a:pt x="50" y="62"/>
                  </a:lnTo>
                  <a:lnTo>
                    <a:pt x="58" y="57"/>
                  </a:lnTo>
                  <a:lnTo>
                    <a:pt x="87" y="56"/>
                  </a:lnTo>
                  <a:lnTo>
                    <a:pt x="106" y="31"/>
                  </a:lnTo>
                  <a:lnTo>
                    <a:pt x="99" y="13"/>
                  </a:lnTo>
                  <a:lnTo>
                    <a:pt x="90" y="7"/>
                  </a:lnTo>
                  <a:close/>
                </a:path>
              </a:pathLst>
            </a:custGeom>
            <a:solidFill>
              <a:srgbClr val="003399"/>
            </a:solidFill>
            <a:ln w="9525">
              <a:solidFill>
                <a:schemeClr val="bg1"/>
              </a:solidFill>
              <a:round/>
              <a:headEnd/>
              <a:tailEnd/>
            </a:ln>
          </p:spPr>
          <p:txBody>
            <a:bodyPr/>
            <a:lstStyle/>
            <a:p>
              <a:endParaRPr lang="ko-KR" altLang="en-US"/>
            </a:p>
          </p:txBody>
        </p:sp>
        <p:sp>
          <p:nvSpPr>
            <p:cNvPr id="31751" name="Freeform 9"/>
            <p:cNvSpPr>
              <a:spLocks/>
            </p:cNvSpPr>
            <p:nvPr/>
          </p:nvSpPr>
          <p:spPr bwMode="auto">
            <a:xfrm>
              <a:off x="580" y="2274"/>
              <a:ext cx="26" cy="23"/>
            </a:xfrm>
            <a:custGeom>
              <a:avLst/>
              <a:gdLst>
                <a:gd name="T0" fmla="*/ 0 w 78"/>
                <a:gd name="T1" fmla="*/ 0 h 67"/>
                <a:gd name="T2" fmla="*/ 0 w 78"/>
                <a:gd name="T3" fmla="*/ 0 h 67"/>
                <a:gd name="T4" fmla="*/ 0 w 78"/>
                <a:gd name="T5" fmla="*/ 0 h 67"/>
                <a:gd name="T6" fmla="*/ 0 w 78"/>
                <a:gd name="T7" fmla="*/ 0 h 67"/>
                <a:gd name="T8" fmla="*/ 0 w 78"/>
                <a:gd name="T9" fmla="*/ 0 h 67"/>
                <a:gd name="T10" fmla="*/ 0 w 78"/>
                <a:gd name="T11" fmla="*/ 0 h 67"/>
                <a:gd name="T12" fmla="*/ 0 w 78"/>
                <a:gd name="T13" fmla="*/ 0 h 67"/>
                <a:gd name="T14" fmla="*/ 0 60000 65536"/>
                <a:gd name="T15" fmla="*/ 0 60000 65536"/>
                <a:gd name="T16" fmla="*/ 0 60000 65536"/>
                <a:gd name="T17" fmla="*/ 0 60000 65536"/>
                <a:gd name="T18" fmla="*/ 0 60000 65536"/>
                <a:gd name="T19" fmla="*/ 0 60000 65536"/>
                <a:gd name="T20" fmla="*/ 0 60000 65536"/>
                <a:gd name="T21" fmla="*/ 0 w 78"/>
                <a:gd name="T22" fmla="*/ 0 h 67"/>
                <a:gd name="T23" fmla="*/ 78 w 78"/>
                <a:gd name="T24" fmla="*/ 67 h 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8" h="67">
                  <a:moveTo>
                    <a:pt x="58" y="0"/>
                  </a:moveTo>
                  <a:lnTo>
                    <a:pt x="78" y="3"/>
                  </a:lnTo>
                  <a:lnTo>
                    <a:pt x="61" y="67"/>
                  </a:lnTo>
                  <a:lnTo>
                    <a:pt x="34" y="67"/>
                  </a:lnTo>
                  <a:lnTo>
                    <a:pt x="0" y="61"/>
                  </a:lnTo>
                  <a:lnTo>
                    <a:pt x="14" y="1"/>
                  </a:lnTo>
                  <a:lnTo>
                    <a:pt x="58" y="0"/>
                  </a:lnTo>
                  <a:close/>
                </a:path>
              </a:pathLst>
            </a:custGeom>
            <a:solidFill>
              <a:srgbClr val="003399"/>
            </a:solidFill>
            <a:ln w="9525">
              <a:solidFill>
                <a:schemeClr val="bg1"/>
              </a:solidFill>
              <a:round/>
              <a:headEnd/>
              <a:tailEnd/>
            </a:ln>
          </p:spPr>
          <p:txBody>
            <a:bodyPr/>
            <a:lstStyle/>
            <a:p>
              <a:endParaRPr lang="ko-KR" altLang="en-US"/>
            </a:p>
          </p:txBody>
        </p:sp>
        <p:sp>
          <p:nvSpPr>
            <p:cNvPr id="31752" name="Freeform 10"/>
            <p:cNvSpPr>
              <a:spLocks/>
            </p:cNvSpPr>
            <p:nvPr/>
          </p:nvSpPr>
          <p:spPr bwMode="auto">
            <a:xfrm>
              <a:off x="330" y="2132"/>
              <a:ext cx="269" cy="282"/>
            </a:xfrm>
            <a:custGeom>
              <a:avLst/>
              <a:gdLst>
                <a:gd name="T0" fmla="*/ 0 w 808"/>
                <a:gd name="T1" fmla="*/ 0 h 845"/>
                <a:gd name="T2" fmla="*/ 0 w 808"/>
                <a:gd name="T3" fmla="*/ 0 h 845"/>
                <a:gd name="T4" fmla="*/ 0 w 808"/>
                <a:gd name="T5" fmla="*/ 0 h 845"/>
                <a:gd name="T6" fmla="*/ 0 w 808"/>
                <a:gd name="T7" fmla="*/ 0 h 845"/>
                <a:gd name="T8" fmla="*/ 0 w 808"/>
                <a:gd name="T9" fmla="*/ 0 h 845"/>
                <a:gd name="T10" fmla="*/ 0 w 808"/>
                <a:gd name="T11" fmla="*/ 0 h 845"/>
                <a:gd name="T12" fmla="*/ 0 w 808"/>
                <a:gd name="T13" fmla="*/ 0 h 845"/>
                <a:gd name="T14" fmla="*/ 0 w 808"/>
                <a:gd name="T15" fmla="*/ 0 h 845"/>
                <a:gd name="T16" fmla="*/ 0 w 808"/>
                <a:gd name="T17" fmla="*/ 0 h 845"/>
                <a:gd name="T18" fmla="*/ 0 w 808"/>
                <a:gd name="T19" fmla="*/ 0 h 845"/>
                <a:gd name="T20" fmla="*/ 0 w 808"/>
                <a:gd name="T21" fmla="*/ 0 h 845"/>
                <a:gd name="T22" fmla="*/ 0 w 808"/>
                <a:gd name="T23" fmla="*/ 0 h 845"/>
                <a:gd name="T24" fmla="*/ 0 w 808"/>
                <a:gd name="T25" fmla="*/ 0 h 845"/>
                <a:gd name="T26" fmla="*/ 0 w 808"/>
                <a:gd name="T27" fmla="*/ 0 h 845"/>
                <a:gd name="T28" fmla="*/ 0 w 808"/>
                <a:gd name="T29" fmla="*/ 0 h 845"/>
                <a:gd name="T30" fmla="*/ 0 w 808"/>
                <a:gd name="T31" fmla="*/ 0 h 845"/>
                <a:gd name="T32" fmla="*/ 0 w 808"/>
                <a:gd name="T33" fmla="*/ 0 h 845"/>
                <a:gd name="T34" fmla="*/ 0 w 808"/>
                <a:gd name="T35" fmla="*/ 0 h 845"/>
                <a:gd name="T36" fmla="*/ 0 w 808"/>
                <a:gd name="T37" fmla="*/ 0 h 845"/>
                <a:gd name="T38" fmla="*/ 0 w 808"/>
                <a:gd name="T39" fmla="*/ 0 h 845"/>
                <a:gd name="T40" fmla="*/ 0 w 808"/>
                <a:gd name="T41" fmla="*/ 0 h 845"/>
                <a:gd name="T42" fmla="*/ 0 w 808"/>
                <a:gd name="T43" fmla="*/ 0 h 845"/>
                <a:gd name="T44" fmla="*/ 0 w 808"/>
                <a:gd name="T45" fmla="*/ 0 h 845"/>
                <a:gd name="T46" fmla="*/ 0 w 808"/>
                <a:gd name="T47" fmla="*/ 0 h 845"/>
                <a:gd name="T48" fmla="*/ 0 w 808"/>
                <a:gd name="T49" fmla="*/ 0 h 845"/>
                <a:gd name="T50" fmla="*/ 0 w 808"/>
                <a:gd name="T51" fmla="*/ 0 h 845"/>
                <a:gd name="T52" fmla="*/ 0 w 808"/>
                <a:gd name="T53" fmla="*/ 0 h 845"/>
                <a:gd name="T54" fmla="*/ 0 w 808"/>
                <a:gd name="T55" fmla="*/ 0 h 845"/>
                <a:gd name="T56" fmla="*/ 0 w 808"/>
                <a:gd name="T57" fmla="*/ 0 h 845"/>
                <a:gd name="T58" fmla="*/ 0 w 808"/>
                <a:gd name="T59" fmla="*/ 0 h 845"/>
                <a:gd name="T60" fmla="*/ 0 w 808"/>
                <a:gd name="T61" fmla="*/ 0 h 845"/>
                <a:gd name="T62" fmla="*/ 0 w 808"/>
                <a:gd name="T63" fmla="*/ 0 h 845"/>
                <a:gd name="T64" fmla="*/ 0 w 808"/>
                <a:gd name="T65" fmla="*/ 0 h 845"/>
                <a:gd name="T66" fmla="*/ 0 w 808"/>
                <a:gd name="T67" fmla="*/ 0 h 845"/>
                <a:gd name="T68" fmla="*/ 0 w 808"/>
                <a:gd name="T69" fmla="*/ 0 h 845"/>
                <a:gd name="T70" fmla="*/ 0 w 808"/>
                <a:gd name="T71" fmla="*/ 0 h 845"/>
                <a:gd name="T72" fmla="*/ 0 w 808"/>
                <a:gd name="T73" fmla="*/ 0 h 845"/>
                <a:gd name="T74" fmla="*/ 0 w 808"/>
                <a:gd name="T75" fmla="*/ 0 h 845"/>
                <a:gd name="T76" fmla="*/ 0 w 808"/>
                <a:gd name="T77" fmla="*/ 0 h 845"/>
                <a:gd name="T78" fmla="*/ 0 w 808"/>
                <a:gd name="T79" fmla="*/ 0 h 845"/>
                <a:gd name="T80" fmla="*/ 0 w 808"/>
                <a:gd name="T81" fmla="*/ 0 h 845"/>
                <a:gd name="T82" fmla="*/ 0 w 808"/>
                <a:gd name="T83" fmla="*/ 0 h 845"/>
                <a:gd name="T84" fmla="*/ 0 w 808"/>
                <a:gd name="T85" fmla="*/ 0 h 845"/>
                <a:gd name="T86" fmla="*/ 0 w 808"/>
                <a:gd name="T87" fmla="*/ 0 h 845"/>
                <a:gd name="T88" fmla="*/ 0 w 808"/>
                <a:gd name="T89" fmla="*/ 0 h 845"/>
                <a:gd name="T90" fmla="*/ 0 w 808"/>
                <a:gd name="T91" fmla="*/ 0 h 845"/>
                <a:gd name="T92" fmla="*/ 0 w 808"/>
                <a:gd name="T93" fmla="*/ 0 h 845"/>
                <a:gd name="T94" fmla="*/ 0 w 808"/>
                <a:gd name="T95" fmla="*/ 0 h 845"/>
                <a:gd name="T96" fmla="*/ 0 w 808"/>
                <a:gd name="T97" fmla="*/ 0 h 845"/>
                <a:gd name="T98" fmla="*/ 0 w 808"/>
                <a:gd name="T99" fmla="*/ 0 h 845"/>
                <a:gd name="T100" fmla="*/ 0 w 808"/>
                <a:gd name="T101" fmla="*/ 0 h 845"/>
                <a:gd name="T102" fmla="*/ 0 w 808"/>
                <a:gd name="T103" fmla="*/ 0 h 84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08"/>
                <a:gd name="T157" fmla="*/ 0 h 845"/>
                <a:gd name="T158" fmla="*/ 808 w 808"/>
                <a:gd name="T159" fmla="*/ 845 h 84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08" h="845">
                  <a:moveTo>
                    <a:pt x="311" y="374"/>
                  </a:moveTo>
                  <a:lnTo>
                    <a:pt x="286" y="355"/>
                  </a:lnTo>
                  <a:lnTo>
                    <a:pt x="236" y="324"/>
                  </a:lnTo>
                  <a:lnTo>
                    <a:pt x="218" y="312"/>
                  </a:lnTo>
                  <a:lnTo>
                    <a:pt x="188" y="281"/>
                  </a:lnTo>
                  <a:lnTo>
                    <a:pt x="163" y="256"/>
                  </a:lnTo>
                  <a:lnTo>
                    <a:pt x="159" y="247"/>
                  </a:lnTo>
                  <a:lnTo>
                    <a:pt x="130" y="272"/>
                  </a:lnTo>
                  <a:lnTo>
                    <a:pt x="127" y="284"/>
                  </a:lnTo>
                  <a:lnTo>
                    <a:pt x="90" y="330"/>
                  </a:lnTo>
                  <a:lnTo>
                    <a:pt x="29" y="417"/>
                  </a:lnTo>
                  <a:lnTo>
                    <a:pt x="15" y="463"/>
                  </a:lnTo>
                  <a:lnTo>
                    <a:pt x="15" y="506"/>
                  </a:lnTo>
                  <a:lnTo>
                    <a:pt x="0" y="637"/>
                  </a:lnTo>
                  <a:lnTo>
                    <a:pt x="5" y="798"/>
                  </a:lnTo>
                  <a:lnTo>
                    <a:pt x="3" y="845"/>
                  </a:lnTo>
                  <a:lnTo>
                    <a:pt x="567" y="844"/>
                  </a:lnTo>
                  <a:lnTo>
                    <a:pt x="578" y="817"/>
                  </a:lnTo>
                  <a:lnTo>
                    <a:pt x="381" y="629"/>
                  </a:lnTo>
                  <a:lnTo>
                    <a:pt x="396" y="608"/>
                  </a:lnTo>
                  <a:lnTo>
                    <a:pt x="417" y="605"/>
                  </a:lnTo>
                  <a:lnTo>
                    <a:pt x="425" y="617"/>
                  </a:lnTo>
                  <a:lnTo>
                    <a:pt x="434" y="624"/>
                  </a:lnTo>
                  <a:lnTo>
                    <a:pt x="443" y="627"/>
                  </a:lnTo>
                  <a:lnTo>
                    <a:pt x="455" y="622"/>
                  </a:lnTo>
                  <a:lnTo>
                    <a:pt x="488" y="596"/>
                  </a:lnTo>
                  <a:lnTo>
                    <a:pt x="530" y="556"/>
                  </a:lnTo>
                  <a:lnTo>
                    <a:pt x="543" y="536"/>
                  </a:lnTo>
                  <a:lnTo>
                    <a:pt x="547" y="516"/>
                  </a:lnTo>
                  <a:lnTo>
                    <a:pt x="551" y="494"/>
                  </a:lnTo>
                  <a:lnTo>
                    <a:pt x="546" y="468"/>
                  </a:lnTo>
                  <a:lnTo>
                    <a:pt x="557" y="468"/>
                  </a:lnTo>
                  <a:lnTo>
                    <a:pt x="563" y="485"/>
                  </a:lnTo>
                  <a:lnTo>
                    <a:pt x="566" y="493"/>
                  </a:lnTo>
                  <a:lnTo>
                    <a:pt x="577" y="500"/>
                  </a:lnTo>
                  <a:lnTo>
                    <a:pt x="585" y="506"/>
                  </a:lnTo>
                  <a:lnTo>
                    <a:pt x="657" y="514"/>
                  </a:lnTo>
                  <a:lnTo>
                    <a:pt x="777" y="514"/>
                  </a:lnTo>
                  <a:lnTo>
                    <a:pt x="780" y="509"/>
                  </a:lnTo>
                  <a:lnTo>
                    <a:pt x="782" y="503"/>
                  </a:lnTo>
                  <a:lnTo>
                    <a:pt x="786" y="493"/>
                  </a:lnTo>
                  <a:lnTo>
                    <a:pt x="771" y="491"/>
                  </a:lnTo>
                  <a:lnTo>
                    <a:pt x="771" y="480"/>
                  </a:lnTo>
                  <a:lnTo>
                    <a:pt x="772" y="468"/>
                  </a:lnTo>
                  <a:lnTo>
                    <a:pt x="781" y="443"/>
                  </a:lnTo>
                  <a:lnTo>
                    <a:pt x="787" y="432"/>
                  </a:lnTo>
                  <a:lnTo>
                    <a:pt x="791" y="426"/>
                  </a:lnTo>
                  <a:lnTo>
                    <a:pt x="808" y="427"/>
                  </a:lnTo>
                  <a:lnTo>
                    <a:pt x="805" y="384"/>
                  </a:lnTo>
                  <a:lnTo>
                    <a:pt x="806" y="357"/>
                  </a:lnTo>
                  <a:lnTo>
                    <a:pt x="805" y="319"/>
                  </a:lnTo>
                  <a:lnTo>
                    <a:pt x="795" y="276"/>
                  </a:lnTo>
                  <a:lnTo>
                    <a:pt x="791" y="239"/>
                  </a:lnTo>
                  <a:lnTo>
                    <a:pt x="789" y="228"/>
                  </a:lnTo>
                  <a:lnTo>
                    <a:pt x="780" y="222"/>
                  </a:lnTo>
                  <a:lnTo>
                    <a:pt x="737" y="199"/>
                  </a:lnTo>
                  <a:lnTo>
                    <a:pt x="738" y="193"/>
                  </a:lnTo>
                  <a:lnTo>
                    <a:pt x="746" y="162"/>
                  </a:lnTo>
                  <a:lnTo>
                    <a:pt x="749" y="152"/>
                  </a:lnTo>
                  <a:lnTo>
                    <a:pt x="750" y="137"/>
                  </a:lnTo>
                  <a:lnTo>
                    <a:pt x="758" y="122"/>
                  </a:lnTo>
                  <a:lnTo>
                    <a:pt x="759" y="101"/>
                  </a:lnTo>
                  <a:lnTo>
                    <a:pt x="760" y="91"/>
                  </a:lnTo>
                  <a:lnTo>
                    <a:pt x="770" y="84"/>
                  </a:lnTo>
                  <a:lnTo>
                    <a:pt x="773" y="62"/>
                  </a:lnTo>
                  <a:lnTo>
                    <a:pt x="761" y="44"/>
                  </a:lnTo>
                  <a:lnTo>
                    <a:pt x="744" y="32"/>
                  </a:lnTo>
                  <a:lnTo>
                    <a:pt x="723" y="9"/>
                  </a:lnTo>
                  <a:lnTo>
                    <a:pt x="698" y="0"/>
                  </a:lnTo>
                  <a:lnTo>
                    <a:pt x="689" y="0"/>
                  </a:lnTo>
                  <a:lnTo>
                    <a:pt x="657" y="9"/>
                  </a:lnTo>
                  <a:lnTo>
                    <a:pt x="643" y="20"/>
                  </a:lnTo>
                  <a:lnTo>
                    <a:pt x="637" y="32"/>
                  </a:lnTo>
                  <a:lnTo>
                    <a:pt x="618" y="51"/>
                  </a:lnTo>
                  <a:lnTo>
                    <a:pt x="611" y="74"/>
                  </a:lnTo>
                  <a:lnTo>
                    <a:pt x="608" y="101"/>
                  </a:lnTo>
                  <a:lnTo>
                    <a:pt x="611" y="113"/>
                  </a:lnTo>
                  <a:lnTo>
                    <a:pt x="605" y="120"/>
                  </a:lnTo>
                  <a:lnTo>
                    <a:pt x="604" y="134"/>
                  </a:lnTo>
                  <a:lnTo>
                    <a:pt x="614" y="164"/>
                  </a:lnTo>
                  <a:lnTo>
                    <a:pt x="600" y="180"/>
                  </a:lnTo>
                  <a:lnTo>
                    <a:pt x="567" y="194"/>
                  </a:lnTo>
                  <a:lnTo>
                    <a:pt x="554" y="205"/>
                  </a:lnTo>
                  <a:lnTo>
                    <a:pt x="528" y="218"/>
                  </a:lnTo>
                  <a:lnTo>
                    <a:pt x="507" y="241"/>
                  </a:lnTo>
                  <a:lnTo>
                    <a:pt x="503" y="253"/>
                  </a:lnTo>
                  <a:lnTo>
                    <a:pt x="465" y="253"/>
                  </a:lnTo>
                  <a:lnTo>
                    <a:pt x="451" y="255"/>
                  </a:lnTo>
                  <a:lnTo>
                    <a:pt x="442" y="260"/>
                  </a:lnTo>
                  <a:lnTo>
                    <a:pt x="435" y="269"/>
                  </a:lnTo>
                  <a:lnTo>
                    <a:pt x="432" y="281"/>
                  </a:lnTo>
                  <a:lnTo>
                    <a:pt x="431" y="296"/>
                  </a:lnTo>
                  <a:lnTo>
                    <a:pt x="431" y="389"/>
                  </a:lnTo>
                  <a:lnTo>
                    <a:pt x="398" y="366"/>
                  </a:lnTo>
                  <a:lnTo>
                    <a:pt x="372" y="358"/>
                  </a:lnTo>
                  <a:lnTo>
                    <a:pt x="369" y="343"/>
                  </a:lnTo>
                  <a:lnTo>
                    <a:pt x="354" y="327"/>
                  </a:lnTo>
                  <a:lnTo>
                    <a:pt x="340" y="316"/>
                  </a:lnTo>
                  <a:lnTo>
                    <a:pt x="383" y="307"/>
                  </a:lnTo>
                  <a:lnTo>
                    <a:pt x="393" y="304"/>
                  </a:lnTo>
                  <a:lnTo>
                    <a:pt x="399" y="295"/>
                  </a:lnTo>
                  <a:lnTo>
                    <a:pt x="401" y="285"/>
                  </a:lnTo>
                  <a:lnTo>
                    <a:pt x="402" y="272"/>
                  </a:lnTo>
                  <a:lnTo>
                    <a:pt x="405" y="269"/>
                  </a:lnTo>
                  <a:lnTo>
                    <a:pt x="412" y="260"/>
                  </a:lnTo>
                  <a:lnTo>
                    <a:pt x="412" y="258"/>
                  </a:lnTo>
                  <a:lnTo>
                    <a:pt x="412" y="253"/>
                  </a:lnTo>
                  <a:lnTo>
                    <a:pt x="408" y="249"/>
                  </a:lnTo>
                  <a:lnTo>
                    <a:pt x="415" y="242"/>
                  </a:lnTo>
                  <a:lnTo>
                    <a:pt x="416" y="226"/>
                  </a:lnTo>
                  <a:lnTo>
                    <a:pt x="425" y="220"/>
                  </a:lnTo>
                  <a:lnTo>
                    <a:pt x="430" y="214"/>
                  </a:lnTo>
                  <a:lnTo>
                    <a:pt x="431" y="209"/>
                  </a:lnTo>
                  <a:lnTo>
                    <a:pt x="427" y="203"/>
                  </a:lnTo>
                  <a:lnTo>
                    <a:pt x="415" y="187"/>
                  </a:lnTo>
                  <a:lnTo>
                    <a:pt x="412" y="179"/>
                  </a:lnTo>
                  <a:lnTo>
                    <a:pt x="410" y="168"/>
                  </a:lnTo>
                  <a:lnTo>
                    <a:pt x="412" y="148"/>
                  </a:lnTo>
                  <a:lnTo>
                    <a:pt x="412" y="141"/>
                  </a:lnTo>
                  <a:lnTo>
                    <a:pt x="393" y="94"/>
                  </a:lnTo>
                  <a:lnTo>
                    <a:pt x="383" y="82"/>
                  </a:lnTo>
                  <a:lnTo>
                    <a:pt x="375" y="74"/>
                  </a:lnTo>
                  <a:lnTo>
                    <a:pt x="372" y="55"/>
                  </a:lnTo>
                  <a:lnTo>
                    <a:pt x="357" y="43"/>
                  </a:lnTo>
                  <a:lnTo>
                    <a:pt x="338" y="38"/>
                  </a:lnTo>
                  <a:lnTo>
                    <a:pt x="318" y="28"/>
                  </a:lnTo>
                  <a:lnTo>
                    <a:pt x="304" y="23"/>
                  </a:lnTo>
                  <a:lnTo>
                    <a:pt x="289" y="23"/>
                  </a:lnTo>
                  <a:lnTo>
                    <a:pt x="278" y="20"/>
                  </a:lnTo>
                  <a:lnTo>
                    <a:pt x="253" y="25"/>
                  </a:lnTo>
                  <a:lnTo>
                    <a:pt x="240" y="25"/>
                  </a:lnTo>
                  <a:lnTo>
                    <a:pt x="224" y="31"/>
                  </a:lnTo>
                  <a:lnTo>
                    <a:pt x="213" y="37"/>
                  </a:lnTo>
                  <a:lnTo>
                    <a:pt x="201" y="43"/>
                  </a:lnTo>
                  <a:lnTo>
                    <a:pt x="174" y="69"/>
                  </a:lnTo>
                  <a:lnTo>
                    <a:pt x="169" y="82"/>
                  </a:lnTo>
                  <a:lnTo>
                    <a:pt x="163" y="101"/>
                  </a:lnTo>
                  <a:lnTo>
                    <a:pt x="159" y="113"/>
                  </a:lnTo>
                  <a:lnTo>
                    <a:pt x="154" y="130"/>
                  </a:lnTo>
                  <a:lnTo>
                    <a:pt x="154" y="145"/>
                  </a:lnTo>
                  <a:lnTo>
                    <a:pt x="154" y="160"/>
                  </a:lnTo>
                  <a:lnTo>
                    <a:pt x="158" y="173"/>
                  </a:lnTo>
                  <a:lnTo>
                    <a:pt x="157" y="185"/>
                  </a:lnTo>
                  <a:lnTo>
                    <a:pt x="162" y="197"/>
                  </a:lnTo>
                  <a:lnTo>
                    <a:pt x="167" y="203"/>
                  </a:lnTo>
                  <a:lnTo>
                    <a:pt x="174" y="210"/>
                  </a:lnTo>
                  <a:lnTo>
                    <a:pt x="174" y="226"/>
                  </a:lnTo>
                  <a:lnTo>
                    <a:pt x="200" y="249"/>
                  </a:lnTo>
                  <a:lnTo>
                    <a:pt x="235" y="282"/>
                  </a:lnTo>
                  <a:lnTo>
                    <a:pt x="282" y="319"/>
                  </a:lnTo>
                  <a:lnTo>
                    <a:pt x="291" y="324"/>
                  </a:lnTo>
                  <a:lnTo>
                    <a:pt x="300" y="327"/>
                  </a:lnTo>
                  <a:lnTo>
                    <a:pt x="318" y="319"/>
                  </a:lnTo>
                  <a:lnTo>
                    <a:pt x="308" y="335"/>
                  </a:lnTo>
                  <a:lnTo>
                    <a:pt x="318" y="350"/>
                  </a:lnTo>
                  <a:lnTo>
                    <a:pt x="315" y="362"/>
                  </a:lnTo>
                  <a:lnTo>
                    <a:pt x="311" y="374"/>
                  </a:lnTo>
                  <a:close/>
                </a:path>
              </a:pathLst>
            </a:custGeom>
            <a:solidFill>
              <a:srgbClr val="003399"/>
            </a:solidFill>
            <a:ln w="9525">
              <a:solidFill>
                <a:schemeClr val="bg1"/>
              </a:solidFill>
              <a:round/>
              <a:headEnd/>
              <a:tailEnd/>
            </a:ln>
          </p:spPr>
          <p:txBody>
            <a:bodyPr/>
            <a:lstStyle/>
            <a:p>
              <a:endParaRPr lang="ko-KR" altLang="en-US"/>
            </a:p>
          </p:txBody>
        </p:sp>
        <p:sp>
          <p:nvSpPr>
            <p:cNvPr id="31753" name="Freeform 11"/>
            <p:cNvSpPr>
              <a:spLocks/>
            </p:cNvSpPr>
            <p:nvPr/>
          </p:nvSpPr>
          <p:spPr bwMode="auto">
            <a:xfrm>
              <a:off x="330" y="2132"/>
              <a:ext cx="269" cy="282"/>
            </a:xfrm>
            <a:custGeom>
              <a:avLst/>
              <a:gdLst>
                <a:gd name="T0" fmla="*/ 0 w 808"/>
                <a:gd name="T1" fmla="*/ 0 h 845"/>
                <a:gd name="T2" fmla="*/ 0 w 808"/>
                <a:gd name="T3" fmla="*/ 0 h 845"/>
                <a:gd name="T4" fmla="*/ 0 w 808"/>
                <a:gd name="T5" fmla="*/ 0 h 845"/>
                <a:gd name="T6" fmla="*/ 0 w 808"/>
                <a:gd name="T7" fmla="*/ 0 h 845"/>
                <a:gd name="T8" fmla="*/ 0 w 808"/>
                <a:gd name="T9" fmla="*/ 0 h 845"/>
                <a:gd name="T10" fmla="*/ 0 w 808"/>
                <a:gd name="T11" fmla="*/ 0 h 845"/>
                <a:gd name="T12" fmla="*/ 0 w 808"/>
                <a:gd name="T13" fmla="*/ 0 h 845"/>
                <a:gd name="T14" fmla="*/ 0 w 808"/>
                <a:gd name="T15" fmla="*/ 0 h 845"/>
                <a:gd name="T16" fmla="*/ 0 w 808"/>
                <a:gd name="T17" fmla="*/ 0 h 845"/>
                <a:gd name="T18" fmla="*/ 0 w 808"/>
                <a:gd name="T19" fmla="*/ 0 h 845"/>
                <a:gd name="T20" fmla="*/ 0 w 808"/>
                <a:gd name="T21" fmla="*/ 0 h 845"/>
                <a:gd name="T22" fmla="*/ 0 w 808"/>
                <a:gd name="T23" fmla="*/ 0 h 845"/>
                <a:gd name="T24" fmla="*/ 0 w 808"/>
                <a:gd name="T25" fmla="*/ 0 h 845"/>
                <a:gd name="T26" fmla="*/ 0 w 808"/>
                <a:gd name="T27" fmla="*/ 0 h 845"/>
                <a:gd name="T28" fmla="*/ 0 w 808"/>
                <a:gd name="T29" fmla="*/ 0 h 845"/>
                <a:gd name="T30" fmla="*/ 0 w 808"/>
                <a:gd name="T31" fmla="*/ 0 h 845"/>
                <a:gd name="T32" fmla="*/ 0 w 808"/>
                <a:gd name="T33" fmla="*/ 0 h 845"/>
                <a:gd name="T34" fmla="*/ 0 w 808"/>
                <a:gd name="T35" fmla="*/ 0 h 845"/>
                <a:gd name="T36" fmla="*/ 0 w 808"/>
                <a:gd name="T37" fmla="*/ 0 h 845"/>
                <a:gd name="T38" fmla="*/ 0 w 808"/>
                <a:gd name="T39" fmla="*/ 0 h 845"/>
                <a:gd name="T40" fmla="*/ 0 w 808"/>
                <a:gd name="T41" fmla="*/ 0 h 845"/>
                <a:gd name="T42" fmla="*/ 0 w 808"/>
                <a:gd name="T43" fmla="*/ 0 h 845"/>
                <a:gd name="T44" fmla="*/ 0 w 808"/>
                <a:gd name="T45" fmla="*/ 0 h 845"/>
                <a:gd name="T46" fmla="*/ 0 w 808"/>
                <a:gd name="T47" fmla="*/ 0 h 845"/>
                <a:gd name="T48" fmla="*/ 0 w 808"/>
                <a:gd name="T49" fmla="*/ 0 h 845"/>
                <a:gd name="T50" fmla="*/ 0 w 808"/>
                <a:gd name="T51" fmla="*/ 0 h 845"/>
                <a:gd name="T52" fmla="*/ 0 w 808"/>
                <a:gd name="T53" fmla="*/ 0 h 845"/>
                <a:gd name="T54" fmla="*/ 0 w 808"/>
                <a:gd name="T55" fmla="*/ 0 h 845"/>
                <a:gd name="T56" fmla="*/ 0 w 808"/>
                <a:gd name="T57" fmla="*/ 0 h 845"/>
                <a:gd name="T58" fmla="*/ 0 w 808"/>
                <a:gd name="T59" fmla="*/ 0 h 845"/>
                <a:gd name="T60" fmla="*/ 0 w 808"/>
                <a:gd name="T61" fmla="*/ 0 h 845"/>
                <a:gd name="T62" fmla="*/ 0 w 808"/>
                <a:gd name="T63" fmla="*/ 0 h 845"/>
                <a:gd name="T64" fmla="*/ 0 w 808"/>
                <a:gd name="T65" fmla="*/ 0 h 845"/>
                <a:gd name="T66" fmla="*/ 0 w 808"/>
                <a:gd name="T67" fmla="*/ 0 h 845"/>
                <a:gd name="T68" fmla="*/ 0 w 808"/>
                <a:gd name="T69" fmla="*/ 0 h 845"/>
                <a:gd name="T70" fmla="*/ 0 w 808"/>
                <a:gd name="T71" fmla="*/ 0 h 845"/>
                <a:gd name="T72" fmla="*/ 0 w 808"/>
                <a:gd name="T73" fmla="*/ 0 h 845"/>
                <a:gd name="T74" fmla="*/ 0 w 808"/>
                <a:gd name="T75" fmla="*/ 0 h 845"/>
                <a:gd name="T76" fmla="*/ 0 w 808"/>
                <a:gd name="T77" fmla="*/ 0 h 845"/>
                <a:gd name="T78" fmla="*/ 0 w 808"/>
                <a:gd name="T79" fmla="*/ 0 h 845"/>
                <a:gd name="T80" fmla="*/ 0 w 808"/>
                <a:gd name="T81" fmla="*/ 0 h 845"/>
                <a:gd name="T82" fmla="*/ 0 w 808"/>
                <a:gd name="T83" fmla="*/ 0 h 845"/>
                <a:gd name="T84" fmla="*/ 0 w 808"/>
                <a:gd name="T85" fmla="*/ 0 h 845"/>
                <a:gd name="T86" fmla="*/ 0 w 808"/>
                <a:gd name="T87" fmla="*/ 0 h 845"/>
                <a:gd name="T88" fmla="*/ 0 w 808"/>
                <a:gd name="T89" fmla="*/ 0 h 845"/>
                <a:gd name="T90" fmla="*/ 0 w 808"/>
                <a:gd name="T91" fmla="*/ 0 h 845"/>
                <a:gd name="T92" fmla="*/ 0 w 808"/>
                <a:gd name="T93" fmla="*/ 0 h 845"/>
                <a:gd name="T94" fmla="*/ 0 w 808"/>
                <a:gd name="T95" fmla="*/ 0 h 845"/>
                <a:gd name="T96" fmla="*/ 0 w 808"/>
                <a:gd name="T97" fmla="*/ 0 h 845"/>
                <a:gd name="T98" fmla="*/ 0 w 808"/>
                <a:gd name="T99" fmla="*/ 0 h 845"/>
                <a:gd name="T100" fmla="*/ 0 w 808"/>
                <a:gd name="T101" fmla="*/ 0 h 845"/>
                <a:gd name="T102" fmla="*/ 0 w 808"/>
                <a:gd name="T103" fmla="*/ 0 h 84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08"/>
                <a:gd name="T157" fmla="*/ 0 h 845"/>
                <a:gd name="T158" fmla="*/ 808 w 808"/>
                <a:gd name="T159" fmla="*/ 845 h 84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08" h="845">
                  <a:moveTo>
                    <a:pt x="311" y="374"/>
                  </a:moveTo>
                  <a:lnTo>
                    <a:pt x="286" y="355"/>
                  </a:lnTo>
                  <a:lnTo>
                    <a:pt x="236" y="324"/>
                  </a:lnTo>
                  <a:lnTo>
                    <a:pt x="218" y="312"/>
                  </a:lnTo>
                  <a:lnTo>
                    <a:pt x="188" y="281"/>
                  </a:lnTo>
                  <a:lnTo>
                    <a:pt x="163" y="256"/>
                  </a:lnTo>
                  <a:lnTo>
                    <a:pt x="159" y="247"/>
                  </a:lnTo>
                  <a:lnTo>
                    <a:pt x="130" y="272"/>
                  </a:lnTo>
                  <a:lnTo>
                    <a:pt x="127" y="284"/>
                  </a:lnTo>
                  <a:lnTo>
                    <a:pt x="90" y="330"/>
                  </a:lnTo>
                  <a:lnTo>
                    <a:pt x="29" y="417"/>
                  </a:lnTo>
                  <a:lnTo>
                    <a:pt x="15" y="463"/>
                  </a:lnTo>
                  <a:lnTo>
                    <a:pt x="15" y="506"/>
                  </a:lnTo>
                  <a:lnTo>
                    <a:pt x="0" y="637"/>
                  </a:lnTo>
                  <a:lnTo>
                    <a:pt x="5" y="798"/>
                  </a:lnTo>
                  <a:lnTo>
                    <a:pt x="3" y="845"/>
                  </a:lnTo>
                  <a:lnTo>
                    <a:pt x="567" y="844"/>
                  </a:lnTo>
                  <a:lnTo>
                    <a:pt x="578" y="817"/>
                  </a:lnTo>
                  <a:lnTo>
                    <a:pt x="381" y="629"/>
                  </a:lnTo>
                  <a:lnTo>
                    <a:pt x="396" y="608"/>
                  </a:lnTo>
                  <a:lnTo>
                    <a:pt x="417" y="605"/>
                  </a:lnTo>
                  <a:lnTo>
                    <a:pt x="425" y="617"/>
                  </a:lnTo>
                  <a:lnTo>
                    <a:pt x="434" y="624"/>
                  </a:lnTo>
                  <a:lnTo>
                    <a:pt x="443" y="627"/>
                  </a:lnTo>
                  <a:lnTo>
                    <a:pt x="455" y="622"/>
                  </a:lnTo>
                  <a:lnTo>
                    <a:pt x="488" y="596"/>
                  </a:lnTo>
                  <a:lnTo>
                    <a:pt x="530" y="556"/>
                  </a:lnTo>
                  <a:lnTo>
                    <a:pt x="543" y="536"/>
                  </a:lnTo>
                  <a:lnTo>
                    <a:pt x="547" y="516"/>
                  </a:lnTo>
                  <a:lnTo>
                    <a:pt x="551" y="494"/>
                  </a:lnTo>
                  <a:lnTo>
                    <a:pt x="546" y="468"/>
                  </a:lnTo>
                  <a:lnTo>
                    <a:pt x="557" y="468"/>
                  </a:lnTo>
                  <a:lnTo>
                    <a:pt x="563" y="485"/>
                  </a:lnTo>
                  <a:lnTo>
                    <a:pt x="566" y="493"/>
                  </a:lnTo>
                  <a:lnTo>
                    <a:pt x="577" y="500"/>
                  </a:lnTo>
                  <a:lnTo>
                    <a:pt x="585" y="506"/>
                  </a:lnTo>
                  <a:lnTo>
                    <a:pt x="657" y="514"/>
                  </a:lnTo>
                  <a:lnTo>
                    <a:pt x="777" y="514"/>
                  </a:lnTo>
                  <a:lnTo>
                    <a:pt x="780" y="509"/>
                  </a:lnTo>
                  <a:lnTo>
                    <a:pt x="782" y="503"/>
                  </a:lnTo>
                  <a:lnTo>
                    <a:pt x="786" y="493"/>
                  </a:lnTo>
                  <a:lnTo>
                    <a:pt x="771" y="491"/>
                  </a:lnTo>
                  <a:lnTo>
                    <a:pt x="771" y="480"/>
                  </a:lnTo>
                  <a:lnTo>
                    <a:pt x="772" y="468"/>
                  </a:lnTo>
                  <a:lnTo>
                    <a:pt x="781" y="443"/>
                  </a:lnTo>
                  <a:lnTo>
                    <a:pt x="787" y="432"/>
                  </a:lnTo>
                  <a:lnTo>
                    <a:pt x="791" y="426"/>
                  </a:lnTo>
                  <a:lnTo>
                    <a:pt x="808" y="427"/>
                  </a:lnTo>
                  <a:lnTo>
                    <a:pt x="805" y="384"/>
                  </a:lnTo>
                  <a:lnTo>
                    <a:pt x="806" y="357"/>
                  </a:lnTo>
                  <a:lnTo>
                    <a:pt x="805" y="319"/>
                  </a:lnTo>
                  <a:lnTo>
                    <a:pt x="795" y="276"/>
                  </a:lnTo>
                  <a:lnTo>
                    <a:pt x="791" y="239"/>
                  </a:lnTo>
                  <a:lnTo>
                    <a:pt x="789" y="228"/>
                  </a:lnTo>
                  <a:lnTo>
                    <a:pt x="780" y="222"/>
                  </a:lnTo>
                  <a:lnTo>
                    <a:pt x="737" y="199"/>
                  </a:lnTo>
                  <a:lnTo>
                    <a:pt x="738" y="193"/>
                  </a:lnTo>
                  <a:lnTo>
                    <a:pt x="746" y="162"/>
                  </a:lnTo>
                  <a:lnTo>
                    <a:pt x="749" y="152"/>
                  </a:lnTo>
                  <a:lnTo>
                    <a:pt x="750" y="137"/>
                  </a:lnTo>
                  <a:lnTo>
                    <a:pt x="758" y="122"/>
                  </a:lnTo>
                  <a:lnTo>
                    <a:pt x="759" y="101"/>
                  </a:lnTo>
                  <a:lnTo>
                    <a:pt x="760" y="91"/>
                  </a:lnTo>
                  <a:lnTo>
                    <a:pt x="770" y="84"/>
                  </a:lnTo>
                  <a:lnTo>
                    <a:pt x="773" y="62"/>
                  </a:lnTo>
                  <a:lnTo>
                    <a:pt x="761" y="44"/>
                  </a:lnTo>
                  <a:lnTo>
                    <a:pt x="744" y="32"/>
                  </a:lnTo>
                  <a:lnTo>
                    <a:pt x="723" y="9"/>
                  </a:lnTo>
                  <a:lnTo>
                    <a:pt x="698" y="0"/>
                  </a:lnTo>
                  <a:lnTo>
                    <a:pt x="689" y="0"/>
                  </a:lnTo>
                  <a:lnTo>
                    <a:pt x="657" y="9"/>
                  </a:lnTo>
                  <a:lnTo>
                    <a:pt x="643" y="20"/>
                  </a:lnTo>
                  <a:lnTo>
                    <a:pt x="637" y="32"/>
                  </a:lnTo>
                  <a:lnTo>
                    <a:pt x="618" y="51"/>
                  </a:lnTo>
                  <a:lnTo>
                    <a:pt x="611" y="74"/>
                  </a:lnTo>
                  <a:lnTo>
                    <a:pt x="608" y="101"/>
                  </a:lnTo>
                  <a:lnTo>
                    <a:pt x="611" y="113"/>
                  </a:lnTo>
                  <a:lnTo>
                    <a:pt x="605" y="120"/>
                  </a:lnTo>
                  <a:lnTo>
                    <a:pt x="604" y="134"/>
                  </a:lnTo>
                  <a:lnTo>
                    <a:pt x="614" y="164"/>
                  </a:lnTo>
                  <a:lnTo>
                    <a:pt x="600" y="180"/>
                  </a:lnTo>
                  <a:lnTo>
                    <a:pt x="567" y="194"/>
                  </a:lnTo>
                  <a:lnTo>
                    <a:pt x="554" y="205"/>
                  </a:lnTo>
                  <a:lnTo>
                    <a:pt x="528" y="218"/>
                  </a:lnTo>
                  <a:lnTo>
                    <a:pt x="507" y="241"/>
                  </a:lnTo>
                  <a:lnTo>
                    <a:pt x="503" y="253"/>
                  </a:lnTo>
                  <a:lnTo>
                    <a:pt x="465" y="253"/>
                  </a:lnTo>
                  <a:lnTo>
                    <a:pt x="451" y="255"/>
                  </a:lnTo>
                  <a:lnTo>
                    <a:pt x="442" y="260"/>
                  </a:lnTo>
                  <a:lnTo>
                    <a:pt x="435" y="269"/>
                  </a:lnTo>
                  <a:lnTo>
                    <a:pt x="432" y="281"/>
                  </a:lnTo>
                  <a:lnTo>
                    <a:pt x="431" y="296"/>
                  </a:lnTo>
                  <a:lnTo>
                    <a:pt x="431" y="389"/>
                  </a:lnTo>
                  <a:lnTo>
                    <a:pt x="398" y="366"/>
                  </a:lnTo>
                  <a:lnTo>
                    <a:pt x="372" y="358"/>
                  </a:lnTo>
                  <a:lnTo>
                    <a:pt x="369" y="343"/>
                  </a:lnTo>
                  <a:lnTo>
                    <a:pt x="354" y="327"/>
                  </a:lnTo>
                  <a:lnTo>
                    <a:pt x="340" y="316"/>
                  </a:lnTo>
                  <a:lnTo>
                    <a:pt x="383" y="307"/>
                  </a:lnTo>
                  <a:lnTo>
                    <a:pt x="393" y="304"/>
                  </a:lnTo>
                  <a:lnTo>
                    <a:pt x="399" y="295"/>
                  </a:lnTo>
                  <a:lnTo>
                    <a:pt x="401" y="285"/>
                  </a:lnTo>
                  <a:lnTo>
                    <a:pt x="402" y="272"/>
                  </a:lnTo>
                  <a:lnTo>
                    <a:pt x="405" y="269"/>
                  </a:lnTo>
                  <a:lnTo>
                    <a:pt x="412" y="260"/>
                  </a:lnTo>
                  <a:lnTo>
                    <a:pt x="412" y="258"/>
                  </a:lnTo>
                  <a:lnTo>
                    <a:pt x="412" y="253"/>
                  </a:lnTo>
                  <a:lnTo>
                    <a:pt x="408" y="249"/>
                  </a:lnTo>
                  <a:lnTo>
                    <a:pt x="415" y="242"/>
                  </a:lnTo>
                  <a:lnTo>
                    <a:pt x="416" y="226"/>
                  </a:lnTo>
                  <a:lnTo>
                    <a:pt x="425" y="220"/>
                  </a:lnTo>
                  <a:lnTo>
                    <a:pt x="430" y="214"/>
                  </a:lnTo>
                  <a:lnTo>
                    <a:pt x="431" y="209"/>
                  </a:lnTo>
                  <a:lnTo>
                    <a:pt x="427" y="203"/>
                  </a:lnTo>
                  <a:lnTo>
                    <a:pt x="415" y="187"/>
                  </a:lnTo>
                  <a:lnTo>
                    <a:pt x="412" y="179"/>
                  </a:lnTo>
                  <a:lnTo>
                    <a:pt x="410" y="168"/>
                  </a:lnTo>
                  <a:lnTo>
                    <a:pt x="412" y="148"/>
                  </a:lnTo>
                  <a:lnTo>
                    <a:pt x="412" y="141"/>
                  </a:lnTo>
                  <a:lnTo>
                    <a:pt x="393" y="94"/>
                  </a:lnTo>
                  <a:lnTo>
                    <a:pt x="383" y="82"/>
                  </a:lnTo>
                  <a:lnTo>
                    <a:pt x="375" y="74"/>
                  </a:lnTo>
                  <a:lnTo>
                    <a:pt x="372" y="55"/>
                  </a:lnTo>
                  <a:lnTo>
                    <a:pt x="357" y="43"/>
                  </a:lnTo>
                  <a:lnTo>
                    <a:pt x="338" y="38"/>
                  </a:lnTo>
                  <a:lnTo>
                    <a:pt x="318" y="28"/>
                  </a:lnTo>
                  <a:lnTo>
                    <a:pt x="304" y="23"/>
                  </a:lnTo>
                  <a:lnTo>
                    <a:pt x="289" y="23"/>
                  </a:lnTo>
                  <a:lnTo>
                    <a:pt x="278" y="20"/>
                  </a:lnTo>
                  <a:lnTo>
                    <a:pt x="253" y="25"/>
                  </a:lnTo>
                  <a:lnTo>
                    <a:pt x="240" y="25"/>
                  </a:lnTo>
                  <a:lnTo>
                    <a:pt x="224" y="31"/>
                  </a:lnTo>
                  <a:lnTo>
                    <a:pt x="213" y="37"/>
                  </a:lnTo>
                  <a:lnTo>
                    <a:pt x="201" y="43"/>
                  </a:lnTo>
                  <a:lnTo>
                    <a:pt x="174" y="69"/>
                  </a:lnTo>
                  <a:lnTo>
                    <a:pt x="169" y="82"/>
                  </a:lnTo>
                  <a:lnTo>
                    <a:pt x="163" y="101"/>
                  </a:lnTo>
                  <a:lnTo>
                    <a:pt x="159" y="113"/>
                  </a:lnTo>
                  <a:lnTo>
                    <a:pt x="154" y="130"/>
                  </a:lnTo>
                  <a:lnTo>
                    <a:pt x="154" y="145"/>
                  </a:lnTo>
                  <a:lnTo>
                    <a:pt x="154" y="160"/>
                  </a:lnTo>
                  <a:lnTo>
                    <a:pt x="158" y="173"/>
                  </a:lnTo>
                  <a:lnTo>
                    <a:pt x="157" y="185"/>
                  </a:lnTo>
                  <a:lnTo>
                    <a:pt x="162" y="197"/>
                  </a:lnTo>
                  <a:lnTo>
                    <a:pt x="167" y="203"/>
                  </a:lnTo>
                  <a:lnTo>
                    <a:pt x="174" y="210"/>
                  </a:lnTo>
                  <a:lnTo>
                    <a:pt x="174" y="226"/>
                  </a:lnTo>
                  <a:lnTo>
                    <a:pt x="200" y="249"/>
                  </a:lnTo>
                  <a:lnTo>
                    <a:pt x="235" y="282"/>
                  </a:lnTo>
                  <a:lnTo>
                    <a:pt x="282" y="319"/>
                  </a:lnTo>
                  <a:lnTo>
                    <a:pt x="291" y="324"/>
                  </a:lnTo>
                  <a:lnTo>
                    <a:pt x="300" y="327"/>
                  </a:lnTo>
                  <a:lnTo>
                    <a:pt x="318" y="319"/>
                  </a:lnTo>
                  <a:lnTo>
                    <a:pt x="308" y="335"/>
                  </a:lnTo>
                  <a:lnTo>
                    <a:pt x="318" y="350"/>
                  </a:lnTo>
                  <a:lnTo>
                    <a:pt x="315" y="362"/>
                  </a:lnTo>
                  <a:lnTo>
                    <a:pt x="311" y="374"/>
                  </a:lnTo>
                </a:path>
              </a:pathLst>
            </a:custGeom>
            <a:solidFill>
              <a:srgbClr val="003399"/>
            </a:solidFill>
            <a:ln w="0">
              <a:solidFill>
                <a:schemeClr val="bg1"/>
              </a:solidFill>
              <a:round/>
              <a:headEnd/>
              <a:tailEnd/>
            </a:ln>
          </p:spPr>
          <p:txBody>
            <a:bodyPr/>
            <a:lstStyle/>
            <a:p>
              <a:endParaRPr lang="ko-KR" altLang="en-US"/>
            </a:p>
          </p:txBody>
        </p:sp>
        <p:sp>
          <p:nvSpPr>
            <p:cNvPr id="31754" name="Freeform 12"/>
            <p:cNvSpPr>
              <a:spLocks/>
            </p:cNvSpPr>
            <p:nvPr/>
          </p:nvSpPr>
          <p:spPr bwMode="auto">
            <a:xfrm>
              <a:off x="536" y="2192"/>
              <a:ext cx="20" cy="49"/>
            </a:xfrm>
            <a:custGeom>
              <a:avLst/>
              <a:gdLst>
                <a:gd name="T0" fmla="*/ 0 w 61"/>
                <a:gd name="T1" fmla="*/ 0 h 147"/>
                <a:gd name="T2" fmla="*/ 0 w 61"/>
                <a:gd name="T3" fmla="*/ 0 h 147"/>
                <a:gd name="T4" fmla="*/ 0 w 61"/>
                <a:gd name="T5" fmla="*/ 0 h 147"/>
                <a:gd name="T6" fmla="*/ 0 w 61"/>
                <a:gd name="T7" fmla="*/ 0 h 147"/>
                <a:gd name="T8" fmla="*/ 0 w 61"/>
                <a:gd name="T9" fmla="*/ 0 h 147"/>
                <a:gd name="T10" fmla="*/ 0 w 61"/>
                <a:gd name="T11" fmla="*/ 0 h 147"/>
                <a:gd name="T12" fmla="*/ 0 w 61"/>
                <a:gd name="T13" fmla="*/ 0 h 147"/>
                <a:gd name="T14" fmla="*/ 0 w 61"/>
                <a:gd name="T15" fmla="*/ 0 h 147"/>
                <a:gd name="T16" fmla="*/ 0 w 61"/>
                <a:gd name="T17" fmla="*/ 0 h 147"/>
                <a:gd name="T18" fmla="*/ 0 w 61"/>
                <a:gd name="T19" fmla="*/ 0 h 147"/>
                <a:gd name="T20" fmla="*/ 0 w 61"/>
                <a:gd name="T21" fmla="*/ 0 h 147"/>
                <a:gd name="T22" fmla="*/ 0 w 61"/>
                <a:gd name="T23" fmla="*/ 0 h 147"/>
                <a:gd name="T24" fmla="*/ 0 w 61"/>
                <a:gd name="T25" fmla="*/ 0 h 147"/>
                <a:gd name="T26" fmla="*/ 0 w 61"/>
                <a:gd name="T27" fmla="*/ 0 h 147"/>
                <a:gd name="T28" fmla="*/ 0 w 61"/>
                <a:gd name="T29" fmla="*/ 0 h 147"/>
                <a:gd name="T30" fmla="*/ 0 w 61"/>
                <a:gd name="T31" fmla="*/ 0 h 1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
                <a:gd name="T49" fmla="*/ 0 h 147"/>
                <a:gd name="T50" fmla="*/ 61 w 61"/>
                <a:gd name="T51" fmla="*/ 147 h 14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 h="147">
                  <a:moveTo>
                    <a:pt x="0" y="0"/>
                  </a:moveTo>
                  <a:lnTo>
                    <a:pt x="4" y="23"/>
                  </a:lnTo>
                  <a:lnTo>
                    <a:pt x="14" y="58"/>
                  </a:lnTo>
                  <a:lnTo>
                    <a:pt x="22" y="70"/>
                  </a:lnTo>
                  <a:lnTo>
                    <a:pt x="39" y="108"/>
                  </a:lnTo>
                  <a:lnTo>
                    <a:pt x="54" y="147"/>
                  </a:lnTo>
                  <a:lnTo>
                    <a:pt x="57" y="103"/>
                  </a:lnTo>
                  <a:lnTo>
                    <a:pt x="61" y="91"/>
                  </a:lnTo>
                  <a:lnTo>
                    <a:pt x="49" y="79"/>
                  </a:lnTo>
                  <a:lnTo>
                    <a:pt x="51" y="72"/>
                  </a:lnTo>
                  <a:lnTo>
                    <a:pt x="54" y="57"/>
                  </a:lnTo>
                  <a:lnTo>
                    <a:pt x="42" y="50"/>
                  </a:lnTo>
                  <a:lnTo>
                    <a:pt x="26" y="36"/>
                  </a:lnTo>
                  <a:lnTo>
                    <a:pt x="17" y="27"/>
                  </a:lnTo>
                  <a:lnTo>
                    <a:pt x="11" y="19"/>
                  </a:lnTo>
                  <a:lnTo>
                    <a:pt x="0" y="0"/>
                  </a:lnTo>
                  <a:close/>
                </a:path>
              </a:pathLst>
            </a:custGeom>
            <a:solidFill>
              <a:srgbClr val="003399"/>
            </a:solidFill>
            <a:ln w="9525">
              <a:solidFill>
                <a:schemeClr val="bg1"/>
              </a:solidFill>
              <a:round/>
              <a:headEnd/>
              <a:tailEnd/>
            </a:ln>
          </p:spPr>
          <p:txBody>
            <a:bodyPr/>
            <a:lstStyle/>
            <a:p>
              <a:endParaRPr lang="ko-KR" altLang="en-US"/>
            </a:p>
          </p:txBody>
        </p:sp>
        <p:sp>
          <p:nvSpPr>
            <p:cNvPr id="31755" name="Freeform 13"/>
            <p:cNvSpPr>
              <a:spLocks/>
            </p:cNvSpPr>
            <p:nvPr/>
          </p:nvSpPr>
          <p:spPr bwMode="auto">
            <a:xfrm>
              <a:off x="536" y="2192"/>
              <a:ext cx="20" cy="49"/>
            </a:xfrm>
            <a:custGeom>
              <a:avLst/>
              <a:gdLst>
                <a:gd name="T0" fmla="*/ 0 w 61"/>
                <a:gd name="T1" fmla="*/ 0 h 147"/>
                <a:gd name="T2" fmla="*/ 0 w 61"/>
                <a:gd name="T3" fmla="*/ 0 h 147"/>
                <a:gd name="T4" fmla="*/ 0 w 61"/>
                <a:gd name="T5" fmla="*/ 0 h 147"/>
                <a:gd name="T6" fmla="*/ 0 w 61"/>
                <a:gd name="T7" fmla="*/ 0 h 147"/>
                <a:gd name="T8" fmla="*/ 0 w 61"/>
                <a:gd name="T9" fmla="*/ 0 h 147"/>
                <a:gd name="T10" fmla="*/ 0 w 61"/>
                <a:gd name="T11" fmla="*/ 0 h 147"/>
                <a:gd name="T12" fmla="*/ 0 w 61"/>
                <a:gd name="T13" fmla="*/ 0 h 147"/>
                <a:gd name="T14" fmla="*/ 0 w 61"/>
                <a:gd name="T15" fmla="*/ 0 h 147"/>
                <a:gd name="T16" fmla="*/ 0 w 61"/>
                <a:gd name="T17" fmla="*/ 0 h 147"/>
                <a:gd name="T18" fmla="*/ 0 w 61"/>
                <a:gd name="T19" fmla="*/ 0 h 147"/>
                <a:gd name="T20" fmla="*/ 0 w 61"/>
                <a:gd name="T21" fmla="*/ 0 h 147"/>
                <a:gd name="T22" fmla="*/ 0 w 61"/>
                <a:gd name="T23" fmla="*/ 0 h 147"/>
                <a:gd name="T24" fmla="*/ 0 w 61"/>
                <a:gd name="T25" fmla="*/ 0 h 147"/>
                <a:gd name="T26" fmla="*/ 0 w 61"/>
                <a:gd name="T27" fmla="*/ 0 h 147"/>
                <a:gd name="T28" fmla="*/ 0 w 61"/>
                <a:gd name="T29" fmla="*/ 0 h 147"/>
                <a:gd name="T30" fmla="*/ 0 w 61"/>
                <a:gd name="T31" fmla="*/ 0 h 1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
                <a:gd name="T49" fmla="*/ 0 h 147"/>
                <a:gd name="T50" fmla="*/ 61 w 61"/>
                <a:gd name="T51" fmla="*/ 147 h 14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 h="147">
                  <a:moveTo>
                    <a:pt x="0" y="0"/>
                  </a:moveTo>
                  <a:lnTo>
                    <a:pt x="4" y="23"/>
                  </a:lnTo>
                  <a:lnTo>
                    <a:pt x="14" y="58"/>
                  </a:lnTo>
                  <a:lnTo>
                    <a:pt x="22" y="70"/>
                  </a:lnTo>
                  <a:lnTo>
                    <a:pt x="39" y="108"/>
                  </a:lnTo>
                  <a:lnTo>
                    <a:pt x="54" y="147"/>
                  </a:lnTo>
                  <a:lnTo>
                    <a:pt x="57" y="103"/>
                  </a:lnTo>
                  <a:lnTo>
                    <a:pt x="61" y="91"/>
                  </a:lnTo>
                  <a:lnTo>
                    <a:pt x="49" y="79"/>
                  </a:lnTo>
                  <a:lnTo>
                    <a:pt x="51" y="72"/>
                  </a:lnTo>
                  <a:lnTo>
                    <a:pt x="54" y="57"/>
                  </a:lnTo>
                  <a:lnTo>
                    <a:pt x="42" y="50"/>
                  </a:lnTo>
                  <a:lnTo>
                    <a:pt x="26" y="36"/>
                  </a:lnTo>
                  <a:lnTo>
                    <a:pt x="17" y="27"/>
                  </a:lnTo>
                  <a:lnTo>
                    <a:pt x="11" y="19"/>
                  </a:lnTo>
                  <a:lnTo>
                    <a:pt x="0" y="0"/>
                  </a:lnTo>
                </a:path>
              </a:pathLst>
            </a:custGeom>
            <a:solidFill>
              <a:srgbClr val="003399"/>
            </a:solidFill>
            <a:ln w="0">
              <a:solidFill>
                <a:schemeClr val="bg1"/>
              </a:solidFill>
              <a:round/>
              <a:headEnd/>
              <a:tailEnd/>
            </a:ln>
          </p:spPr>
          <p:txBody>
            <a:bodyPr/>
            <a:lstStyle/>
            <a:p>
              <a:endParaRPr lang="ko-KR" altLang="en-US"/>
            </a:p>
          </p:txBody>
        </p:sp>
        <p:sp>
          <p:nvSpPr>
            <p:cNvPr id="31756" name="Freeform 14"/>
            <p:cNvSpPr>
              <a:spLocks/>
            </p:cNvSpPr>
            <p:nvPr/>
          </p:nvSpPr>
          <p:spPr bwMode="auto">
            <a:xfrm>
              <a:off x="560" y="2210"/>
              <a:ext cx="8" cy="32"/>
            </a:xfrm>
            <a:custGeom>
              <a:avLst/>
              <a:gdLst>
                <a:gd name="T0" fmla="*/ 0 w 24"/>
                <a:gd name="T1" fmla="*/ 0 h 95"/>
                <a:gd name="T2" fmla="*/ 0 w 24"/>
                <a:gd name="T3" fmla="*/ 0 h 95"/>
                <a:gd name="T4" fmla="*/ 0 w 24"/>
                <a:gd name="T5" fmla="*/ 0 h 95"/>
                <a:gd name="T6" fmla="*/ 0 w 24"/>
                <a:gd name="T7" fmla="*/ 0 h 95"/>
                <a:gd name="T8" fmla="*/ 0 w 24"/>
                <a:gd name="T9" fmla="*/ 0 h 95"/>
                <a:gd name="T10" fmla="*/ 0 w 24"/>
                <a:gd name="T11" fmla="*/ 0 h 95"/>
                <a:gd name="T12" fmla="*/ 0 w 24"/>
                <a:gd name="T13" fmla="*/ 0 h 95"/>
                <a:gd name="T14" fmla="*/ 0 w 24"/>
                <a:gd name="T15" fmla="*/ 0 h 95"/>
                <a:gd name="T16" fmla="*/ 0 w 24"/>
                <a:gd name="T17" fmla="*/ 0 h 95"/>
                <a:gd name="T18" fmla="*/ 0 w 24"/>
                <a:gd name="T19" fmla="*/ 0 h 95"/>
                <a:gd name="T20" fmla="*/ 0 w 24"/>
                <a:gd name="T21" fmla="*/ 0 h 95"/>
                <a:gd name="T22" fmla="*/ 0 w 24"/>
                <a:gd name="T23" fmla="*/ 0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95"/>
                <a:gd name="T38" fmla="*/ 24 w 24"/>
                <a:gd name="T39" fmla="*/ 95 h 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95">
                  <a:moveTo>
                    <a:pt x="0" y="6"/>
                  </a:moveTo>
                  <a:lnTo>
                    <a:pt x="8" y="16"/>
                  </a:lnTo>
                  <a:lnTo>
                    <a:pt x="4" y="39"/>
                  </a:lnTo>
                  <a:lnTo>
                    <a:pt x="8" y="44"/>
                  </a:lnTo>
                  <a:lnTo>
                    <a:pt x="12" y="59"/>
                  </a:lnTo>
                  <a:lnTo>
                    <a:pt x="21" y="95"/>
                  </a:lnTo>
                  <a:lnTo>
                    <a:pt x="24" y="42"/>
                  </a:lnTo>
                  <a:lnTo>
                    <a:pt x="22" y="12"/>
                  </a:lnTo>
                  <a:lnTo>
                    <a:pt x="20" y="6"/>
                  </a:lnTo>
                  <a:lnTo>
                    <a:pt x="18" y="2"/>
                  </a:lnTo>
                  <a:lnTo>
                    <a:pt x="12" y="0"/>
                  </a:lnTo>
                  <a:lnTo>
                    <a:pt x="0" y="6"/>
                  </a:lnTo>
                  <a:close/>
                </a:path>
              </a:pathLst>
            </a:custGeom>
            <a:solidFill>
              <a:srgbClr val="003399"/>
            </a:solidFill>
            <a:ln w="9525">
              <a:solidFill>
                <a:schemeClr val="bg1"/>
              </a:solidFill>
              <a:round/>
              <a:headEnd/>
              <a:tailEnd/>
            </a:ln>
          </p:spPr>
          <p:txBody>
            <a:bodyPr/>
            <a:lstStyle/>
            <a:p>
              <a:endParaRPr lang="ko-KR" altLang="en-US"/>
            </a:p>
          </p:txBody>
        </p:sp>
        <p:sp>
          <p:nvSpPr>
            <p:cNvPr id="31757" name="Freeform 15"/>
            <p:cNvSpPr>
              <a:spLocks/>
            </p:cNvSpPr>
            <p:nvPr/>
          </p:nvSpPr>
          <p:spPr bwMode="auto">
            <a:xfrm>
              <a:off x="560" y="2210"/>
              <a:ext cx="8" cy="32"/>
            </a:xfrm>
            <a:custGeom>
              <a:avLst/>
              <a:gdLst>
                <a:gd name="T0" fmla="*/ 0 w 24"/>
                <a:gd name="T1" fmla="*/ 0 h 95"/>
                <a:gd name="T2" fmla="*/ 0 w 24"/>
                <a:gd name="T3" fmla="*/ 0 h 95"/>
                <a:gd name="T4" fmla="*/ 0 w 24"/>
                <a:gd name="T5" fmla="*/ 0 h 95"/>
                <a:gd name="T6" fmla="*/ 0 w 24"/>
                <a:gd name="T7" fmla="*/ 0 h 95"/>
                <a:gd name="T8" fmla="*/ 0 w 24"/>
                <a:gd name="T9" fmla="*/ 0 h 95"/>
                <a:gd name="T10" fmla="*/ 0 w 24"/>
                <a:gd name="T11" fmla="*/ 0 h 95"/>
                <a:gd name="T12" fmla="*/ 0 w 24"/>
                <a:gd name="T13" fmla="*/ 0 h 95"/>
                <a:gd name="T14" fmla="*/ 0 w 24"/>
                <a:gd name="T15" fmla="*/ 0 h 95"/>
                <a:gd name="T16" fmla="*/ 0 w 24"/>
                <a:gd name="T17" fmla="*/ 0 h 95"/>
                <a:gd name="T18" fmla="*/ 0 w 24"/>
                <a:gd name="T19" fmla="*/ 0 h 95"/>
                <a:gd name="T20" fmla="*/ 0 w 24"/>
                <a:gd name="T21" fmla="*/ 0 h 95"/>
                <a:gd name="T22" fmla="*/ 0 w 24"/>
                <a:gd name="T23" fmla="*/ 0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95"/>
                <a:gd name="T38" fmla="*/ 24 w 24"/>
                <a:gd name="T39" fmla="*/ 95 h 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95">
                  <a:moveTo>
                    <a:pt x="0" y="6"/>
                  </a:moveTo>
                  <a:lnTo>
                    <a:pt x="8" y="16"/>
                  </a:lnTo>
                  <a:lnTo>
                    <a:pt x="4" y="39"/>
                  </a:lnTo>
                  <a:lnTo>
                    <a:pt x="8" y="44"/>
                  </a:lnTo>
                  <a:lnTo>
                    <a:pt x="12" y="59"/>
                  </a:lnTo>
                  <a:lnTo>
                    <a:pt x="21" y="95"/>
                  </a:lnTo>
                  <a:lnTo>
                    <a:pt x="24" y="42"/>
                  </a:lnTo>
                  <a:lnTo>
                    <a:pt x="22" y="12"/>
                  </a:lnTo>
                  <a:lnTo>
                    <a:pt x="20" y="6"/>
                  </a:lnTo>
                  <a:lnTo>
                    <a:pt x="18" y="2"/>
                  </a:lnTo>
                  <a:lnTo>
                    <a:pt x="12" y="0"/>
                  </a:lnTo>
                  <a:lnTo>
                    <a:pt x="0" y="6"/>
                  </a:lnTo>
                </a:path>
              </a:pathLst>
            </a:custGeom>
            <a:solidFill>
              <a:srgbClr val="003399"/>
            </a:solidFill>
            <a:ln w="0">
              <a:solidFill>
                <a:schemeClr val="bg1"/>
              </a:solidFill>
              <a:round/>
              <a:headEnd/>
              <a:tailEnd/>
            </a:ln>
          </p:spPr>
          <p:txBody>
            <a:bodyPr/>
            <a:lstStyle/>
            <a:p>
              <a:endParaRPr lang="ko-KR" altLang="en-US"/>
            </a:p>
          </p:txBody>
        </p:sp>
        <p:sp>
          <p:nvSpPr>
            <p:cNvPr id="31758" name="Freeform 16"/>
            <p:cNvSpPr>
              <a:spLocks/>
            </p:cNvSpPr>
            <p:nvPr/>
          </p:nvSpPr>
          <p:spPr bwMode="auto">
            <a:xfrm>
              <a:off x="599" y="2139"/>
              <a:ext cx="166" cy="158"/>
            </a:xfrm>
            <a:custGeom>
              <a:avLst/>
              <a:gdLst>
                <a:gd name="T0" fmla="*/ 0 w 496"/>
                <a:gd name="T1" fmla="*/ 0 h 472"/>
                <a:gd name="T2" fmla="*/ 0 w 496"/>
                <a:gd name="T3" fmla="*/ 0 h 472"/>
                <a:gd name="T4" fmla="*/ 0 w 496"/>
                <a:gd name="T5" fmla="*/ 0 h 472"/>
                <a:gd name="T6" fmla="*/ 0 w 496"/>
                <a:gd name="T7" fmla="*/ 0 h 472"/>
                <a:gd name="T8" fmla="*/ 0 w 496"/>
                <a:gd name="T9" fmla="*/ 0 h 472"/>
                <a:gd name="T10" fmla="*/ 0 w 496"/>
                <a:gd name="T11" fmla="*/ 0 h 472"/>
                <a:gd name="T12" fmla="*/ 0 w 496"/>
                <a:gd name="T13" fmla="*/ 0 h 472"/>
                <a:gd name="T14" fmla="*/ 0 w 496"/>
                <a:gd name="T15" fmla="*/ 0 h 472"/>
                <a:gd name="T16" fmla="*/ 0 w 496"/>
                <a:gd name="T17" fmla="*/ 0 h 472"/>
                <a:gd name="T18" fmla="*/ 0 w 496"/>
                <a:gd name="T19" fmla="*/ 0 h 472"/>
                <a:gd name="T20" fmla="*/ 0 w 496"/>
                <a:gd name="T21" fmla="*/ 0 h 472"/>
                <a:gd name="T22" fmla="*/ 0 w 496"/>
                <a:gd name="T23" fmla="*/ 0 h 472"/>
                <a:gd name="T24" fmla="*/ 0 w 496"/>
                <a:gd name="T25" fmla="*/ 0 h 472"/>
                <a:gd name="T26" fmla="*/ 0 w 496"/>
                <a:gd name="T27" fmla="*/ 0 h 472"/>
                <a:gd name="T28" fmla="*/ 0 w 496"/>
                <a:gd name="T29" fmla="*/ 0 h 472"/>
                <a:gd name="T30" fmla="*/ 0 w 496"/>
                <a:gd name="T31" fmla="*/ 0 h 472"/>
                <a:gd name="T32" fmla="*/ 0 w 496"/>
                <a:gd name="T33" fmla="*/ 0 h 472"/>
                <a:gd name="T34" fmla="*/ 0 w 496"/>
                <a:gd name="T35" fmla="*/ 0 h 472"/>
                <a:gd name="T36" fmla="*/ 0 w 496"/>
                <a:gd name="T37" fmla="*/ 0 h 472"/>
                <a:gd name="T38" fmla="*/ 0 w 496"/>
                <a:gd name="T39" fmla="*/ 0 h 472"/>
                <a:gd name="T40" fmla="*/ 0 w 496"/>
                <a:gd name="T41" fmla="*/ 0 h 472"/>
                <a:gd name="T42" fmla="*/ 0 w 496"/>
                <a:gd name="T43" fmla="*/ 0 h 472"/>
                <a:gd name="T44" fmla="*/ 0 w 496"/>
                <a:gd name="T45" fmla="*/ 0 h 472"/>
                <a:gd name="T46" fmla="*/ 0 w 496"/>
                <a:gd name="T47" fmla="*/ 0 h 472"/>
                <a:gd name="T48" fmla="*/ 0 w 496"/>
                <a:gd name="T49" fmla="*/ 0 h 472"/>
                <a:gd name="T50" fmla="*/ 0 w 496"/>
                <a:gd name="T51" fmla="*/ 0 h 472"/>
                <a:gd name="T52" fmla="*/ 0 w 496"/>
                <a:gd name="T53" fmla="*/ 0 h 472"/>
                <a:gd name="T54" fmla="*/ 0 w 496"/>
                <a:gd name="T55" fmla="*/ 0 h 472"/>
                <a:gd name="T56" fmla="*/ 0 w 496"/>
                <a:gd name="T57" fmla="*/ 0 h 472"/>
                <a:gd name="T58" fmla="*/ 0 w 496"/>
                <a:gd name="T59" fmla="*/ 0 h 472"/>
                <a:gd name="T60" fmla="*/ 0 w 496"/>
                <a:gd name="T61" fmla="*/ 0 h 472"/>
                <a:gd name="T62" fmla="*/ 0 w 496"/>
                <a:gd name="T63" fmla="*/ 0 h 472"/>
                <a:gd name="T64" fmla="*/ 0 w 496"/>
                <a:gd name="T65" fmla="*/ 0 h 472"/>
                <a:gd name="T66" fmla="*/ 0 w 496"/>
                <a:gd name="T67" fmla="*/ 0 h 472"/>
                <a:gd name="T68" fmla="*/ 0 w 496"/>
                <a:gd name="T69" fmla="*/ 0 h 472"/>
                <a:gd name="T70" fmla="*/ 0 w 496"/>
                <a:gd name="T71" fmla="*/ 0 h 472"/>
                <a:gd name="T72" fmla="*/ 0 w 496"/>
                <a:gd name="T73" fmla="*/ 0 h 472"/>
                <a:gd name="T74" fmla="*/ 0 w 496"/>
                <a:gd name="T75" fmla="*/ 0 h 472"/>
                <a:gd name="T76" fmla="*/ 0 w 496"/>
                <a:gd name="T77" fmla="*/ 0 h 472"/>
                <a:gd name="T78" fmla="*/ 0 w 496"/>
                <a:gd name="T79" fmla="*/ 0 h 472"/>
                <a:gd name="T80" fmla="*/ 0 w 496"/>
                <a:gd name="T81" fmla="*/ 0 h 472"/>
                <a:gd name="T82" fmla="*/ 0 w 496"/>
                <a:gd name="T83" fmla="*/ 0 h 472"/>
                <a:gd name="T84" fmla="*/ 0 w 496"/>
                <a:gd name="T85" fmla="*/ 0 h 472"/>
                <a:gd name="T86" fmla="*/ 0 w 496"/>
                <a:gd name="T87" fmla="*/ 0 h 472"/>
                <a:gd name="T88" fmla="*/ 0 w 496"/>
                <a:gd name="T89" fmla="*/ 0 h 472"/>
                <a:gd name="T90" fmla="*/ 0 w 496"/>
                <a:gd name="T91" fmla="*/ 0 h 472"/>
                <a:gd name="T92" fmla="*/ 0 w 496"/>
                <a:gd name="T93" fmla="*/ 0 h 472"/>
                <a:gd name="T94" fmla="*/ 0 w 496"/>
                <a:gd name="T95" fmla="*/ 0 h 472"/>
                <a:gd name="T96" fmla="*/ 0 w 496"/>
                <a:gd name="T97" fmla="*/ 0 h 472"/>
                <a:gd name="T98" fmla="*/ 0 w 496"/>
                <a:gd name="T99" fmla="*/ 0 h 472"/>
                <a:gd name="T100" fmla="*/ 0 w 496"/>
                <a:gd name="T101" fmla="*/ 0 h 4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96"/>
                <a:gd name="T154" fmla="*/ 0 h 472"/>
                <a:gd name="T155" fmla="*/ 496 w 496"/>
                <a:gd name="T156" fmla="*/ 472 h 47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96" h="472">
                  <a:moveTo>
                    <a:pt x="9" y="415"/>
                  </a:moveTo>
                  <a:lnTo>
                    <a:pt x="5" y="422"/>
                  </a:lnTo>
                  <a:lnTo>
                    <a:pt x="2" y="442"/>
                  </a:lnTo>
                  <a:lnTo>
                    <a:pt x="0" y="460"/>
                  </a:lnTo>
                  <a:lnTo>
                    <a:pt x="2" y="472"/>
                  </a:lnTo>
                  <a:lnTo>
                    <a:pt x="8" y="465"/>
                  </a:lnTo>
                  <a:lnTo>
                    <a:pt x="16" y="457"/>
                  </a:lnTo>
                  <a:lnTo>
                    <a:pt x="23" y="457"/>
                  </a:lnTo>
                  <a:lnTo>
                    <a:pt x="32" y="465"/>
                  </a:lnTo>
                  <a:lnTo>
                    <a:pt x="56" y="465"/>
                  </a:lnTo>
                  <a:lnTo>
                    <a:pt x="86" y="461"/>
                  </a:lnTo>
                  <a:lnTo>
                    <a:pt x="98" y="455"/>
                  </a:lnTo>
                  <a:lnTo>
                    <a:pt x="110" y="454"/>
                  </a:lnTo>
                  <a:lnTo>
                    <a:pt x="128" y="457"/>
                  </a:lnTo>
                  <a:lnTo>
                    <a:pt x="138" y="461"/>
                  </a:lnTo>
                  <a:lnTo>
                    <a:pt x="149" y="461"/>
                  </a:lnTo>
                  <a:lnTo>
                    <a:pt x="154" y="454"/>
                  </a:lnTo>
                  <a:lnTo>
                    <a:pt x="164" y="450"/>
                  </a:lnTo>
                  <a:lnTo>
                    <a:pt x="167" y="447"/>
                  </a:lnTo>
                  <a:lnTo>
                    <a:pt x="171" y="434"/>
                  </a:lnTo>
                  <a:lnTo>
                    <a:pt x="185" y="434"/>
                  </a:lnTo>
                  <a:lnTo>
                    <a:pt x="191" y="437"/>
                  </a:lnTo>
                  <a:lnTo>
                    <a:pt x="197" y="427"/>
                  </a:lnTo>
                  <a:lnTo>
                    <a:pt x="225" y="415"/>
                  </a:lnTo>
                  <a:lnTo>
                    <a:pt x="233" y="415"/>
                  </a:lnTo>
                  <a:lnTo>
                    <a:pt x="236" y="399"/>
                  </a:lnTo>
                  <a:lnTo>
                    <a:pt x="218" y="411"/>
                  </a:lnTo>
                  <a:lnTo>
                    <a:pt x="207" y="413"/>
                  </a:lnTo>
                  <a:lnTo>
                    <a:pt x="197" y="415"/>
                  </a:lnTo>
                  <a:lnTo>
                    <a:pt x="185" y="415"/>
                  </a:lnTo>
                  <a:lnTo>
                    <a:pt x="189" y="402"/>
                  </a:lnTo>
                  <a:lnTo>
                    <a:pt x="191" y="393"/>
                  </a:lnTo>
                  <a:lnTo>
                    <a:pt x="197" y="383"/>
                  </a:lnTo>
                  <a:lnTo>
                    <a:pt x="204" y="370"/>
                  </a:lnTo>
                  <a:lnTo>
                    <a:pt x="218" y="357"/>
                  </a:lnTo>
                  <a:lnTo>
                    <a:pt x="225" y="353"/>
                  </a:lnTo>
                  <a:lnTo>
                    <a:pt x="265" y="357"/>
                  </a:lnTo>
                  <a:lnTo>
                    <a:pt x="262" y="364"/>
                  </a:lnTo>
                  <a:lnTo>
                    <a:pt x="259" y="375"/>
                  </a:lnTo>
                  <a:lnTo>
                    <a:pt x="256" y="385"/>
                  </a:lnTo>
                  <a:lnTo>
                    <a:pt x="259" y="396"/>
                  </a:lnTo>
                  <a:lnTo>
                    <a:pt x="261" y="403"/>
                  </a:lnTo>
                  <a:lnTo>
                    <a:pt x="269" y="406"/>
                  </a:lnTo>
                  <a:lnTo>
                    <a:pt x="282" y="410"/>
                  </a:lnTo>
                  <a:lnTo>
                    <a:pt x="287" y="416"/>
                  </a:lnTo>
                  <a:lnTo>
                    <a:pt x="292" y="420"/>
                  </a:lnTo>
                  <a:lnTo>
                    <a:pt x="305" y="419"/>
                  </a:lnTo>
                  <a:lnTo>
                    <a:pt x="313" y="422"/>
                  </a:lnTo>
                  <a:lnTo>
                    <a:pt x="318" y="422"/>
                  </a:lnTo>
                  <a:lnTo>
                    <a:pt x="326" y="419"/>
                  </a:lnTo>
                  <a:lnTo>
                    <a:pt x="331" y="419"/>
                  </a:lnTo>
                  <a:lnTo>
                    <a:pt x="341" y="422"/>
                  </a:lnTo>
                  <a:lnTo>
                    <a:pt x="370" y="416"/>
                  </a:lnTo>
                  <a:lnTo>
                    <a:pt x="375" y="413"/>
                  </a:lnTo>
                  <a:lnTo>
                    <a:pt x="381" y="409"/>
                  </a:lnTo>
                  <a:lnTo>
                    <a:pt x="384" y="403"/>
                  </a:lnTo>
                  <a:lnTo>
                    <a:pt x="387" y="399"/>
                  </a:lnTo>
                  <a:lnTo>
                    <a:pt x="399" y="399"/>
                  </a:lnTo>
                  <a:lnTo>
                    <a:pt x="410" y="399"/>
                  </a:lnTo>
                  <a:lnTo>
                    <a:pt x="410" y="394"/>
                  </a:lnTo>
                  <a:lnTo>
                    <a:pt x="409" y="387"/>
                  </a:lnTo>
                  <a:lnTo>
                    <a:pt x="405" y="379"/>
                  </a:lnTo>
                  <a:lnTo>
                    <a:pt x="398" y="373"/>
                  </a:lnTo>
                  <a:lnTo>
                    <a:pt x="387" y="364"/>
                  </a:lnTo>
                  <a:lnTo>
                    <a:pt x="397" y="360"/>
                  </a:lnTo>
                  <a:lnTo>
                    <a:pt x="406" y="357"/>
                  </a:lnTo>
                  <a:lnTo>
                    <a:pt x="413" y="357"/>
                  </a:lnTo>
                  <a:lnTo>
                    <a:pt x="419" y="360"/>
                  </a:lnTo>
                  <a:lnTo>
                    <a:pt x="425" y="366"/>
                  </a:lnTo>
                  <a:lnTo>
                    <a:pt x="437" y="388"/>
                  </a:lnTo>
                  <a:lnTo>
                    <a:pt x="440" y="399"/>
                  </a:lnTo>
                  <a:lnTo>
                    <a:pt x="441" y="406"/>
                  </a:lnTo>
                  <a:lnTo>
                    <a:pt x="460" y="411"/>
                  </a:lnTo>
                  <a:lnTo>
                    <a:pt x="466" y="411"/>
                  </a:lnTo>
                  <a:lnTo>
                    <a:pt x="487" y="396"/>
                  </a:lnTo>
                  <a:lnTo>
                    <a:pt x="492" y="387"/>
                  </a:lnTo>
                  <a:lnTo>
                    <a:pt x="496" y="379"/>
                  </a:lnTo>
                  <a:lnTo>
                    <a:pt x="496" y="363"/>
                  </a:lnTo>
                  <a:lnTo>
                    <a:pt x="492" y="351"/>
                  </a:lnTo>
                  <a:lnTo>
                    <a:pt x="487" y="345"/>
                  </a:lnTo>
                  <a:lnTo>
                    <a:pt x="467" y="325"/>
                  </a:lnTo>
                  <a:lnTo>
                    <a:pt x="464" y="315"/>
                  </a:lnTo>
                  <a:lnTo>
                    <a:pt x="459" y="309"/>
                  </a:lnTo>
                  <a:lnTo>
                    <a:pt x="449" y="303"/>
                  </a:lnTo>
                  <a:lnTo>
                    <a:pt x="434" y="291"/>
                  </a:lnTo>
                  <a:lnTo>
                    <a:pt x="431" y="279"/>
                  </a:lnTo>
                  <a:lnTo>
                    <a:pt x="428" y="275"/>
                  </a:lnTo>
                  <a:lnTo>
                    <a:pt x="416" y="267"/>
                  </a:lnTo>
                  <a:lnTo>
                    <a:pt x="392" y="240"/>
                  </a:lnTo>
                  <a:lnTo>
                    <a:pt x="386" y="215"/>
                  </a:lnTo>
                  <a:lnTo>
                    <a:pt x="379" y="200"/>
                  </a:lnTo>
                  <a:lnTo>
                    <a:pt x="374" y="197"/>
                  </a:lnTo>
                  <a:lnTo>
                    <a:pt x="354" y="189"/>
                  </a:lnTo>
                  <a:lnTo>
                    <a:pt x="367" y="188"/>
                  </a:lnTo>
                  <a:lnTo>
                    <a:pt x="376" y="180"/>
                  </a:lnTo>
                  <a:lnTo>
                    <a:pt x="377" y="170"/>
                  </a:lnTo>
                  <a:lnTo>
                    <a:pt x="384" y="166"/>
                  </a:lnTo>
                  <a:lnTo>
                    <a:pt x="388" y="158"/>
                  </a:lnTo>
                  <a:lnTo>
                    <a:pt x="388" y="149"/>
                  </a:lnTo>
                  <a:lnTo>
                    <a:pt x="386" y="142"/>
                  </a:lnTo>
                  <a:lnTo>
                    <a:pt x="390" y="131"/>
                  </a:lnTo>
                  <a:lnTo>
                    <a:pt x="386" y="116"/>
                  </a:lnTo>
                  <a:lnTo>
                    <a:pt x="377" y="101"/>
                  </a:lnTo>
                  <a:lnTo>
                    <a:pt x="377" y="92"/>
                  </a:lnTo>
                  <a:lnTo>
                    <a:pt x="374" y="76"/>
                  </a:lnTo>
                  <a:lnTo>
                    <a:pt x="366" y="64"/>
                  </a:lnTo>
                  <a:lnTo>
                    <a:pt x="357" y="48"/>
                  </a:lnTo>
                  <a:lnTo>
                    <a:pt x="349" y="40"/>
                  </a:lnTo>
                  <a:lnTo>
                    <a:pt x="342" y="30"/>
                  </a:lnTo>
                  <a:lnTo>
                    <a:pt x="341" y="22"/>
                  </a:lnTo>
                  <a:lnTo>
                    <a:pt x="330" y="14"/>
                  </a:lnTo>
                  <a:lnTo>
                    <a:pt x="318" y="10"/>
                  </a:lnTo>
                  <a:lnTo>
                    <a:pt x="312" y="7"/>
                  </a:lnTo>
                  <a:lnTo>
                    <a:pt x="305" y="2"/>
                  </a:lnTo>
                  <a:lnTo>
                    <a:pt x="291" y="2"/>
                  </a:lnTo>
                  <a:lnTo>
                    <a:pt x="286" y="0"/>
                  </a:lnTo>
                  <a:lnTo>
                    <a:pt x="280" y="0"/>
                  </a:lnTo>
                  <a:lnTo>
                    <a:pt x="268" y="5"/>
                  </a:lnTo>
                  <a:lnTo>
                    <a:pt x="255" y="5"/>
                  </a:lnTo>
                  <a:lnTo>
                    <a:pt x="231" y="14"/>
                  </a:lnTo>
                  <a:lnTo>
                    <a:pt x="222" y="21"/>
                  </a:lnTo>
                  <a:lnTo>
                    <a:pt x="217" y="27"/>
                  </a:lnTo>
                  <a:lnTo>
                    <a:pt x="212" y="38"/>
                  </a:lnTo>
                  <a:lnTo>
                    <a:pt x="202" y="46"/>
                  </a:lnTo>
                  <a:lnTo>
                    <a:pt x="197" y="57"/>
                  </a:lnTo>
                  <a:lnTo>
                    <a:pt x="189" y="67"/>
                  </a:lnTo>
                  <a:lnTo>
                    <a:pt x="182" y="75"/>
                  </a:lnTo>
                  <a:lnTo>
                    <a:pt x="177" y="84"/>
                  </a:lnTo>
                  <a:lnTo>
                    <a:pt x="179" y="96"/>
                  </a:lnTo>
                  <a:lnTo>
                    <a:pt x="173" y="104"/>
                  </a:lnTo>
                  <a:lnTo>
                    <a:pt x="171" y="118"/>
                  </a:lnTo>
                  <a:lnTo>
                    <a:pt x="164" y="125"/>
                  </a:lnTo>
                  <a:lnTo>
                    <a:pt x="160" y="137"/>
                  </a:lnTo>
                  <a:lnTo>
                    <a:pt x="162" y="146"/>
                  </a:lnTo>
                  <a:lnTo>
                    <a:pt x="166" y="154"/>
                  </a:lnTo>
                  <a:lnTo>
                    <a:pt x="167" y="166"/>
                  </a:lnTo>
                  <a:lnTo>
                    <a:pt x="172" y="171"/>
                  </a:lnTo>
                  <a:lnTo>
                    <a:pt x="174" y="177"/>
                  </a:lnTo>
                  <a:lnTo>
                    <a:pt x="180" y="177"/>
                  </a:lnTo>
                  <a:lnTo>
                    <a:pt x="165" y="186"/>
                  </a:lnTo>
                  <a:lnTo>
                    <a:pt x="135" y="197"/>
                  </a:lnTo>
                  <a:lnTo>
                    <a:pt x="132" y="201"/>
                  </a:lnTo>
                  <a:lnTo>
                    <a:pt x="130" y="206"/>
                  </a:lnTo>
                  <a:lnTo>
                    <a:pt x="128" y="221"/>
                  </a:lnTo>
                  <a:lnTo>
                    <a:pt x="86" y="221"/>
                  </a:lnTo>
                  <a:lnTo>
                    <a:pt x="77" y="222"/>
                  </a:lnTo>
                  <a:lnTo>
                    <a:pt x="69" y="224"/>
                  </a:lnTo>
                  <a:lnTo>
                    <a:pt x="64" y="228"/>
                  </a:lnTo>
                  <a:lnTo>
                    <a:pt x="59" y="235"/>
                  </a:lnTo>
                  <a:lnTo>
                    <a:pt x="56" y="245"/>
                  </a:lnTo>
                  <a:lnTo>
                    <a:pt x="56" y="251"/>
                  </a:lnTo>
                  <a:lnTo>
                    <a:pt x="56" y="410"/>
                  </a:lnTo>
                  <a:lnTo>
                    <a:pt x="16" y="409"/>
                  </a:lnTo>
                  <a:lnTo>
                    <a:pt x="9" y="415"/>
                  </a:lnTo>
                  <a:close/>
                </a:path>
              </a:pathLst>
            </a:custGeom>
            <a:solidFill>
              <a:srgbClr val="003399"/>
            </a:solidFill>
            <a:ln w="9525">
              <a:solidFill>
                <a:schemeClr val="bg1"/>
              </a:solidFill>
              <a:round/>
              <a:headEnd/>
              <a:tailEnd/>
            </a:ln>
          </p:spPr>
          <p:txBody>
            <a:bodyPr/>
            <a:lstStyle/>
            <a:p>
              <a:endParaRPr lang="ko-KR" altLang="en-US"/>
            </a:p>
          </p:txBody>
        </p:sp>
        <p:sp>
          <p:nvSpPr>
            <p:cNvPr id="31759" name="Freeform 17"/>
            <p:cNvSpPr>
              <a:spLocks/>
            </p:cNvSpPr>
            <p:nvPr/>
          </p:nvSpPr>
          <p:spPr bwMode="auto">
            <a:xfrm>
              <a:off x="599" y="2139"/>
              <a:ext cx="166" cy="158"/>
            </a:xfrm>
            <a:custGeom>
              <a:avLst/>
              <a:gdLst>
                <a:gd name="T0" fmla="*/ 0 w 496"/>
                <a:gd name="T1" fmla="*/ 0 h 472"/>
                <a:gd name="T2" fmla="*/ 0 w 496"/>
                <a:gd name="T3" fmla="*/ 0 h 472"/>
                <a:gd name="T4" fmla="*/ 0 w 496"/>
                <a:gd name="T5" fmla="*/ 0 h 472"/>
                <a:gd name="T6" fmla="*/ 0 w 496"/>
                <a:gd name="T7" fmla="*/ 0 h 472"/>
                <a:gd name="T8" fmla="*/ 0 w 496"/>
                <a:gd name="T9" fmla="*/ 0 h 472"/>
                <a:gd name="T10" fmla="*/ 0 w 496"/>
                <a:gd name="T11" fmla="*/ 0 h 472"/>
                <a:gd name="T12" fmla="*/ 0 w 496"/>
                <a:gd name="T13" fmla="*/ 0 h 472"/>
                <a:gd name="T14" fmla="*/ 0 w 496"/>
                <a:gd name="T15" fmla="*/ 0 h 472"/>
                <a:gd name="T16" fmla="*/ 0 w 496"/>
                <a:gd name="T17" fmla="*/ 0 h 472"/>
                <a:gd name="T18" fmla="*/ 0 w 496"/>
                <a:gd name="T19" fmla="*/ 0 h 472"/>
                <a:gd name="T20" fmla="*/ 0 w 496"/>
                <a:gd name="T21" fmla="*/ 0 h 472"/>
                <a:gd name="T22" fmla="*/ 0 w 496"/>
                <a:gd name="T23" fmla="*/ 0 h 472"/>
                <a:gd name="T24" fmla="*/ 0 w 496"/>
                <a:gd name="T25" fmla="*/ 0 h 472"/>
                <a:gd name="T26" fmla="*/ 0 w 496"/>
                <a:gd name="T27" fmla="*/ 0 h 472"/>
                <a:gd name="T28" fmla="*/ 0 w 496"/>
                <a:gd name="T29" fmla="*/ 0 h 472"/>
                <a:gd name="T30" fmla="*/ 0 w 496"/>
                <a:gd name="T31" fmla="*/ 0 h 472"/>
                <a:gd name="T32" fmla="*/ 0 w 496"/>
                <a:gd name="T33" fmla="*/ 0 h 472"/>
                <a:gd name="T34" fmla="*/ 0 w 496"/>
                <a:gd name="T35" fmla="*/ 0 h 472"/>
                <a:gd name="T36" fmla="*/ 0 w 496"/>
                <a:gd name="T37" fmla="*/ 0 h 472"/>
                <a:gd name="T38" fmla="*/ 0 w 496"/>
                <a:gd name="T39" fmla="*/ 0 h 472"/>
                <a:gd name="T40" fmla="*/ 0 w 496"/>
                <a:gd name="T41" fmla="*/ 0 h 472"/>
                <a:gd name="T42" fmla="*/ 0 w 496"/>
                <a:gd name="T43" fmla="*/ 0 h 472"/>
                <a:gd name="T44" fmla="*/ 0 w 496"/>
                <a:gd name="T45" fmla="*/ 0 h 472"/>
                <a:gd name="T46" fmla="*/ 0 w 496"/>
                <a:gd name="T47" fmla="*/ 0 h 472"/>
                <a:gd name="T48" fmla="*/ 0 w 496"/>
                <a:gd name="T49" fmla="*/ 0 h 472"/>
                <a:gd name="T50" fmla="*/ 0 w 496"/>
                <a:gd name="T51" fmla="*/ 0 h 472"/>
                <a:gd name="T52" fmla="*/ 0 w 496"/>
                <a:gd name="T53" fmla="*/ 0 h 472"/>
                <a:gd name="T54" fmla="*/ 0 w 496"/>
                <a:gd name="T55" fmla="*/ 0 h 472"/>
                <a:gd name="T56" fmla="*/ 0 w 496"/>
                <a:gd name="T57" fmla="*/ 0 h 472"/>
                <a:gd name="T58" fmla="*/ 0 w 496"/>
                <a:gd name="T59" fmla="*/ 0 h 472"/>
                <a:gd name="T60" fmla="*/ 0 w 496"/>
                <a:gd name="T61" fmla="*/ 0 h 472"/>
                <a:gd name="T62" fmla="*/ 0 w 496"/>
                <a:gd name="T63" fmla="*/ 0 h 472"/>
                <a:gd name="T64" fmla="*/ 0 w 496"/>
                <a:gd name="T65" fmla="*/ 0 h 472"/>
                <a:gd name="T66" fmla="*/ 0 w 496"/>
                <a:gd name="T67" fmla="*/ 0 h 472"/>
                <a:gd name="T68" fmla="*/ 0 w 496"/>
                <a:gd name="T69" fmla="*/ 0 h 472"/>
                <a:gd name="T70" fmla="*/ 0 w 496"/>
                <a:gd name="T71" fmla="*/ 0 h 472"/>
                <a:gd name="T72" fmla="*/ 0 w 496"/>
                <a:gd name="T73" fmla="*/ 0 h 472"/>
                <a:gd name="T74" fmla="*/ 0 w 496"/>
                <a:gd name="T75" fmla="*/ 0 h 472"/>
                <a:gd name="T76" fmla="*/ 0 w 496"/>
                <a:gd name="T77" fmla="*/ 0 h 472"/>
                <a:gd name="T78" fmla="*/ 0 w 496"/>
                <a:gd name="T79" fmla="*/ 0 h 472"/>
                <a:gd name="T80" fmla="*/ 0 w 496"/>
                <a:gd name="T81" fmla="*/ 0 h 472"/>
                <a:gd name="T82" fmla="*/ 0 w 496"/>
                <a:gd name="T83" fmla="*/ 0 h 472"/>
                <a:gd name="T84" fmla="*/ 0 w 496"/>
                <a:gd name="T85" fmla="*/ 0 h 472"/>
                <a:gd name="T86" fmla="*/ 0 w 496"/>
                <a:gd name="T87" fmla="*/ 0 h 472"/>
                <a:gd name="T88" fmla="*/ 0 w 496"/>
                <a:gd name="T89" fmla="*/ 0 h 472"/>
                <a:gd name="T90" fmla="*/ 0 w 496"/>
                <a:gd name="T91" fmla="*/ 0 h 472"/>
                <a:gd name="T92" fmla="*/ 0 w 496"/>
                <a:gd name="T93" fmla="*/ 0 h 472"/>
                <a:gd name="T94" fmla="*/ 0 w 496"/>
                <a:gd name="T95" fmla="*/ 0 h 472"/>
                <a:gd name="T96" fmla="*/ 0 w 496"/>
                <a:gd name="T97" fmla="*/ 0 h 472"/>
                <a:gd name="T98" fmla="*/ 0 w 496"/>
                <a:gd name="T99" fmla="*/ 0 h 472"/>
                <a:gd name="T100" fmla="*/ 0 w 496"/>
                <a:gd name="T101" fmla="*/ 0 h 4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96"/>
                <a:gd name="T154" fmla="*/ 0 h 472"/>
                <a:gd name="T155" fmla="*/ 496 w 496"/>
                <a:gd name="T156" fmla="*/ 472 h 47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96" h="472">
                  <a:moveTo>
                    <a:pt x="9" y="415"/>
                  </a:moveTo>
                  <a:lnTo>
                    <a:pt x="5" y="422"/>
                  </a:lnTo>
                  <a:lnTo>
                    <a:pt x="2" y="442"/>
                  </a:lnTo>
                  <a:lnTo>
                    <a:pt x="0" y="460"/>
                  </a:lnTo>
                  <a:lnTo>
                    <a:pt x="2" y="472"/>
                  </a:lnTo>
                  <a:lnTo>
                    <a:pt x="8" y="465"/>
                  </a:lnTo>
                  <a:lnTo>
                    <a:pt x="16" y="457"/>
                  </a:lnTo>
                  <a:lnTo>
                    <a:pt x="23" y="457"/>
                  </a:lnTo>
                  <a:lnTo>
                    <a:pt x="32" y="465"/>
                  </a:lnTo>
                  <a:lnTo>
                    <a:pt x="56" y="465"/>
                  </a:lnTo>
                  <a:lnTo>
                    <a:pt x="86" y="461"/>
                  </a:lnTo>
                  <a:lnTo>
                    <a:pt x="98" y="455"/>
                  </a:lnTo>
                  <a:lnTo>
                    <a:pt x="110" y="454"/>
                  </a:lnTo>
                  <a:lnTo>
                    <a:pt x="128" y="457"/>
                  </a:lnTo>
                  <a:lnTo>
                    <a:pt x="138" y="461"/>
                  </a:lnTo>
                  <a:lnTo>
                    <a:pt x="149" y="461"/>
                  </a:lnTo>
                  <a:lnTo>
                    <a:pt x="154" y="454"/>
                  </a:lnTo>
                  <a:lnTo>
                    <a:pt x="164" y="450"/>
                  </a:lnTo>
                  <a:lnTo>
                    <a:pt x="167" y="447"/>
                  </a:lnTo>
                  <a:lnTo>
                    <a:pt x="171" y="434"/>
                  </a:lnTo>
                  <a:lnTo>
                    <a:pt x="185" y="434"/>
                  </a:lnTo>
                  <a:lnTo>
                    <a:pt x="191" y="437"/>
                  </a:lnTo>
                  <a:lnTo>
                    <a:pt x="197" y="427"/>
                  </a:lnTo>
                  <a:lnTo>
                    <a:pt x="225" y="415"/>
                  </a:lnTo>
                  <a:lnTo>
                    <a:pt x="233" y="415"/>
                  </a:lnTo>
                  <a:lnTo>
                    <a:pt x="236" y="399"/>
                  </a:lnTo>
                  <a:lnTo>
                    <a:pt x="218" y="411"/>
                  </a:lnTo>
                  <a:lnTo>
                    <a:pt x="207" y="413"/>
                  </a:lnTo>
                  <a:lnTo>
                    <a:pt x="197" y="415"/>
                  </a:lnTo>
                  <a:lnTo>
                    <a:pt x="185" y="415"/>
                  </a:lnTo>
                  <a:lnTo>
                    <a:pt x="189" y="402"/>
                  </a:lnTo>
                  <a:lnTo>
                    <a:pt x="191" y="393"/>
                  </a:lnTo>
                  <a:lnTo>
                    <a:pt x="197" y="383"/>
                  </a:lnTo>
                  <a:lnTo>
                    <a:pt x="204" y="370"/>
                  </a:lnTo>
                  <a:lnTo>
                    <a:pt x="218" y="357"/>
                  </a:lnTo>
                  <a:lnTo>
                    <a:pt x="225" y="353"/>
                  </a:lnTo>
                  <a:lnTo>
                    <a:pt x="265" y="357"/>
                  </a:lnTo>
                  <a:lnTo>
                    <a:pt x="262" y="364"/>
                  </a:lnTo>
                  <a:lnTo>
                    <a:pt x="259" y="375"/>
                  </a:lnTo>
                  <a:lnTo>
                    <a:pt x="256" y="385"/>
                  </a:lnTo>
                  <a:lnTo>
                    <a:pt x="259" y="396"/>
                  </a:lnTo>
                  <a:lnTo>
                    <a:pt x="261" y="403"/>
                  </a:lnTo>
                  <a:lnTo>
                    <a:pt x="269" y="406"/>
                  </a:lnTo>
                  <a:lnTo>
                    <a:pt x="282" y="410"/>
                  </a:lnTo>
                  <a:lnTo>
                    <a:pt x="287" y="416"/>
                  </a:lnTo>
                  <a:lnTo>
                    <a:pt x="292" y="420"/>
                  </a:lnTo>
                  <a:lnTo>
                    <a:pt x="305" y="419"/>
                  </a:lnTo>
                  <a:lnTo>
                    <a:pt x="313" y="422"/>
                  </a:lnTo>
                  <a:lnTo>
                    <a:pt x="318" y="422"/>
                  </a:lnTo>
                  <a:lnTo>
                    <a:pt x="326" y="419"/>
                  </a:lnTo>
                  <a:lnTo>
                    <a:pt x="331" y="419"/>
                  </a:lnTo>
                  <a:lnTo>
                    <a:pt x="341" y="422"/>
                  </a:lnTo>
                  <a:lnTo>
                    <a:pt x="370" y="416"/>
                  </a:lnTo>
                  <a:lnTo>
                    <a:pt x="375" y="413"/>
                  </a:lnTo>
                  <a:lnTo>
                    <a:pt x="381" y="409"/>
                  </a:lnTo>
                  <a:lnTo>
                    <a:pt x="384" y="403"/>
                  </a:lnTo>
                  <a:lnTo>
                    <a:pt x="387" y="399"/>
                  </a:lnTo>
                  <a:lnTo>
                    <a:pt x="399" y="399"/>
                  </a:lnTo>
                  <a:lnTo>
                    <a:pt x="410" y="399"/>
                  </a:lnTo>
                  <a:lnTo>
                    <a:pt x="410" y="394"/>
                  </a:lnTo>
                  <a:lnTo>
                    <a:pt x="409" y="387"/>
                  </a:lnTo>
                  <a:lnTo>
                    <a:pt x="405" y="379"/>
                  </a:lnTo>
                  <a:lnTo>
                    <a:pt x="398" y="373"/>
                  </a:lnTo>
                  <a:lnTo>
                    <a:pt x="387" y="364"/>
                  </a:lnTo>
                  <a:lnTo>
                    <a:pt x="397" y="360"/>
                  </a:lnTo>
                  <a:lnTo>
                    <a:pt x="406" y="357"/>
                  </a:lnTo>
                  <a:lnTo>
                    <a:pt x="413" y="357"/>
                  </a:lnTo>
                  <a:lnTo>
                    <a:pt x="419" y="360"/>
                  </a:lnTo>
                  <a:lnTo>
                    <a:pt x="425" y="366"/>
                  </a:lnTo>
                  <a:lnTo>
                    <a:pt x="437" y="388"/>
                  </a:lnTo>
                  <a:lnTo>
                    <a:pt x="440" y="399"/>
                  </a:lnTo>
                  <a:lnTo>
                    <a:pt x="441" y="406"/>
                  </a:lnTo>
                  <a:lnTo>
                    <a:pt x="460" y="411"/>
                  </a:lnTo>
                  <a:lnTo>
                    <a:pt x="466" y="411"/>
                  </a:lnTo>
                  <a:lnTo>
                    <a:pt x="487" y="396"/>
                  </a:lnTo>
                  <a:lnTo>
                    <a:pt x="492" y="387"/>
                  </a:lnTo>
                  <a:lnTo>
                    <a:pt x="496" y="379"/>
                  </a:lnTo>
                  <a:lnTo>
                    <a:pt x="496" y="363"/>
                  </a:lnTo>
                  <a:lnTo>
                    <a:pt x="492" y="351"/>
                  </a:lnTo>
                  <a:lnTo>
                    <a:pt x="487" y="345"/>
                  </a:lnTo>
                  <a:lnTo>
                    <a:pt x="467" y="325"/>
                  </a:lnTo>
                  <a:lnTo>
                    <a:pt x="464" y="315"/>
                  </a:lnTo>
                  <a:lnTo>
                    <a:pt x="459" y="309"/>
                  </a:lnTo>
                  <a:lnTo>
                    <a:pt x="449" y="303"/>
                  </a:lnTo>
                  <a:lnTo>
                    <a:pt x="434" y="291"/>
                  </a:lnTo>
                  <a:lnTo>
                    <a:pt x="431" y="279"/>
                  </a:lnTo>
                  <a:lnTo>
                    <a:pt x="428" y="275"/>
                  </a:lnTo>
                  <a:lnTo>
                    <a:pt x="416" y="267"/>
                  </a:lnTo>
                  <a:lnTo>
                    <a:pt x="392" y="240"/>
                  </a:lnTo>
                  <a:lnTo>
                    <a:pt x="386" y="215"/>
                  </a:lnTo>
                  <a:lnTo>
                    <a:pt x="379" y="200"/>
                  </a:lnTo>
                  <a:lnTo>
                    <a:pt x="374" y="197"/>
                  </a:lnTo>
                  <a:lnTo>
                    <a:pt x="354" y="189"/>
                  </a:lnTo>
                  <a:lnTo>
                    <a:pt x="367" y="188"/>
                  </a:lnTo>
                  <a:lnTo>
                    <a:pt x="376" y="180"/>
                  </a:lnTo>
                  <a:lnTo>
                    <a:pt x="377" y="170"/>
                  </a:lnTo>
                  <a:lnTo>
                    <a:pt x="384" y="166"/>
                  </a:lnTo>
                  <a:lnTo>
                    <a:pt x="388" y="158"/>
                  </a:lnTo>
                  <a:lnTo>
                    <a:pt x="388" y="149"/>
                  </a:lnTo>
                  <a:lnTo>
                    <a:pt x="386" y="142"/>
                  </a:lnTo>
                  <a:lnTo>
                    <a:pt x="390" y="131"/>
                  </a:lnTo>
                  <a:lnTo>
                    <a:pt x="386" y="116"/>
                  </a:lnTo>
                  <a:lnTo>
                    <a:pt x="377" y="101"/>
                  </a:lnTo>
                  <a:lnTo>
                    <a:pt x="377" y="92"/>
                  </a:lnTo>
                  <a:lnTo>
                    <a:pt x="374" y="76"/>
                  </a:lnTo>
                  <a:lnTo>
                    <a:pt x="366" y="64"/>
                  </a:lnTo>
                  <a:lnTo>
                    <a:pt x="357" y="48"/>
                  </a:lnTo>
                  <a:lnTo>
                    <a:pt x="349" y="40"/>
                  </a:lnTo>
                  <a:lnTo>
                    <a:pt x="342" y="30"/>
                  </a:lnTo>
                  <a:lnTo>
                    <a:pt x="341" y="22"/>
                  </a:lnTo>
                  <a:lnTo>
                    <a:pt x="330" y="14"/>
                  </a:lnTo>
                  <a:lnTo>
                    <a:pt x="318" y="10"/>
                  </a:lnTo>
                  <a:lnTo>
                    <a:pt x="312" y="7"/>
                  </a:lnTo>
                  <a:lnTo>
                    <a:pt x="305" y="2"/>
                  </a:lnTo>
                  <a:lnTo>
                    <a:pt x="291" y="2"/>
                  </a:lnTo>
                  <a:lnTo>
                    <a:pt x="286" y="0"/>
                  </a:lnTo>
                  <a:lnTo>
                    <a:pt x="280" y="0"/>
                  </a:lnTo>
                  <a:lnTo>
                    <a:pt x="268" y="5"/>
                  </a:lnTo>
                  <a:lnTo>
                    <a:pt x="255" y="5"/>
                  </a:lnTo>
                  <a:lnTo>
                    <a:pt x="231" y="14"/>
                  </a:lnTo>
                  <a:lnTo>
                    <a:pt x="222" y="21"/>
                  </a:lnTo>
                  <a:lnTo>
                    <a:pt x="217" y="27"/>
                  </a:lnTo>
                  <a:lnTo>
                    <a:pt x="212" y="38"/>
                  </a:lnTo>
                  <a:lnTo>
                    <a:pt x="202" y="46"/>
                  </a:lnTo>
                  <a:lnTo>
                    <a:pt x="197" y="57"/>
                  </a:lnTo>
                  <a:lnTo>
                    <a:pt x="189" y="67"/>
                  </a:lnTo>
                  <a:lnTo>
                    <a:pt x="182" y="75"/>
                  </a:lnTo>
                  <a:lnTo>
                    <a:pt x="177" y="84"/>
                  </a:lnTo>
                  <a:lnTo>
                    <a:pt x="179" y="96"/>
                  </a:lnTo>
                  <a:lnTo>
                    <a:pt x="173" y="104"/>
                  </a:lnTo>
                  <a:lnTo>
                    <a:pt x="171" y="118"/>
                  </a:lnTo>
                  <a:lnTo>
                    <a:pt x="164" y="125"/>
                  </a:lnTo>
                  <a:lnTo>
                    <a:pt x="160" y="137"/>
                  </a:lnTo>
                  <a:lnTo>
                    <a:pt x="162" y="146"/>
                  </a:lnTo>
                  <a:lnTo>
                    <a:pt x="166" y="154"/>
                  </a:lnTo>
                  <a:lnTo>
                    <a:pt x="167" y="166"/>
                  </a:lnTo>
                  <a:lnTo>
                    <a:pt x="172" y="171"/>
                  </a:lnTo>
                  <a:lnTo>
                    <a:pt x="174" y="177"/>
                  </a:lnTo>
                  <a:lnTo>
                    <a:pt x="180" y="177"/>
                  </a:lnTo>
                  <a:lnTo>
                    <a:pt x="165" y="186"/>
                  </a:lnTo>
                  <a:lnTo>
                    <a:pt x="135" y="197"/>
                  </a:lnTo>
                  <a:lnTo>
                    <a:pt x="132" y="201"/>
                  </a:lnTo>
                  <a:lnTo>
                    <a:pt x="130" y="206"/>
                  </a:lnTo>
                  <a:lnTo>
                    <a:pt x="128" y="221"/>
                  </a:lnTo>
                  <a:lnTo>
                    <a:pt x="86" y="221"/>
                  </a:lnTo>
                  <a:lnTo>
                    <a:pt x="77" y="222"/>
                  </a:lnTo>
                  <a:lnTo>
                    <a:pt x="69" y="224"/>
                  </a:lnTo>
                  <a:lnTo>
                    <a:pt x="64" y="228"/>
                  </a:lnTo>
                  <a:lnTo>
                    <a:pt x="59" y="235"/>
                  </a:lnTo>
                  <a:lnTo>
                    <a:pt x="56" y="245"/>
                  </a:lnTo>
                  <a:lnTo>
                    <a:pt x="56" y="251"/>
                  </a:lnTo>
                  <a:lnTo>
                    <a:pt x="56" y="410"/>
                  </a:lnTo>
                  <a:lnTo>
                    <a:pt x="16" y="409"/>
                  </a:lnTo>
                  <a:lnTo>
                    <a:pt x="9" y="415"/>
                  </a:lnTo>
                </a:path>
              </a:pathLst>
            </a:custGeom>
            <a:solidFill>
              <a:srgbClr val="003399"/>
            </a:solidFill>
            <a:ln w="0">
              <a:solidFill>
                <a:schemeClr val="bg1"/>
              </a:solidFill>
              <a:round/>
              <a:headEnd/>
              <a:tailEnd/>
            </a:ln>
          </p:spPr>
          <p:txBody>
            <a:bodyPr/>
            <a:lstStyle/>
            <a:p>
              <a:endParaRPr lang="ko-KR" altLang="en-US"/>
            </a:p>
          </p:txBody>
        </p:sp>
        <p:sp>
          <p:nvSpPr>
            <p:cNvPr id="31760" name="Freeform 18"/>
            <p:cNvSpPr>
              <a:spLocks/>
            </p:cNvSpPr>
            <p:nvPr/>
          </p:nvSpPr>
          <p:spPr bwMode="auto">
            <a:xfrm>
              <a:off x="681" y="2215"/>
              <a:ext cx="20" cy="42"/>
            </a:xfrm>
            <a:custGeom>
              <a:avLst/>
              <a:gdLst>
                <a:gd name="T0" fmla="*/ 0 w 59"/>
                <a:gd name="T1" fmla="*/ 0 h 125"/>
                <a:gd name="T2" fmla="*/ 0 w 59"/>
                <a:gd name="T3" fmla="*/ 0 h 125"/>
                <a:gd name="T4" fmla="*/ 0 w 59"/>
                <a:gd name="T5" fmla="*/ 0 h 125"/>
                <a:gd name="T6" fmla="*/ 0 w 59"/>
                <a:gd name="T7" fmla="*/ 0 h 125"/>
                <a:gd name="T8" fmla="*/ 0 w 59"/>
                <a:gd name="T9" fmla="*/ 0 h 125"/>
                <a:gd name="T10" fmla="*/ 0 w 59"/>
                <a:gd name="T11" fmla="*/ 0 h 125"/>
                <a:gd name="T12" fmla="*/ 0 w 59"/>
                <a:gd name="T13" fmla="*/ 0 h 125"/>
                <a:gd name="T14" fmla="*/ 0 w 59"/>
                <a:gd name="T15" fmla="*/ 0 h 125"/>
                <a:gd name="T16" fmla="*/ 0 w 59"/>
                <a:gd name="T17" fmla="*/ 0 h 125"/>
                <a:gd name="T18" fmla="*/ 0 w 59"/>
                <a:gd name="T19" fmla="*/ 0 h 125"/>
                <a:gd name="T20" fmla="*/ 0 w 59"/>
                <a:gd name="T21" fmla="*/ 0 h 125"/>
                <a:gd name="T22" fmla="*/ 0 w 59"/>
                <a:gd name="T23" fmla="*/ 0 h 125"/>
                <a:gd name="T24" fmla="*/ 0 w 59"/>
                <a:gd name="T25" fmla="*/ 0 h 1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125"/>
                <a:gd name="T41" fmla="*/ 59 w 59"/>
                <a:gd name="T42" fmla="*/ 125 h 1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125">
                  <a:moveTo>
                    <a:pt x="0" y="4"/>
                  </a:moveTo>
                  <a:lnTo>
                    <a:pt x="8" y="47"/>
                  </a:lnTo>
                  <a:lnTo>
                    <a:pt x="17" y="80"/>
                  </a:lnTo>
                  <a:lnTo>
                    <a:pt x="29" y="125"/>
                  </a:lnTo>
                  <a:lnTo>
                    <a:pt x="59" y="121"/>
                  </a:lnTo>
                  <a:lnTo>
                    <a:pt x="55" y="74"/>
                  </a:lnTo>
                  <a:lnTo>
                    <a:pt x="53" y="50"/>
                  </a:lnTo>
                  <a:lnTo>
                    <a:pt x="51" y="20"/>
                  </a:lnTo>
                  <a:lnTo>
                    <a:pt x="51" y="0"/>
                  </a:lnTo>
                  <a:lnTo>
                    <a:pt x="42" y="4"/>
                  </a:lnTo>
                  <a:lnTo>
                    <a:pt x="27" y="7"/>
                  </a:lnTo>
                  <a:lnTo>
                    <a:pt x="19" y="7"/>
                  </a:lnTo>
                  <a:lnTo>
                    <a:pt x="0" y="4"/>
                  </a:lnTo>
                  <a:close/>
                </a:path>
              </a:pathLst>
            </a:custGeom>
            <a:solidFill>
              <a:srgbClr val="003399"/>
            </a:solidFill>
            <a:ln w="9525">
              <a:solidFill>
                <a:schemeClr val="bg1"/>
              </a:solidFill>
              <a:round/>
              <a:headEnd/>
              <a:tailEnd/>
            </a:ln>
          </p:spPr>
          <p:txBody>
            <a:bodyPr/>
            <a:lstStyle/>
            <a:p>
              <a:endParaRPr lang="ko-KR" altLang="en-US"/>
            </a:p>
          </p:txBody>
        </p:sp>
        <p:sp>
          <p:nvSpPr>
            <p:cNvPr id="31761" name="Freeform 19"/>
            <p:cNvSpPr>
              <a:spLocks/>
            </p:cNvSpPr>
            <p:nvPr/>
          </p:nvSpPr>
          <p:spPr bwMode="auto">
            <a:xfrm>
              <a:off x="681" y="2215"/>
              <a:ext cx="20" cy="42"/>
            </a:xfrm>
            <a:custGeom>
              <a:avLst/>
              <a:gdLst>
                <a:gd name="T0" fmla="*/ 0 w 59"/>
                <a:gd name="T1" fmla="*/ 0 h 125"/>
                <a:gd name="T2" fmla="*/ 0 w 59"/>
                <a:gd name="T3" fmla="*/ 0 h 125"/>
                <a:gd name="T4" fmla="*/ 0 w 59"/>
                <a:gd name="T5" fmla="*/ 0 h 125"/>
                <a:gd name="T6" fmla="*/ 0 w 59"/>
                <a:gd name="T7" fmla="*/ 0 h 125"/>
                <a:gd name="T8" fmla="*/ 0 w 59"/>
                <a:gd name="T9" fmla="*/ 0 h 125"/>
                <a:gd name="T10" fmla="*/ 0 w 59"/>
                <a:gd name="T11" fmla="*/ 0 h 125"/>
                <a:gd name="T12" fmla="*/ 0 w 59"/>
                <a:gd name="T13" fmla="*/ 0 h 125"/>
                <a:gd name="T14" fmla="*/ 0 w 59"/>
                <a:gd name="T15" fmla="*/ 0 h 125"/>
                <a:gd name="T16" fmla="*/ 0 w 59"/>
                <a:gd name="T17" fmla="*/ 0 h 125"/>
                <a:gd name="T18" fmla="*/ 0 w 59"/>
                <a:gd name="T19" fmla="*/ 0 h 125"/>
                <a:gd name="T20" fmla="*/ 0 w 59"/>
                <a:gd name="T21" fmla="*/ 0 h 125"/>
                <a:gd name="T22" fmla="*/ 0 w 59"/>
                <a:gd name="T23" fmla="*/ 0 h 125"/>
                <a:gd name="T24" fmla="*/ 0 w 59"/>
                <a:gd name="T25" fmla="*/ 0 h 1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125"/>
                <a:gd name="T41" fmla="*/ 59 w 59"/>
                <a:gd name="T42" fmla="*/ 125 h 1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125">
                  <a:moveTo>
                    <a:pt x="0" y="4"/>
                  </a:moveTo>
                  <a:lnTo>
                    <a:pt x="8" y="47"/>
                  </a:lnTo>
                  <a:lnTo>
                    <a:pt x="17" y="80"/>
                  </a:lnTo>
                  <a:lnTo>
                    <a:pt x="29" y="125"/>
                  </a:lnTo>
                  <a:lnTo>
                    <a:pt x="59" y="121"/>
                  </a:lnTo>
                  <a:lnTo>
                    <a:pt x="55" y="74"/>
                  </a:lnTo>
                  <a:lnTo>
                    <a:pt x="53" y="50"/>
                  </a:lnTo>
                  <a:lnTo>
                    <a:pt x="51" y="20"/>
                  </a:lnTo>
                  <a:lnTo>
                    <a:pt x="51" y="0"/>
                  </a:lnTo>
                  <a:lnTo>
                    <a:pt x="42" y="4"/>
                  </a:lnTo>
                  <a:lnTo>
                    <a:pt x="27" y="7"/>
                  </a:lnTo>
                  <a:lnTo>
                    <a:pt x="19" y="7"/>
                  </a:lnTo>
                  <a:lnTo>
                    <a:pt x="0" y="4"/>
                  </a:lnTo>
                </a:path>
              </a:pathLst>
            </a:custGeom>
            <a:solidFill>
              <a:srgbClr val="003399"/>
            </a:solidFill>
            <a:ln w="0">
              <a:solidFill>
                <a:schemeClr val="bg1"/>
              </a:solidFill>
              <a:round/>
              <a:headEnd/>
              <a:tailEnd/>
            </a:ln>
          </p:spPr>
          <p:txBody>
            <a:bodyPr/>
            <a:lstStyle/>
            <a:p>
              <a:endParaRPr lang="ko-KR" altLang="en-US"/>
            </a:p>
          </p:txBody>
        </p:sp>
        <p:sp>
          <p:nvSpPr>
            <p:cNvPr id="31762" name="Freeform 20"/>
            <p:cNvSpPr>
              <a:spLocks/>
            </p:cNvSpPr>
            <p:nvPr/>
          </p:nvSpPr>
          <p:spPr bwMode="auto">
            <a:xfrm>
              <a:off x="720" y="2249"/>
              <a:ext cx="10" cy="12"/>
            </a:xfrm>
            <a:custGeom>
              <a:avLst/>
              <a:gdLst>
                <a:gd name="T0" fmla="*/ 0 w 30"/>
                <a:gd name="T1" fmla="*/ 0 h 35"/>
                <a:gd name="T2" fmla="*/ 0 w 30"/>
                <a:gd name="T3" fmla="*/ 0 h 35"/>
                <a:gd name="T4" fmla="*/ 0 w 30"/>
                <a:gd name="T5" fmla="*/ 0 h 35"/>
                <a:gd name="T6" fmla="*/ 0 w 30"/>
                <a:gd name="T7" fmla="*/ 0 h 35"/>
                <a:gd name="T8" fmla="*/ 0 w 30"/>
                <a:gd name="T9" fmla="*/ 0 h 35"/>
                <a:gd name="T10" fmla="*/ 0 w 30"/>
                <a:gd name="T11" fmla="*/ 0 h 35"/>
                <a:gd name="T12" fmla="*/ 0 w 30"/>
                <a:gd name="T13" fmla="*/ 0 h 35"/>
                <a:gd name="T14" fmla="*/ 0 w 30"/>
                <a:gd name="T15" fmla="*/ 0 h 35"/>
                <a:gd name="T16" fmla="*/ 0 w 30"/>
                <a:gd name="T17" fmla="*/ 0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5"/>
                <a:gd name="T29" fmla="*/ 30 w 30"/>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5">
                  <a:moveTo>
                    <a:pt x="4" y="0"/>
                  </a:moveTo>
                  <a:lnTo>
                    <a:pt x="0" y="20"/>
                  </a:lnTo>
                  <a:lnTo>
                    <a:pt x="0" y="35"/>
                  </a:lnTo>
                  <a:lnTo>
                    <a:pt x="12" y="35"/>
                  </a:lnTo>
                  <a:lnTo>
                    <a:pt x="21" y="35"/>
                  </a:lnTo>
                  <a:lnTo>
                    <a:pt x="30" y="28"/>
                  </a:lnTo>
                  <a:lnTo>
                    <a:pt x="18" y="12"/>
                  </a:lnTo>
                  <a:lnTo>
                    <a:pt x="12" y="8"/>
                  </a:lnTo>
                  <a:lnTo>
                    <a:pt x="4" y="0"/>
                  </a:lnTo>
                  <a:close/>
                </a:path>
              </a:pathLst>
            </a:custGeom>
            <a:solidFill>
              <a:srgbClr val="003399"/>
            </a:solidFill>
            <a:ln w="9525">
              <a:solidFill>
                <a:schemeClr val="bg1"/>
              </a:solidFill>
              <a:round/>
              <a:headEnd/>
              <a:tailEnd/>
            </a:ln>
          </p:spPr>
          <p:txBody>
            <a:bodyPr/>
            <a:lstStyle/>
            <a:p>
              <a:endParaRPr lang="ko-KR" altLang="en-US"/>
            </a:p>
          </p:txBody>
        </p:sp>
        <p:sp>
          <p:nvSpPr>
            <p:cNvPr id="31763" name="Freeform 21"/>
            <p:cNvSpPr>
              <a:spLocks/>
            </p:cNvSpPr>
            <p:nvPr/>
          </p:nvSpPr>
          <p:spPr bwMode="auto">
            <a:xfrm>
              <a:off x="720" y="2249"/>
              <a:ext cx="10" cy="12"/>
            </a:xfrm>
            <a:custGeom>
              <a:avLst/>
              <a:gdLst>
                <a:gd name="T0" fmla="*/ 0 w 30"/>
                <a:gd name="T1" fmla="*/ 0 h 35"/>
                <a:gd name="T2" fmla="*/ 0 w 30"/>
                <a:gd name="T3" fmla="*/ 0 h 35"/>
                <a:gd name="T4" fmla="*/ 0 w 30"/>
                <a:gd name="T5" fmla="*/ 0 h 35"/>
                <a:gd name="T6" fmla="*/ 0 w 30"/>
                <a:gd name="T7" fmla="*/ 0 h 35"/>
                <a:gd name="T8" fmla="*/ 0 w 30"/>
                <a:gd name="T9" fmla="*/ 0 h 35"/>
                <a:gd name="T10" fmla="*/ 0 w 30"/>
                <a:gd name="T11" fmla="*/ 0 h 35"/>
                <a:gd name="T12" fmla="*/ 0 w 30"/>
                <a:gd name="T13" fmla="*/ 0 h 35"/>
                <a:gd name="T14" fmla="*/ 0 w 30"/>
                <a:gd name="T15" fmla="*/ 0 h 35"/>
                <a:gd name="T16" fmla="*/ 0 w 30"/>
                <a:gd name="T17" fmla="*/ 0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5"/>
                <a:gd name="T29" fmla="*/ 30 w 30"/>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5">
                  <a:moveTo>
                    <a:pt x="4" y="0"/>
                  </a:moveTo>
                  <a:lnTo>
                    <a:pt x="0" y="20"/>
                  </a:lnTo>
                  <a:lnTo>
                    <a:pt x="0" y="35"/>
                  </a:lnTo>
                  <a:lnTo>
                    <a:pt x="12" y="35"/>
                  </a:lnTo>
                  <a:lnTo>
                    <a:pt x="21" y="35"/>
                  </a:lnTo>
                  <a:lnTo>
                    <a:pt x="30" y="28"/>
                  </a:lnTo>
                  <a:lnTo>
                    <a:pt x="18" y="12"/>
                  </a:lnTo>
                  <a:lnTo>
                    <a:pt x="12" y="8"/>
                  </a:lnTo>
                  <a:lnTo>
                    <a:pt x="4" y="0"/>
                  </a:lnTo>
                </a:path>
              </a:pathLst>
            </a:custGeom>
            <a:solidFill>
              <a:srgbClr val="003399"/>
            </a:solidFill>
            <a:ln w="0">
              <a:solidFill>
                <a:schemeClr val="bg1"/>
              </a:solidFill>
              <a:round/>
              <a:headEnd/>
              <a:tailEnd/>
            </a:ln>
          </p:spPr>
          <p:txBody>
            <a:bodyPr/>
            <a:lstStyle/>
            <a:p>
              <a:endParaRPr lang="ko-KR" altLang="en-US"/>
            </a:p>
          </p:txBody>
        </p:sp>
        <p:sp>
          <p:nvSpPr>
            <p:cNvPr id="31764" name="Freeform 22"/>
            <p:cNvSpPr>
              <a:spLocks/>
            </p:cNvSpPr>
            <p:nvPr/>
          </p:nvSpPr>
          <p:spPr bwMode="auto">
            <a:xfrm>
              <a:off x="761" y="2130"/>
              <a:ext cx="147" cy="159"/>
            </a:xfrm>
            <a:custGeom>
              <a:avLst/>
              <a:gdLst>
                <a:gd name="T0" fmla="*/ 0 w 441"/>
                <a:gd name="T1" fmla="*/ 0 h 478"/>
                <a:gd name="T2" fmla="*/ 0 w 441"/>
                <a:gd name="T3" fmla="*/ 0 h 478"/>
                <a:gd name="T4" fmla="*/ 0 w 441"/>
                <a:gd name="T5" fmla="*/ 0 h 478"/>
                <a:gd name="T6" fmla="*/ 0 w 441"/>
                <a:gd name="T7" fmla="*/ 0 h 478"/>
                <a:gd name="T8" fmla="*/ 0 w 441"/>
                <a:gd name="T9" fmla="*/ 0 h 478"/>
                <a:gd name="T10" fmla="*/ 0 w 441"/>
                <a:gd name="T11" fmla="*/ 0 h 478"/>
                <a:gd name="T12" fmla="*/ 0 w 441"/>
                <a:gd name="T13" fmla="*/ 0 h 478"/>
                <a:gd name="T14" fmla="*/ 0 w 441"/>
                <a:gd name="T15" fmla="*/ 0 h 478"/>
                <a:gd name="T16" fmla="*/ 0 w 441"/>
                <a:gd name="T17" fmla="*/ 0 h 478"/>
                <a:gd name="T18" fmla="*/ 0 w 441"/>
                <a:gd name="T19" fmla="*/ 0 h 478"/>
                <a:gd name="T20" fmla="*/ 0 w 441"/>
                <a:gd name="T21" fmla="*/ 0 h 478"/>
                <a:gd name="T22" fmla="*/ 0 w 441"/>
                <a:gd name="T23" fmla="*/ 0 h 478"/>
                <a:gd name="T24" fmla="*/ 0 w 441"/>
                <a:gd name="T25" fmla="*/ 0 h 478"/>
                <a:gd name="T26" fmla="*/ 0 w 441"/>
                <a:gd name="T27" fmla="*/ 0 h 478"/>
                <a:gd name="T28" fmla="*/ 0 w 441"/>
                <a:gd name="T29" fmla="*/ 0 h 478"/>
                <a:gd name="T30" fmla="*/ 0 w 441"/>
                <a:gd name="T31" fmla="*/ 0 h 478"/>
                <a:gd name="T32" fmla="*/ 0 w 441"/>
                <a:gd name="T33" fmla="*/ 0 h 478"/>
                <a:gd name="T34" fmla="*/ 0 w 441"/>
                <a:gd name="T35" fmla="*/ 0 h 478"/>
                <a:gd name="T36" fmla="*/ 0 w 441"/>
                <a:gd name="T37" fmla="*/ 0 h 478"/>
                <a:gd name="T38" fmla="*/ 0 w 441"/>
                <a:gd name="T39" fmla="*/ 0 h 478"/>
                <a:gd name="T40" fmla="*/ 0 w 441"/>
                <a:gd name="T41" fmla="*/ 0 h 478"/>
                <a:gd name="T42" fmla="*/ 0 w 441"/>
                <a:gd name="T43" fmla="*/ 0 h 478"/>
                <a:gd name="T44" fmla="*/ 0 w 441"/>
                <a:gd name="T45" fmla="*/ 0 h 478"/>
                <a:gd name="T46" fmla="*/ 0 w 441"/>
                <a:gd name="T47" fmla="*/ 0 h 478"/>
                <a:gd name="T48" fmla="*/ 0 w 441"/>
                <a:gd name="T49" fmla="*/ 0 h 478"/>
                <a:gd name="T50" fmla="*/ 0 w 441"/>
                <a:gd name="T51" fmla="*/ 0 h 478"/>
                <a:gd name="T52" fmla="*/ 0 w 441"/>
                <a:gd name="T53" fmla="*/ 0 h 478"/>
                <a:gd name="T54" fmla="*/ 0 w 441"/>
                <a:gd name="T55" fmla="*/ 0 h 478"/>
                <a:gd name="T56" fmla="*/ 0 w 441"/>
                <a:gd name="T57" fmla="*/ 0 h 478"/>
                <a:gd name="T58" fmla="*/ 0 w 441"/>
                <a:gd name="T59" fmla="*/ 0 h 478"/>
                <a:gd name="T60" fmla="*/ 0 w 441"/>
                <a:gd name="T61" fmla="*/ 0 h 478"/>
                <a:gd name="T62" fmla="*/ 0 w 441"/>
                <a:gd name="T63" fmla="*/ 0 h 478"/>
                <a:gd name="T64" fmla="*/ 0 w 441"/>
                <a:gd name="T65" fmla="*/ 0 h 478"/>
                <a:gd name="T66" fmla="*/ 0 w 441"/>
                <a:gd name="T67" fmla="*/ 0 h 478"/>
                <a:gd name="T68" fmla="*/ 0 w 441"/>
                <a:gd name="T69" fmla="*/ 0 h 478"/>
                <a:gd name="T70" fmla="*/ 0 w 441"/>
                <a:gd name="T71" fmla="*/ 0 h 478"/>
                <a:gd name="T72" fmla="*/ 0 w 441"/>
                <a:gd name="T73" fmla="*/ 0 h 478"/>
                <a:gd name="T74" fmla="*/ 0 w 441"/>
                <a:gd name="T75" fmla="*/ 0 h 478"/>
                <a:gd name="T76" fmla="*/ 0 w 441"/>
                <a:gd name="T77" fmla="*/ 0 h 478"/>
                <a:gd name="T78" fmla="*/ 0 w 441"/>
                <a:gd name="T79" fmla="*/ 0 h 478"/>
                <a:gd name="T80" fmla="*/ 0 w 441"/>
                <a:gd name="T81" fmla="*/ 0 h 478"/>
                <a:gd name="T82" fmla="*/ 0 w 441"/>
                <a:gd name="T83" fmla="*/ 0 h 478"/>
                <a:gd name="T84" fmla="*/ 0 w 441"/>
                <a:gd name="T85" fmla="*/ 0 h 478"/>
                <a:gd name="T86" fmla="*/ 0 w 441"/>
                <a:gd name="T87" fmla="*/ 0 h 478"/>
                <a:gd name="T88" fmla="*/ 0 w 441"/>
                <a:gd name="T89" fmla="*/ 0 h 478"/>
                <a:gd name="T90" fmla="*/ 0 w 441"/>
                <a:gd name="T91" fmla="*/ 0 h 478"/>
                <a:gd name="T92" fmla="*/ 0 w 441"/>
                <a:gd name="T93" fmla="*/ 0 h 478"/>
                <a:gd name="T94" fmla="*/ 0 w 441"/>
                <a:gd name="T95" fmla="*/ 0 h 478"/>
                <a:gd name="T96" fmla="*/ 0 w 441"/>
                <a:gd name="T97" fmla="*/ 0 h 478"/>
                <a:gd name="T98" fmla="*/ 0 w 441"/>
                <a:gd name="T99" fmla="*/ 0 h 478"/>
                <a:gd name="T100" fmla="*/ 0 w 441"/>
                <a:gd name="T101" fmla="*/ 0 h 4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41"/>
                <a:gd name="T154" fmla="*/ 0 h 478"/>
                <a:gd name="T155" fmla="*/ 441 w 441"/>
                <a:gd name="T156" fmla="*/ 478 h 47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41" h="478">
                  <a:moveTo>
                    <a:pt x="123" y="136"/>
                  </a:moveTo>
                  <a:lnTo>
                    <a:pt x="93" y="152"/>
                  </a:lnTo>
                  <a:lnTo>
                    <a:pt x="59" y="166"/>
                  </a:lnTo>
                  <a:lnTo>
                    <a:pt x="54" y="178"/>
                  </a:lnTo>
                  <a:lnTo>
                    <a:pt x="46" y="225"/>
                  </a:lnTo>
                  <a:lnTo>
                    <a:pt x="25" y="283"/>
                  </a:lnTo>
                  <a:lnTo>
                    <a:pt x="19" y="292"/>
                  </a:lnTo>
                  <a:lnTo>
                    <a:pt x="14" y="305"/>
                  </a:lnTo>
                  <a:lnTo>
                    <a:pt x="11" y="320"/>
                  </a:lnTo>
                  <a:lnTo>
                    <a:pt x="0" y="364"/>
                  </a:lnTo>
                  <a:lnTo>
                    <a:pt x="0" y="377"/>
                  </a:lnTo>
                  <a:lnTo>
                    <a:pt x="4" y="392"/>
                  </a:lnTo>
                  <a:lnTo>
                    <a:pt x="8" y="407"/>
                  </a:lnTo>
                  <a:lnTo>
                    <a:pt x="15" y="414"/>
                  </a:lnTo>
                  <a:lnTo>
                    <a:pt x="43" y="424"/>
                  </a:lnTo>
                  <a:lnTo>
                    <a:pt x="108" y="436"/>
                  </a:lnTo>
                  <a:lnTo>
                    <a:pt x="90" y="449"/>
                  </a:lnTo>
                  <a:lnTo>
                    <a:pt x="76" y="464"/>
                  </a:lnTo>
                  <a:lnTo>
                    <a:pt x="78" y="468"/>
                  </a:lnTo>
                  <a:lnTo>
                    <a:pt x="85" y="470"/>
                  </a:lnTo>
                  <a:lnTo>
                    <a:pt x="91" y="468"/>
                  </a:lnTo>
                  <a:lnTo>
                    <a:pt x="113" y="455"/>
                  </a:lnTo>
                  <a:lnTo>
                    <a:pt x="121" y="451"/>
                  </a:lnTo>
                  <a:lnTo>
                    <a:pt x="120" y="456"/>
                  </a:lnTo>
                  <a:lnTo>
                    <a:pt x="122" y="464"/>
                  </a:lnTo>
                  <a:lnTo>
                    <a:pt x="130" y="466"/>
                  </a:lnTo>
                  <a:lnTo>
                    <a:pt x="138" y="466"/>
                  </a:lnTo>
                  <a:lnTo>
                    <a:pt x="143" y="475"/>
                  </a:lnTo>
                  <a:lnTo>
                    <a:pt x="155" y="476"/>
                  </a:lnTo>
                  <a:lnTo>
                    <a:pt x="164" y="473"/>
                  </a:lnTo>
                  <a:lnTo>
                    <a:pt x="174" y="476"/>
                  </a:lnTo>
                  <a:lnTo>
                    <a:pt x="187" y="472"/>
                  </a:lnTo>
                  <a:lnTo>
                    <a:pt x="199" y="466"/>
                  </a:lnTo>
                  <a:lnTo>
                    <a:pt x="228" y="466"/>
                  </a:lnTo>
                  <a:lnTo>
                    <a:pt x="249" y="459"/>
                  </a:lnTo>
                  <a:lnTo>
                    <a:pt x="267" y="455"/>
                  </a:lnTo>
                  <a:lnTo>
                    <a:pt x="267" y="447"/>
                  </a:lnTo>
                  <a:lnTo>
                    <a:pt x="263" y="437"/>
                  </a:lnTo>
                  <a:lnTo>
                    <a:pt x="253" y="428"/>
                  </a:lnTo>
                  <a:lnTo>
                    <a:pt x="243" y="421"/>
                  </a:lnTo>
                  <a:lnTo>
                    <a:pt x="237" y="419"/>
                  </a:lnTo>
                  <a:lnTo>
                    <a:pt x="228" y="419"/>
                  </a:lnTo>
                  <a:lnTo>
                    <a:pt x="219" y="419"/>
                  </a:lnTo>
                  <a:lnTo>
                    <a:pt x="243" y="409"/>
                  </a:lnTo>
                  <a:lnTo>
                    <a:pt x="255" y="405"/>
                  </a:lnTo>
                  <a:lnTo>
                    <a:pt x="262" y="407"/>
                  </a:lnTo>
                  <a:lnTo>
                    <a:pt x="270" y="409"/>
                  </a:lnTo>
                  <a:lnTo>
                    <a:pt x="281" y="416"/>
                  </a:lnTo>
                  <a:lnTo>
                    <a:pt x="284" y="420"/>
                  </a:lnTo>
                  <a:lnTo>
                    <a:pt x="293" y="443"/>
                  </a:lnTo>
                  <a:lnTo>
                    <a:pt x="299" y="462"/>
                  </a:lnTo>
                  <a:lnTo>
                    <a:pt x="298" y="471"/>
                  </a:lnTo>
                  <a:lnTo>
                    <a:pt x="292" y="478"/>
                  </a:lnTo>
                  <a:lnTo>
                    <a:pt x="319" y="477"/>
                  </a:lnTo>
                  <a:lnTo>
                    <a:pt x="346" y="475"/>
                  </a:lnTo>
                  <a:lnTo>
                    <a:pt x="391" y="465"/>
                  </a:lnTo>
                  <a:lnTo>
                    <a:pt x="397" y="462"/>
                  </a:lnTo>
                  <a:lnTo>
                    <a:pt x="405" y="455"/>
                  </a:lnTo>
                  <a:lnTo>
                    <a:pt x="413" y="451"/>
                  </a:lnTo>
                  <a:lnTo>
                    <a:pt x="417" y="442"/>
                  </a:lnTo>
                  <a:lnTo>
                    <a:pt x="421" y="424"/>
                  </a:lnTo>
                  <a:lnTo>
                    <a:pt x="441" y="424"/>
                  </a:lnTo>
                  <a:lnTo>
                    <a:pt x="441" y="268"/>
                  </a:lnTo>
                  <a:lnTo>
                    <a:pt x="439" y="259"/>
                  </a:lnTo>
                  <a:lnTo>
                    <a:pt x="435" y="248"/>
                  </a:lnTo>
                  <a:lnTo>
                    <a:pt x="430" y="240"/>
                  </a:lnTo>
                  <a:lnTo>
                    <a:pt x="422" y="235"/>
                  </a:lnTo>
                  <a:lnTo>
                    <a:pt x="415" y="233"/>
                  </a:lnTo>
                  <a:lnTo>
                    <a:pt x="407" y="233"/>
                  </a:lnTo>
                  <a:lnTo>
                    <a:pt x="379" y="233"/>
                  </a:lnTo>
                  <a:lnTo>
                    <a:pt x="370" y="211"/>
                  </a:lnTo>
                  <a:lnTo>
                    <a:pt x="360" y="197"/>
                  </a:lnTo>
                  <a:lnTo>
                    <a:pt x="315" y="171"/>
                  </a:lnTo>
                  <a:lnTo>
                    <a:pt x="289" y="158"/>
                  </a:lnTo>
                  <a:lnTo>
                    <a:pt x="285" y="152"/>
                  </a:lnTo>
                  <a:lnTo>
                    <a:pt x="275" y="143"/>
                  </a:lnTo>
                  <a:lnTo>
                    <a:pt x="271" y="138"/>
                  </a:lnTo>
                  <a:lnTo>
                    <a:pt x="278" y="131"/>
                  </a:lnTo>
                  <a:lnTo>
                    <a:pt x="282" y="113"/>
                  </a:lnTo>
                  <a:lnTo>
                    <a:pt x="283" y="100"/>
                  </a:lnTo>
                  <a:lnTo>
                    <a:pt x="282" y="81"/>
                  </a:lnTo>
                  <a:lnTo>
                    <a:pt x="282" y="55"/>
                  </a:lnTo>
                  <a:lnTo>
                    <a:pt x="278" y="39"/>
                  </a:lnTo>
                  <a:lnTo>
                    <a:pt x="273" y="32"/>
                  </a:lnTo>
                  <a:lnTo>
                    <a:pt x="262" y="22"/>
                  </a:lnTo>
                  <a:lnTo>
                    <a:pt x="255" y="11"/>
                  </a:lnTo>
                  <a:lnTo>
                    <a:pt x="245" y="5"/>
                  </a:lnTo>
                  <a:lnTo>
                    <a:pt x="223" y="0"/>
                  </a:lnTo>
                  <a:lnTo>
                    <a:pt x="204" y="4"/>
                  </a:lnTo>
                  <a:lnTo>
                    <a:pt x="195" y="4"/>
                  </a:lnTo>
                  <a:lnTo>
                    <a:pt x="177" y="11"/>
                  </a:lnTo>
                  <a:lnTo>
                    <a:pt x="151" y="27"/>
                  </a:lnTo>
                  <a:lnTo>
                    <a:pt x="126" y="55"/>
                  </a:lnTo>
                  <a:lnTo>
                    <a:pt x="123" y="62"/>
                  </a:lnTo>
                  <a:lnTo>
                    <a:pt x="120" y="69"/>
                  </a:lnTo>
                  <a:lnTo>
                    <a:pt x="120" y="81"/>
                  </a:lnTo>
                  <a:lnTo>
                    <a:pt x="130" y="89"/>
                  </a:lnTo>
                  <a:lnTo>
                    <a:pt x="126" y="114"/>
                  </a:lnTo>
                  <a:lnTo>
                    <a:pt x="130" y="119"/>
                  </a:lnTo>
                  <a:lnTo>
                    <a:pt x="131" y="125"/>
                  </a:lnTo>
                  <a:lnTo>
                    <a:pt x="131" y="132"/>
                  </a:lnTo>
                  <a:lnTo>
                    <a:pt x="123" y="136"/>
                  </a:lnTo>
                  <a:close/>
                </a:path>
              </a:pathLst>
            </a:custGeom>
            <a:solidFill>
              <a:srgbClr val="003399"/>
            </a:solidFill>
            <a:ln w="9525">
              <a:solidFill>
                <a:schemeClr val="bg1"/>
              </a:solidFill>
              <a:round/>
              <a:headEnd/>
              <a:tailEnd/>
            </a:ln>
          </p:spPr>
          <p:txBody>
            <a:bodyPr/>
            <a:lstStyle/>
            <a:p>
              <a:endParaRPr lang="ko-KR" altLang="en-US"/>
            </a:p>
          </p:txBody>
        </p:sp>
        <p:sp>
          <p:nvSpPr>
            <p:cNvPr id="31765" name="Freeform 23"/>
            <p:cNvSpPr>
              <a:spLocks/>
            </p:cNvSpPr>
            <p:nvPr/>
          </p:nvSpPr>
          <p:spPr bwMode="auto">
            <a:xfrm>
              <a:off x="761" y="2130"/>
              <a:ext cx="147" cy="159"/>
            </a:xfrm>
            <a:custGeom>
              <a:avLst/>
              <a:gdLst>
                <a:gd name="T0" fmla="*/ 0 w 441"/>
                <a:gd name="T1" fmla="*/ 0 h 478"/>
                <a:gd name="T2" fmla="*/ 0 w 441"/>
                <a:gd name="T3" fmla="*/ 0 h 478"/>
                <a:gd name="T4" fmla="*/ 0 w 441"/>
                <a:gd name="T5" fmla="*/ 0 h 478"/>
                <a:gd name="T6" fmla="*/ 0 w 441"/>
                <a:gd name="T7" fmla="*/ 0 h 478"/>
                <a:gd name="T8" fmla="*/ 0 w 441"/>
                <a:gd name="T9" fmla="*/ 0 h 478"/>
                <a:gd name="T10" fmla="*/ 0 w 441"/>
                <a:gd name="T11" fmla="*/ 0 h 478"/>
                <a:gd name="T12" fmla="*/ 0 w 441"/>
                <a:gd name="T13" fmla="*/ 0 h 478"/>
                <a:gd name="T14" fmla="*/ 0 w 441"/>
                <a:gd name="T15" fmla="*/ 0 h 478"/>
                <a:gd name="T16" fmla="*/ 0 w 441"/>
                <a:gd name="T17" fmla="*/ 0 h 478"/>
                <a:gd name="T18" fmla="*/ 0 w 441"/>
                <a:gd name="T19" fmla="*/ 0 h 478"/>
                <a:gd name="T20" fmla="*/ 0 w 441"/>
                <a:gd name="T21" fmla="*/ 0 h 478"/>
                <a:gd name="T22" fmla="*/ 0 w 441"/>
                <a:gd name="T23" fmla="*/ 0 h 478"/>
                <a:gd name="T24" fmla="*/ 0 w 441"/>
                <a:gd name="T25" fmla="*/ 0 h 478"/>
                <a:gd name="T26" fmla="*/ 0 w 441"/>
                <a:gd name="T27" fmla="*/ 0 h 478"/>
                <a:gd name="T28" fmla="*/ 0 w 441"/>
                <a:gd name="T29" fmla="*/ 0 h 478"/>
                <a:gd name="T30" fmla="*/ 0 w 441"/>
                <a:gd name="T31" fmla="*/ 0 h 478"/>
                <a:gd name="T32" fmla="*/ 0 w 441"/>
                <a:gd name="T33" fmla="*/ 0 h 478"/>
                <a:gd name="T34" fmla="*/ 0 w 441"/>
                <a:gd name="T35" fmla="*/ 0 h 478"/>
                <a:gd name="T36" fmla="*/ 0 w 441"/>
                <a:gd name="T37" fmla="*/ 0 h 478"/>
                <a:gd name="T38" fmla="*/ 0 w 441"/>
                <a:gd name="T39" fmla="*/ 0 h 478"/>
                <a:gd name="T40" fmla="*/ 0 w 441"/>
                <a:gd name="T41" fmla="*/ 0 h 478"/>
                <a:gd name="T42" fmla="*/ 0 w 441"/>
                <a:gd name="T43" fmla="*/ 0 h 478"/>
                <a:gd name="T44" fmla="*/ 0 w 441"/>
                <a:gd name="T45" fmla="*/ 0 h 478"/>
                <a:gd name="T46" fmla="*/ 0 w 441"/>
                <a:gd name="T47" fmla="*/ 0 h 478"/>
                <a:gd name="T48" fmla="*/ 0 w 441"/>
                <a:gd name="T49" fmla="*/ 0 h 478"/>
                <a:gd name="T50" fmla="*/ 0 w 441"/>
                <a:gd name="T51" fmla="*/ 0 h 478"/>
                <a:gd name="T52" fmla="*/ 0 w 441"/>
                <a:gd name="T53" fmla="*/ 0 h 478"/>
                <a:gd name="T54" fmla="*/ 0 w 441"/>
                <a:gd name="T55" fmla="*/ 0 h 478"/>
                <a:gd name="T56" fmla="*/ 0 w 441"/>
                <a:gd name="T57" fmla="*/ 0 h 478"/>
                <a:gd name="T58" fmla="*/ 0 w 441"/>
                <a:gd name="T59" fmla="*/ 0 h 478"/>
                <a:gd name="T60" fmla="*/ 0 w 441"/>
                <a:gd name="T61" fmla="*/ 0 h 478"/>
                <a:gd name="T62" fmla="*/ 0 w 441"/>
                <a:gd name="T63" fmla="*/ 0 h 478"/>
                <a:gd name="T64" fmla="*/ 0 w 441"/>
                <a:gd name="T65" fmla="*/ 0 h 478"/>
                <a:gd name="T66" fmla="*/ 0 w 441"/>
                <a:gd name="T67" fmla="*/ 0 h 478"/>
                <a:gd name="T68" fmla="*/ 0 w 441"/>
                <a:gd name="T69" fmla="*/ 0 h 478"/>
                <a:gd name="T70" fmla="*/ 0 w 441"/>
                <a:gd name="T71" fmla="*/ 0 h 478"/>
                <a:gd name="T72" fmla="*/ 0 w 441"/>
                <a:gd name="T73" fmla="*/ 0 h 478"/>
                <a:gd name="T74" fmla="*/ 0 w 441"/>
                <a:gd name="T75" fmla="*/ 0 h 478"/>
                <a:gd name="T76" fmla="*/ 0 w 441"/>
                <a:gd name="T77" fmla="*/ 0 h 478"/>
                <a:gd name="T78" fmla="*/ 0 w 441"/>
                <a:gd name="T79" fmla="*/ 0 h 478"/>
                <a:gd name="T80" fmla="*/ 0 w 441"/>
                <a:gd name="T81" fmla="*/ 0 h 478"/>
                <a:gd name="T82" fmla="*/ 0 w 441"/>
                <a:gd name="T83" fmla="*/ 0 h 478"/>
                <a:gd name="T84" fmla="*/ 0 w 441"/>
                <a:gd name="T85" fmla="*/ 0 h 478"/>
                <a:gd name="T86" fmla="*/ 0 w 441"/>
                <a:gd name="T87" fmla="*/ 0 h 478"/>
                <a:gd name="T88" fmla="*/ 0 w 441"/>
                <a:gd name="T89" fmla="*/ 0 h 478"/>
                <a:gd name="T90" fmla="*/ 0 w 441"/>
                <a:gd name="T91" fmla="*/ 0 h 478"/>
                <a:gd name="T92" fmla="*/ 0 w 441"/>
                <a:gd name="T93" fmla="*/ 0 h 478"/>
                <a:gd name="T94" fmla="*/ 0 w 441"/>
                <a:gd name="T95" fmla="*/ 0 h 478"/>
                <a:gd name="T96" fmla="*/ 0 w 441"/>
                <a:gd name="T97" fmla="*/ 0 h 478"/>
                <a:gd name="T98" fmla="*/ 0 w 441"/>
                <a:gd name="T99" fmla="*/ 0 h 478"/>
                <a:gd name="T100" fmla="*/ 0 w 441"/>
                <a:gd name="T101" fmla="*/ 0 h 4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41"/>
                <a:gd name="T154" fmla="*/ 0 h 478"/>
                <a:gd name="T155" fmla="*/ 441 w 441"/>
                <a:gd name="T156" fmla="*/ 478 h 47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41" h="478">
                  <a:moveTo>
                    <a:pt x="123" y="136"/>
                  </a:moveTo>
                  <a:lnTo>
                    <a:pt x="93" y="152"/>
                  </a:lnTo>
                  <a:lnTo>
                    <a:pt x="59" y="166"/>
                  </a:lnTo>
                  <a:lnTo>
                    <a:pt x="54" y="178"/>
                  </a:lnTo>
                  <a:lnTo>
                    <a:pt x="46" y="225"/>
                  </a:lnTo>
                  <a:lnTo>
                    <a:pt x="25" y="283"/>
                  </a:lnTo>
                  <a:lnTo>
                    <a:pt x="19" y="292"/>
                  </a:lnTo>
                  <a:lnTo>
                    <a:pt x="14" y="305"/>
                  </a:lnTo>
                  <a:lnTo>
                    <a:pt x="11" y="320"/>
                  </a:lnTo>
                  <a:lnTo>
                    <a:pt x="0" y="364"/>
                  </a:lnTo>
                  <a:lnTo>
                    <a:pt x="0" y="377"/>
                  </a:lnTo>
                  <a:lnTo>
                    <a:pt x="4" y="392"/>
                  </a:lnTo>
                  <a:lnTo>
                    <a:pt x="8" y="407"/>
                  </a:lnTo>
                  <a:lnTo>
                    <a:pt x="15" y="414"/>
                  </a:lnTo>
                  <a:lnTo>
                    <a:pt x="43" y="424"/>
                  </a:lnTo>
                  <a:lnTo>
                    <a:pt x="108" y="436"/>
                  </a:lnTo>
                  <a:lnTo>
                    <a:pt x="90" y="449"/>
                  </a:lnTo>
                  <a:lnTo>
                    <a:pt x="76" y="464"/>
                  </a:lnTo>
                  <a:lnTo>
                    <a:pt x="78" y="468"/>
                  </a:lnTo>
                  <a:lnTo>
                    <a:pt x="85" y="470"/>
                  </a:lnTo>
                  <a:lnTo>
                    <a:pt x="91" y="468"/>
                  </a:lnTo>
                  <a:lnTo>
                    <a:pt x="113" y="455"/>
                  </a:lnTo>
                  <a:lnTo>
                    <a:pt x="121" y="451"/>
                  </a:lnTo>
                  <a:lnTo>
                    <a:pt x="120" y="456"/>
                  </a:lnTo>
                  <a:lnTo>
                    <a:pt x="122" y="464"/>
                  </a:lnTo>
                  <a:lnTo>
                    <a:pt x="130" y="466"/>
                  </a:lnTo>
                  <a:lnTo>
                    <a:pt x="138" y="466"/>
                  </a:lnTo>
                  <a:lnTo>
                    <a:pt x="143" y="475"/>
                  </a:lnTo>
                  <a:lnTo>
                    <a:pt x="155" y="476"/>
                  </a:lnTo>
                  <a:lnTo>
                    <a:pt x="164" y="473"/>
                  </a:lnTo>
                  <a:lnTo>
                    <a:pt x="174" y="476"/>
                  </a:lnTo>
                  <a:lnTo>
                    <a:pt x="187" y="472"/>
                  </a:lnTo>
                  <a:lnTo>
                    <a:pt x="199" y="466"/>
                  </a:lnTo>
                  <a:lnTo>
                    <a:pt x="228" y="466"/>
                  </a:lnTo>
                  <a:lnTo>
                    <a:pt x="249" y="459"/>
                  </a:lnTo>
                  <a:lnTo>
                    <a:pt x="267" y="455"/>
                  </a:lnTo>
                  <a:lnTo>
                    <a:pt x="267" y="447"/>
                  </a:lnTo>
                  <a:lnTo>
                    <a:pt x="263" y="437"/>
                  </a:lnTo>
                  <a:lnTo>
                    <a:pt x="253" y="428"/>
                  </a:lnTo>
                  <a:lnTo>
                    <a:pt x="243" y="421"/>
                  </a:lnTo>
                  <a:lnTo>
                    <a:pt x="237" y="419"/>
                  </a:lnTo>
                  <a:lnTo>
                    <a:pt x="228" y="419"/>
                  </a:lnTo>
                  <a:lnTo>
                    <a:pt x="219" y="419"/>
                  </a:lnTo>
                  <a:lnTo>
                    <a:pt x="243" y="409"/>
                  </a:lnTo>
                  <a:lnTo>
                    <a:pt x="255" y="405"/>
                  </a:lnTo>
                  <a:lnTo>
                    <a:pt x="262" y="407"/>
                  </a:lnTo>
                  <a:lnTo>
                    <a:pt x="270" y="409"/>
                  </a:lnTo>
                  <a:lnTo>
                    <a:pt x="281" y="416"/>
                  </a:lnTo>
                  <a:lnTo>
                    <a:pt x="284" y="420"/>
                  </a:lnTo>
                  <a:lnTo>
                    <a:pt x="293" y="443"/>
                  </a:lnTo>
                  <a:lnTo>
                    <a:pt x="299" y="462"/>
                  </a:lnTo>
                  <a:lnTo>
                    <a:pt x="298" y="471"/>
                  </a:lnTo>
                  <a:lnTo>
                    <a:pt x="292" y="478"/>
                  </a:lnTo>
                  <a:lnTo>
                    <a:pt x="319" y="477"/>
                  </a:lnTo>
                  <a:lnTo>
                    <a:pt x="346" y="475"/>
                  </a:lnTo>
                  <a:lnTo>
                    <a:pt x="391" y="465"/>
                  </a:lnTo>
                  <a:lnTo>
                    <a:pt x="397" y="462"/>
                  </a:lnTo>
                  <a:lnTo>
                    <a:pt x="405" y="455"/>
                  </a:lnTo>
                  <a:lnTo>
                    <a:pt x="413" y="451"/>
                  </a:lnTo>
                  <a:lnTo>
                    <a:pt x="417" y="442"/>
                  </a:lnTo>
                  <a:lnTo>
                    <a:pt x="421" y="424"/>
                  </a:lnTo>
                  <a:lnTo>
                    <a:pt x="441" y="424"/>
                  </a:lnTo>
                  <a:lnTo>
                    <a:pt x="441" y="268"/>
                  </a:lnTo>
                  <a:lnTo>
                    <a:pt x="439" y="259"/>
                  </a:lnTo>
                  <a:lnTo>
                    <a:pt x="435" y="248"/>
                  </a:lnTo>
                  <a:lnTo>
                    <a:pt x="430" y="240"/>
                  </a:lnTo>
                  <a:lnTo>
                    <a:pt x="422" y="235"/>
                  </a:lnTo>
                  <a:lnTo>
                    <a:pt x="415" y="233"/>
                  </a:lnTo>
                  <a:lnTo>
                    <a:pt x="407" y="233"/>
                  </a:lnTo>
                  <a:lnTo>
                    <a:pt x="379" y="233"/>
                  </a:lnTo>
                  <a:lnTo>
                    <a:pt x="370" y="211"/>
                  </a:lnTo>
                  <a:lnTo>
                    <a:pt x="360" y="197"/>
                  </a:lnTo>
                  <a:lnTo>
                    <a:pt x="315" y="171"/>
                  </a:lnTo>
                  <a:lnTo>
                    <a:pt x="289" y="158"/>
                  </a:lnTo>
                  <a:lnTo>
                    <a:pt x="285" y="152"/>
                  </a:lnTo>
                  <a:lnTo>
                    <a:pt x="275" y="143"/>
                  </a:lnTo>
                  <a:lnTo>
                    <a:pt x="271" y="138"/>
                  </a:lnTo>
                  <a:lnTo>
                    <a:pt x="278" y="131"/>
                  </a:lnTo>
                  <a:lnTo>
                    <a:pt x="282" y="113"/>
                  </a:lnTo>
                  <a:lnTo>
                    <a:pt x="283" y="100"/>
                  </a:lnTo>
                  <a:lnTo>
                    <a:pt x="282" y="81"/>
                  </a:lnTo>
                  <a:lnTo>
                    <a:pt x="282" y="55"/>
                  </a:lnTo>
                  <a:lnTo>
                    <a:pt x="278" y="39"/>
                  </a:lnTo>
                  <a:lnTo>
                    <a:pt x="273" y="32"/>
                  </a:lnTo>
                  <a:lnTo>
                    <a:pt x="262" y="22"/>
                  </a:lnTo>
                  <a:lnTo>
                    <a:pt x="255" y="11"/>
                  </a:lnTo>
                  <a:lnTo>
                    <a:pt x="245" y="5"/>
                  </a:lnTo>
                  <a:lnTo>
                    <a:pt x="223" y="0"/>
                  </a:lnTo>
                  <a:lnTo>
                    <a:pt x="204" y="4"/>
                  </a:lnTo>
                  <a:lnTo>
                    <a:pt x="195" y="4"/>
                  </a:lnTo>
                  <a:lnTo>
                    <a:pt x="177" y="11"/>
                  </a:lnTo>
                  <a:lnTo>
                    <a:pt x="151" y="27"/>
                  </a:lnTo>
                  <a:lnTo>
                    <a:pt x="126" y="55"/>
                  </a:lnTo>
                  <a:lnTo>
                    <a:pt x="123" y="62"/>
                  </a:lnTo>
                  <a:lnTo>
                    <a:pt x="120" y="69"/>
                  </a:lnTo>
                  <a:lnTo>
                    <a:pt x="120" y="81"/>
                  </a:lnTo>
                  <a:lnTo>
                    <a:pt x="130" y="89"/>
                  </a:lnTo>
                  <a:lnTo>
                    <a:pt x="126" y="114"/>
                  </a:lnTo>
                  <a:lnTo>
                    <a:pt x="130" y="119"/>
                  </a:lnTo>
                  <a:lnTo>
                    <a:pt x="131" y="125"/>
                  </a:lnTo>
                  <a:lnTo>
                    <a:pt x="131" y="132"/>
                  </a:lnTo>
                  <a:lnTo>
                    <a:pt x="123" y="136"/>
                  </a:lnTo>
                </a:path>
              </a:pathLst>
            </a:custGeom>
            <a:solidFill>
              <a:srgbClr val="003399"/>
            </a:solidFill>
            <a:ln w="0">
              <a:solidFill>
                <a:schemeClr val="bg1"/>
              </a:solidFill>
              <a:round/>
              <a:headEnd/>
              <a:tailEnd/>
            </a:ln>
          </p:spPr>
          <p:txBody>
            <a:bodyPr/>
            <a:lstStyle/>
            <a:p>
              <a:endParaRPr lang="ko-KR" altLang="en-US"/>
            </a:p>
          </p:txBody>
        </p:sp>
        <p:sp>
          <p:nvSpPr>
            <p:cNvPr id="31766" name="Freeform 24"/>
            <p:cNvSpPr>
              <a:spLocks/>
            </p:cNvSpPr>
            <p:nvPr/>
          </p:nvSpPr>
          <p:spPr bwMode="auto">
            <a:xfrm>
              <a:off x="787" y="2238"/>
              <a:ext cx="5" cy="12"/>
            </a:xfrm>
            <a:custGeom>
              <a:avLst/>
              <a:gdLst>
                <a:gd name="T0" fmla="*/ 0 w 14"/>
                <a:gd name="T1" fmla="*/ 0 h 35"/>
                <a:gd name="T2" fmla="*/ 0 w 14"/>
                <a:gd name="T3" fmla="*/ 0 h 35"/>
                <a:gd name="T4" fmla="*/ 0 w 14"/>
                <a:gd name="T5" fmla="*/ 0 h 35"/>
                <a:gd name="T6" fmla="*/ 0 w 14"/>
                <a:gd name="T7" fmla="*/ 0 h 35"/>
                <a:gd name="T8" fmla="*/ 0 w 14"/>
                <a:gd name="T9" fmla="*/ 0 h 35"/>
                <a:gd name="T10" fmla="*/ 0 w 14"/>
                <a:gd name="T11" fmla="*/ 0 h 35"/>
                <a:gd name="T12" fmla="*/ 0 60000 65536"/>
                <a:gd name="T13" fmla="*/ 0 60000 65536"/>
                <a:gd name="T14" fmla="*/ 0 60000 65536"/>
                <a:gd name="T15" fmla="*/ 0 60000 65536"/>
                <a:gd name="T16" fmla="*/ 0 60000 65536"/>
                <a:gd name="T17" fmla="*/ 0 60000 65536"/>
                <a:gd name="T18" fmla="*/ 0 w 14"/>
                <a:gd name="T19" fmla="*/ 0 h 35"/>
                <a:gd name="T20" fmla="*/ 14 w 14"/>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14" h="35">
                  <a:moveTo>
                    <a:pt x="8" y="0"/>
                  </a:moveTo>
                  <a:lnTo>
                    <a:pt x="14" y="35"/>
                  </a:lnTo>
                  <a:lnTo>
                    <a:pt x="5" y="25"/>
                  </a:lnTo>
                  <a:lnTo>
                    <a:pt x="0" y="22"/>
                  </a:lnTo>
                  <a:lnTo>
                    <a:pt x="2" y="15"/>
                  </a:lnTo>
                  <a:lnTo>
                    <a:pt x="8" y="0"/>
                  </a:lnTo>
                  <a:close/>
                </a:path>
              </a:pathLst>
            </a:custGeom>
            <a:solidFill>
              <a:srgbClr val="003399"/>
            </a:solidFill>
            <a:ln w="9525">
              <a:solidFill>
                <a:schemeClr val="bg1"/>
              </a:solidFill>
              <a:round/>
              <a:headEnd/>
              <a:tailEnd/>
            </a:ln>
          </p:spPr>
          <p:txBody>
            <a:bodyPr/>
            <a:lstStyle/>
            <a:p>
              <a:endParaRPr lang="ko-KR" altLang="en-US"/>
            </a:p>
          </p:txBody>
        </p:sp>
        <p:sp>
          <p:nvSpPr>
            <p:cNvPr id="31767" name="Freeform 25"/>
            <p:cNvSpPr>
              <a:spLocks/>
            </p:cNvSpPr>
            <p:nvPr/>
          </p:nvSpPr>
          <p:spPr bwMode="auto">
            <a:xfrm>
              <a:off x="787" y="2238"/>
              <a:ext cx="5" cy="12"/>
            </a:xfrm>
            <a:custGeom>
              <a:avLst/>
              <a:gdLst>
                <a:gd name="T0" fmla="*/ 0 w 14"/>
                <a:gd name="T1" fmla="*/ 0 h 35"/>
                <a:gd name="T2" fmla="*/ 0 w 14"/>
                <a:gd name="T3" fmla="*/ 0 h 35"/>
                <a:gd name="T4" fmla="*/ 0 w 14"/>
                <a:gd name="T5" fmla="*/ 0 h 35"/>
                <a:gd name="T6" fmla="*/ 0 w 14"/>
                <a:gd name="T7" fmla="*/ 0 h 35"/>
                <a:gd name="T8" fmla="*/ 0 w 14"/>
                <a:gd name="T9" fmla="*/ 0 h 35"/>
                <a:gd name="T10" fmla="*/ 0 w 14"/>
                <a:gd name="T11" fmla="*/ 0 h 35"/>
                <a:gd name="T12" fmla="*/ 0 60000 65536"/>
                <a:gd name="T13" fmla="*/ 0 60000 65536"/>
                <a:gd name="T14" fmla="*/ 0 60000 65536"/>
                <a:gd name="T15" fmla="*/ 0 60000 65536"/>
                <a:gd name="T16" fmla="*/ 0 60000 65536"/>
                <a:gd name="T17" fmla="*/ 0 60000 65536"/>
                <a:gd name="T18" fmla="*/ 0 w 14"/>
                <a:gd name="T19" fmla="*/ 0 h 35"/>
                <a:gd name="T20" fmla="*/ 14 w 14"/>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14" h="35">
                  <a:moveTo>
                    <a:pt x="8" y="0"/>
                  </a:moveTo>
                  <a:lnTo>
                    <a:pt x="14" y="35"/>
                  </a:lnTo>
                  <a:lnTo>
                    <a:pt x="5" y="25"/>
                  </a:lnTo>
                  <a:lnTo>
                    <a:pt x="0" y="22"/>
                  </a:lnTo>
                  <a:lnTo>
                    <a:pt x="2" y="15"/>
                  </a:lnTo>
                  <a:lnTo>
                    <a:pt x="8" y="0"/>
                  </a:lnTo>
                </a:path>
              </a:pathLst>
            </a:custGeom>
            <a:solidFill>
              <a:srgbClr val="003399"/>
            </a:solidFill>
            <a:ln w="0">
              <a:solidFill>
                <a:schemeClr val="bg1"/>
              </a:solidFill>
              <a:round/>
              <a:headEnd/>
              <a:tailEnd/>
            </a:ln>
          </p:spPr>
          <p:txBody>
            <a:bodyPr/>
            <a:lstStyle/>
            <a:p>
              <a:endParaRPr lang="ko-KR" altLang="en-US"/>
            </a:p>
          </p:txBody>
        </p:sp>
        <p:sp>
          <p:nvSpPr>
            <p:cNvPr id="31768" name="Freeform 26"/>
            <p:cNvSpPr>
              <a:spLocks/>
            </p:cNvSpPr>
            <p:nvPr/>
          </p:nvSpPr>
          <p:spPr bwMode="auto">
            <a:xfrm>
              <a:off x="810" y="2200"/>
              <a:ext cx="8" cy="51"/>
            </a:xfrm>
            <a:custGeom>
              <a:avLst/>
              <a:gdLst>
                <a:gd name="T0" fmla="*/ 0 w 25"/>
                <a:gd name="T1" fmla="*/ 0 h 154"/>
                <a:gd name="T2" fmla="*/ 0 w 25"/>
                <a:gd name="T3" fmla="*/ 0 h 154"/>
                <a:gd name="T4" fmla="*/ 0 w 25"/>
                <a:gd name="T5" fmla="*/ 0 h 154"/>
                <a:gd name="T6" fmla="*/ 0 w 25"/>
                <a:gd name="T7" fmla="*/ 0 h 154"/>
                <a:gd name="T8" fmla="*/ 0 w 25"/>
                <a:gd name="T9" fmla="*/ 0 h 154"/>
                <a:gd name="T10" fmla="*/ 0 w 25"/>
                <a:gd name="T11" fmla="*/ 0 h 154"/>
                <a:gd name="T12" fmla="*/ 0 w 25"/>
                <a:gd name="T13" fmla="*/ 0 h 154"/>
                <a:gd name="T14" fmla="*/ 0 w 25"/>
                <a:gd name="T15" fmla="*/ 0 h 154"/>
                <a:gd name="T16" fmla="*/ 0 w 25"/>
                <a:gd name="T17" fmla="*/ 0 h 154"/>
                <a:gd name="T18" fmla="*/ 0 w 25"/>
                <a:gd name="T19" fmla="*/ 0 h 154"/>
                <a:gd name="T20" fmla="*/ 0 w 25"/>
                <a:gd name="T21" fmla="*/ 0 h 154"/>
                <a:gd name="T22" fmla="*/ 0 w 25"/>
                <a:gd name="T23" fmla="*/ 0 h 154"/>
                <a:gd name="T24" fmla="*/ 0 w 25"/>
                <a:gd name="T25" fmla="*/ 0 h 1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54"/>
                <a:gd name="T41" fmla="*/ 25 w 25"/>
                <a:gd name="T42" fmla="*/ 154 h 1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54">
                  <a:moveTo>
                    <a:pt x="0" y="0"/>
                  </a:moveTo>
                  <a:lnTo>
                    <a:pt x="5" y="46"/>
                  </a:lnTo>
                  <a:lnTo>
                    <a:pt x="13" y="126"/>
                  </a:lnTo>
                  <a:lnTo>
                    <a:pt x="17" y="154"/>
                  </a:lnTo>
                  <a:lnTo>
                    <a:pt x="14" y="92"/>
                  </a:lnTo>
                  <a:lnTo>
                    <a:pt x="18" y="67"/>
                  </a:lnTo>
                  <a:lnTo>
                    <a:pt x="25" y="53"/>
                  </a:lnTo>
                  <a:lnTo>
                    <a:pt x="17" y="45"/>
                  </a:lnTo>
                  <a:lnTo>
                    <a:pt x="19" y="33"/>
                  </a:lnTo>
                  <a:lnTo>
                    <a:pt x="21" y="25"/>
                  </a:lnTo>
                  <a:lnTo>
                    <a:pt x="14" y="23"/>
                  </a:lnTo>
                  <a:lnTo>
                    <a:pt x="7" y="16"/>
                  </a:lnTo>
                  <a:lnTo>
                    <a:pt x="0" y="0"/>
                  </a:lnTo>
                  <a:close/>
                </a:path>
              </a:pathLst>
            </a:custGeom>
            <a:solidFill>
              <a:srgbClr val="003399"/>
            </a:solidFill>
            <a:ln w="9525">
              <a:solidFill>
                <a:schemeClr val="bg1"/>
              </a:solidFill>
              <a:round/>
              <a:headEnd/>
              <a:tailEnd/>
            </a:ln>
          </p:spPr>
          <p:txBody>
            <a:bodyPr/>
            <a:lstStyle/>
            <a:p>
              <a:endParaRPr lang="ko-KR" altLang="en-US"/>
            </a:p>
          </p:txBody>
        </p:sp>
        <p:sp>
          <p:nvSpPr>
            <p:cNvPr id="31769" name="Freeform 27"/>
            <p:cNvSpPr>
              <a:spLocks/>
            </p:cNvSpPr>
            <p:nvPr/>
          </p:nvSpPr>
          <p:spPr bwMode="auto">
            <a:xfrm>
              <a:off x="810" y="2200"/>
              <a:ext cx="8" cy="51"/>
            </a:xfrm>
            <a:custGeom>
              <a:avLst/>
              <a:gdLst>
                <a:gd name="T0" fmla="*/ 0 w 25"/>
                <a:gd name="T1" fmla="*/ 0 h 154"/>
                <a:gd name="T2" fmla="*/ 0 w 25"/>
                <a:gd name="T3" fmla="*/ 0 h 154"/>
                <a:gd name="T4" fmla="*/ 0 w 25"/>
                <a:gd name="T5" fmla="*/ 0 h 154"/>
                <a:gd name="T6" fmla="*/ 0 w 25"/>
                <a:gd name="T7" fmla="*/ 0 h 154"/>
                <a:gd name="T8" fmla="*/ 0 w 25"/>
                <a:gd name="T9" fmla="*/ 0 h 154"/>
                <a:gd name="T10" fmla="*/ 0 w 25"/>
                <a:gd name="T11" fmla="*/ 0 h 154"/>
                <a:gd name="T12" fmla="*/ 0 w 25"/>
                <a:gd name="T13" fmla="*/ 0 h 154"/>
                <a:gd name="T14" fmla="*/ 0 w 25"/>
                <a:gd name="T15" fmla="*/ 0 h 154"/>
                <a:gd name="T16" fmla="*/ 0 w 25"/>
                <a:gd name="T17" fmla="*/ 0 h 154"/>
                <a:gd name="T18" fmla="*/ 0 w 25"/>
                <a:gd name="T19" fmla="*/ 0 h 154"/>
                <a:gd name="T20" fmla="*/ 0 w 25"/>
                <a:gd name="T21" fmla="*/ 0 h 154"/>
                <a:gd name="T22" fmla="*/ 0 w 25"/>
                <a:gd name="T23" fmla="*/ 0 h 154"/>
                <a:gd name="T24" fmla="*/ 0 w 25"/>
                <a:gd name="T25" fmla="*/ 0 h 1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54"/>
                <a:gd name="T41" fmla="*/ 25 w 25"/>
                <a:gd name="T42" fmla="*/ 154 h 1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54">
                  <a:moveTo>
                    <a:pt x="0" y="0"/>
                  </a:moveTo>
                  <a:lnTo>
                    <a:pt x="5" y="46"/>
                  </a:lnTo>
                  <a:lnTo>
                    <a:pt x="13" y="126"/>
                  </a:lnTo>
                  <a:lnTo>
                    <a:pt x="17" y="154"/>
                  </a:lnTo>
                  <a:lnTo>
                    <a:pt x="14" y="92"/>
                  </a:lnTo>
                  <a:lnTo>
                    <a:pt x="18" y="67"/>
                  </a:lnTo>
                  <a:lnTo>
                    <a:pt x="25" y="53"/>
                  </a:lnTo>
                  <a:lnTo>
                    <a:pt x="17" y="45"/>
                  </a:lnTo>
                  <a:lnTo>
                    <a:pt x="19" y="33"/>
                  </a:lnTo>
                  <a:lnTo>
                    <a:pt x="21" y="25"/>
                  </a:lnTo>
                  <a:lnTo>
                    <a:pt x="14" y="23"/>
                  </a:lnTo>
                  <a:lnTo>
                    <a:pt x="7" y="16"/>
                  </a:lnTo>
                  <a:lnTo>
                    <a:pt x="0" y="0"/>
                  </a:lnTo>
                </a:path>
              </a:pathLst>
            </a:custGeom>
            <a:solidFill>
              <a:srgbClr val="003399"/>
            </a:solidFill>
            <a:ln w="0">
              <a:solidFill>
                <a:schemeClr val="bg1"/>
              </a:solidFill>
              <a:round/>
              <a:headEnd/>
              <a:tailEnd/>
            </a:ln>
          </p:spPr>
          <p:txBody>
            <a:bodyPr/>
            <a:lstStyle/>
            <a:p>
              <a:endParaRPr lang="ko-KR" altLang="en-US"/>
            </a:p>
          </p:txBody>
        </p:sp>
        <p:sp>
          <p:nvSpPr>
            <p:cNvPr id="31770" name="Freeform 28"/>
            <p:cNvSpPr>
              <a:spLocks/>
            </p:cNvSpPr>
            <p:nvPr/>
          </p:nvSpPr>
          <p:spPr bwMode="auto">
            <a:xfrm>
              <a:off x="823" y="2187"/>
              <a:ext cx="20" cy="66"/>
            </a:xfrm>
            <a:custGeom>
              <a:avLst/>
              <a:gdLst>
                <a:gd name="T0" fmla="*/ 0 w 59"/>
                <a:gd name="T1" fmla="*/ 0 h 198"/>
                <a:gd name="T2" fmla="*/ 0 w 59"/>
                <a:gd name="T3" fmla="*/ 0 h 198"/>
                <a:gd name="T4" fmla="*/ 0 w 59"/>
                <a:gd name="T5" fmla="*/ 0 h 198"/>
                <a:gd name="T6" fmla="*/ 0 w 59"/>
                <a:gd name="T7" fmla="*/ 0 h 198"/>
                <a:gd name="T8" fmla="*/ 0 w 59"/>
                <a:gd name="T9" fmla="*/ 0 h 198"/>
                <a:gd name="T10" fmla="*/ 0 w 59"/>
                <a:gd name="T11" fmla="*/ 0 h 198"/>
                <a:gd name="T12" fmla="*/ 0 w 59"/>
                <a:gd name="T13" fmla="*/ 0 h 198"/>
                <a:gd name="T14" fmla="*/ 0 w 59"/>
                <a:gd name="T15" fmla="*/ 0 h 198"/>
                <a:gd name="T16" fmla="*/ 0 w 59"/>
                <a:gd name="T17" fmla="*/ 0 h 198"/>
                <a:gd name="T18" fmla="*/ 0 w 59"/>
                <a:gd name="T19" fmla="*/ 0 h 198"/>
                <a:gd name="T20" fmla="*/ 0 w 59"/>
                <a:gd name="T21" fmla="*/ 0 h 198"/>
                <a:gd name="T22" fmla="*/ 0 w 59"/>
                <a:gd name="T23" fmla="*/ 0 h 198"/>
                <a:gd name="T24" fmla="*/ 0 w 59"/>
                <a:gd name="T25" fmla="*/ 0 h 198"/>
                <a:gd name="T26" fmla="*/ 0 w 59"/>
                <a:gd name="T27" fmla="*/ 0 h 198"/>
                <a:gd name="T28" fmla="*/ 0 w 59"/>
                <a:gd name="T29" fmla="*/ 0 h 198"/>
                <a:gd name="T30" fmla="*/ 0 w 59"/>
                <a:gd name="T31" fmla="*/ 0 h 198"/>
                <a:gd name="T32" fmla="*/ 0 w 59"/>
                <a:gd name="T33" fmla="*/ 0 h 198"/>
                <a:gd name="T34" fmla="*/ 0 w 59"/>
                <a:gd name="T35" fmla="*/ 0 h 1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
                <a:gd name="T55" fmla="*/ 0 h 198"/>
                <a:gd name="T56" fmla="*/ 59 w 59"/>
                <a:gd name="T57" fmla="*/ 198 h 1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 h="198">
                  <a:moveTo>
                    <a:pt x="0" y="63"/>
                  </a:moveTo>
                  <a:lnTo>
                    <a:pt x="15" y="56"/>
                  </a:lnTo>
                  <a:lnTo>
                    <a:pt x="26" y="49"/>
                  </a:lnTo>
                  <a:lnTo>
                    <a:pt x="39" y="39"/>
                  </a:lnTo>
                  <a:lnTo>
                    <a:pt x="48" y="23"/>
                  </a:lnTo>
                  <a:lnTo>
                    <a:pt x="59" y="0"/>
                  </a:lnTo>
                  <a:lnTo>
                    <a:pt x="48" y="50"/>
                  </a:lnTo>
                  <a:lnTo>
                    <a:pt x="36" y="101"/>
                  </a:lnTo>
                  <a:lnTo>
                    <a:pt x="31" y="132"/>
                  </a:lnTo>
                  <a:lnTo>
                    <a:pt x="26" y="155"/>
                  </a:lnTo>
                  <a:lnTo>
                    <a:pt x="23" y="198"/>
                  </a:lnTo>
                  <a:lnTo>
                    <a:pt x="15" y="194"/>
                  </a:lnTo>
                  <a:lnTo>
                    <a:pt x="11" y="148"/>
                  </a:lnTo>
                  <a:lnTo>
                    <a:pt x="5" y="103"/>
                  </a:lnTo>
                  <a:lnTo>
                    <a:pt x="1" y="90"/>
                  </a:lnTo>
                  <a:lnTo>
                    <a:pt x="11" y="80"/>
                  </a:lnTo>
                  <a:lnTo>
                    <a:pt x="6" y="72"/>
                  </a:lnTo>
                  <a:lnTo>
                    <a:pt x="0" y="63"/>
                  </a:lnTo>
                  <a:close/>
                </a:path>
              </a:pathLst>
            </a:custGeom>
            <a:solidFill>
              <a:srgbClr val="003399"/>
            </a:solidFill>
            <a:ln w="9525">
              <a:solidFill>
                <a:schemeClr val="bg1"/>
              </a:solidFill>
              <a:round/>
              <a:headEnd/>
              <a:tailEnd/>
            </a:ln>
          </p:spPr>
          <p:txBody>
            <a:bodyPr/>
            <a:lstStyle/>
            <a:p>
              <a:endParaRPr lang="ko-KR" altLang="en-US"/>
            </a:p>
          </p:txBody>
        </p:sp>
        <p:sp>
          <p:nvSpPr>
            <p:cNvPr id="31771" name="Freeform 29"/>
            <p:cNvSpPr>
              <a:spLocks/>
            </p:cNvSpPr>
            <p:nvPr/>
          </p:nvSpPr>
          <p:spPr bwMode="auto">
            <a:xfrm>
              <a:off x="823" y="2187"/>
              <a:ext cx="20" cy="66"/>
            </a:xfrm>
            <a:custGeom>
              <a:avLst/>
              <a:gdLst>
                <a:gd name="T0" fmla="*/ 0 w 59"/>
                <a:gd name="T1" fmla="*/ 0 h 198"/>
                <a:gd name="T2" fmla="*/ 0 w 59"/>
                <a:gd name="T3" fmla="*/ 0 h 198"/>
                <a:gd name="T4" fmla="*/ 0 w 59"/>
                <a:gd name="T5" fmla="*/ 0 h 198"/>
                <a:gd name="T6" fmla="*/ 0 w 59"/>
                <a:gd name="T7" fmla="*/ 0 h 198"/>
                <a:gd name="T8" fmla="*/ 0 w 59"/>
                <a:gd name="T9" fmla="*/ 0 h 198"/>
                <a:gd name="T10" fmla="*/ 0 w 59"/>
                <a:gd name="T11" fmla="*/ 0 h 198"/>
                <a:gd name="T12" fmla="*/ 0 w 59"/>
                <a:gd name="T13" fmla="*/ 0 h 198"/>
                <a:gd name="T14" fmla="*/ 0 w 59"/>
                <a:gd name="T15" fmla="*/ 0 h 198"/>
                <a:gd name="T16" fmla="*/ 0 w 59"/>
                <a:gd name="T17" fmla="*/ 0 h 198"/>
                <a:gd name="T18" fmla="*/ 0 w 59"/>
                <a:gd name="T19" fmla="*/ 0 h 198"/>
                <a:gd name="T20" fmla="*/ 0 w 59"/>
                <a:gd name="T21" fmla="*/ 0 h 198"/>
                <a:gd name="T22" fmla="*/ 0 w 59"/>
                <a:gd name="T23" fmla="*/ 0 h 198"/>
                <a:gd name="T24" fmla="*/ 0 w 59"/>
                <a:gd name="T25" fmla="*/ 0 h 198"/>
                <a:gd name="T26" fmla="*/ 0 w 59"/>
                <a:gd name="T27" fmla="*/ 0 h 198"/>
                <a:gd name="T28" fmla="*/ 0 w 59"/>
                <a:gd name="T29" fmla="*/ 0 h 198"/>
                <a:gd name="T30" fmla="*/ 0 w 59"/>
                <a:gd name="T31" fmla="*/ 0 h 198"/>
                <a:gd name="T32" fmla="*/ 0 w 59"/>
                <a:gd name="T33" fmla="*/ 0 h 198"/>
                <a:gd name="T34" fmla="*/ 0 w 59"/>
                <a:gd name="T35" fmla="*/ 0 h 1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
                <a:gd name="T55" fmla="*/ 0 h 198"/>
                <a:gd name="T56" fmla="*/ 59 w 59"/>
                <a:gd name="T57" fmla="*/ 198 h 1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 h="198">
                  <a:moveTo>
                    <a:pt x="0" y="63"/>
                  </a:moveTo>
                  <a:lnTo>
                    <a:pt x="15" y="56"/>
                  </a:lnTo>
                  <a:lnTo>
                    <a:pt x="26" y="49"/>
                  </a:lnTo>
                  <a:lnTo>
                    <a:pt x="39" y="39"/>
                  </a:lnTo>
                  <a:lnTo>
                    <a:pt x="48" y="23"/>
                  </a:lnTo>
                  <a:lnTo>
                    <a:pt x="59" y="0"/>
                  </a:lnTo>
                  <a:lnTo>
                    <a:pt x="48" y="50"/>
                  </a:lnTo>
                  <a:lnTo>
                    <a:pt x="36" y="101"/>
                  </a:lnTo>
                  <a:lnTo>
                    <a:pt x="31" y="132"/>
                  </a:lnTo>
                  <a:lnTo>
                    <a:pt x="26" y="155"/>
                  </a:lnTo>
                  <a:lnTo>
                    <a:pt x="23" y="198"/>
                  </a:lnTo>
                  <a:lnTo>
                    <a:pt x="15" y="194"/>
                  </a:lnTo>
                  <a:lnTo>
                    <a:pt x="11" y="148"/>
                  </a:lnTo>
                  <a:lnTo>
                    <a:pt x="5" y="103"/>
                  </a:lnTo>
                  <a:lnTo>
                    <a:pt x="1" y="90"/>
                  </a:lnTo>
                  <a:lnTo>
                    <a:pt x="11" y="80"/>
                  </a:lnTo>
                  <a:lnTo>
                    <a:pt x="6" y="72"/>
                  </a:lnTo>
                  <a:lnTo>
                    <a:pt x="0" y="63"/>
                  </a:lnTo>
                </a:path>
              </a:pathLst>
            </a:custGeom>
            <a:solidFill>
              <a:srgbClr val="003399"/>
            </a:solidFill>
            <a:ln w="0">
              <a:solidFill>
                <a:schemeClr val="bg1"/>
              </a:solidFill>
              <a:round/>
              <a:headEnd/>
              <a:tailEnd/>
            </a:ln>
          </p:spPr>
          <p:txBody>
            <a:bodyPr/>
            <a:lstStyle/>
            <a:p>
              <a:endParaRPr lang="ko-KR" altLang="en-US"/>
            </a:p>
          </p:txBody>
        </p:sp>
        <p:sp>
          <p:nvSpPr>
            <p:cNvPr id="31772" name="Freeform 30"/>
            <p:cNvSpPr>
              <a:spLocks/>
            </p:cNvSpPr>
            <p:nvPr/>
          </p:nvSpPr>
          <p:spPr bwMode="auto">
            <a:xfrm>
              <a:off x="810" y="2259"/>
              <a:ext cx="18" cy="11"/>
            </a:xfrm>
            <a:custGeom>
              <a:avLst/>
              <a:gdLst>
                <a:gd name="T0" fmla="*/ 0 w 55"/>
                <a:gd name="T1" fmla="*/ 0 h 32"/>
                <a:gd name="T2" fmla="*/ 0 w 55"/>
                <a:gd name="T3" fmla="*/ 0 h 32"/>
                <a:gd name="T4" fmla="*/ 0 w 55"/>
                <a:gd name="T5" fmla="*/ 0 h 32"/>
                <a:gd name="T6" fmla="*/ 0 w 55"/>
                <a:gd name="T7" fmla="*/ 0 h 32"/>
                <a:gd name="T8" fmla="*/ 0 w 55"/>
                <a:gd name="T9" fmla="*/ 0 h 32"/>
                <a:gd name="T10" fmla="*/ 0 w 55"/>
                <a:gd name="T11" fmla="*/ 0 h 32"/>
                <a:gd name="T12" fmla="*/ 0 w 55"/>
                <a:gd name="T13" fmla="*/ 0 h 32"/>
                <a:gd name="T14" fmla="*/ 0 w 55"/>
                <a:gd name="T15" fmla="*/ 0 h 32"/>
                <a:gd name="T16" fmla="*/ 0 w 55"/>
                <a:gd name="T17" fmla="*/ 0 h 32"/>
                <a:gd name="T18" fmla="*/ 0 w 55"/>
                <a:gd name="T19" fmla="*/ 0 h 32"/>
                <a:gd name="T20" fmla="*/ 0 w 55"/>
                <a:gd name="T21" fmla="*/ 0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32"/>
                <a:gd name="T35" fmla="*/ 55 w 55"/>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32">
                  <a:moveTo>
                    <a:pt x="20" y="0"/>
                  </a:moveTo>
                  <a:lnTo>
                    <a:pt x="12" y="4"/>
                  </a:lnTo>
                  <a:lnTo>
                    <a:pt x="4" y="10"/>
                  </a:lnTo>
                  <a:lnTo>
                    <a:pt x="0" y="20"/>
                  </a:lnTo>
                  <a:lnTo>
                    <a:pt x="1" y="28"/>
                  </a:lnTo>
                  <a:lnTo>
                    <a:pt x="40" y="32"/>
                  </a:lnTo>
                  <a:lnTo>
                    <a:pt x="41" y="22"/>
                  </a:lnTo>
                  <a:lnTo>
                    <a:pt x="45" y="14"/>
                  </a:lnTo>
                  <a:lnTo>
                    <a:pt x="49" y="6"/>
                  </a:lnTo>
                  <a:lnTo>
                    <a:pt x="55" y="0"/>
                  </a:lnTo>
                  <a:lnTo>
                    <a:pt x="20" y="0"/>
                  </a:lnTo>
                  <a:close/>
                </a:path>
              </a:pathLst>
            </a:custGeom>
            <a:solidFill>
              <a:srgbClr val="003399"/>
            </a:solidFill>
            <a:ln w="9525">
              <a:solidFill>
                <a:schemeClr val="bg1"/>
              </a:solidFill>
              <a:round/>
              <a:headEnd/>
              <a:tailEnd/>
            </a:ln>
          </p:spPr>
          <p:txBody>
            <a:bodyPr/>
            <a:lstStyle/>
            <a:p>
              <a:endParaRPr lang="ko-KR" altLang="en-US"/>
            </a:p>
          </p:txBody>
        </p:sp>
        <p:sp>
          <p:nvSpPr>
            <p:cNvPr id="31773" name="Freeform 31"/>
            <p:cNvSpPr>
              <a:spLocks/>
            </p:cNvSpPr>
            <p:nvPr/>
          </p:nvSpPr>
          <p:spPr bwMode="auto">
            <a:xfrm>
              <a:off x="810" y="2259"/>
              <a:ext cx="18" cy="11"/>
            </a:xfrm>
            <a:custGeom>
              <a:avLst/>
              <a:gdLst>
                <a:gd name="T0" fmla="*/ 0 w 55"/>
                <a:gd name="T1" fmla="*/ 0 h 32"/>
                <a:gd name="T2" fmla="*/ 0 w 55"/>
                <a:gd name="T3" fmla="*/ 0 h 32"/>
                <a:gd name="T4" fmla="*/ 0 w 55"/>
                <a:gd name="T5" fmla="*/ 0 h 32"/>
                <a:gd name="T6" fmla="*/ 0 w 55"/>
                <a:gd name="T7" fmla="*/ 0 h 32"/>
                <a:gd name="T8" fmla="*/ 0 w 55"/>
                <a:gd name="T9" fmla="*/ 0 h 32"/>
                <a:gd name="T10" fmla="*/ 0 w 55"/>
                <a:gd name="T11" fmla="*/ 0 h 32"/>
                <a:gd name="T12" fmla="*/ 0 w 55"/>
                <a:gd name="T13" fmla="*/ 0 h 32"/>
                <a:gd name="T14" fmla="*/ 0 w 55"/>
                <a:gd name="T15" fmla="*/ 0 h 32"/>
                <a:gd name="T16" fmla="*/ 0 w 55"/>
                <a:gd name="T17" fmla="*/ 0 h 32"/>
                <a:gd name="T18" fmla="*/ 0 w 55"/>
                <a:gd name="T19" fmla="*/ 0 h 32"/>
                <a:gd name="T20" fmla="*/ 0 w 55"/>
                <a:gd name="T21" fmla="*/ 0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32"/>
                <a:gd name="T35" fmla="*/ 55 w 55"/>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32">
                  <a:moveTo>
                    <a:pt x="20" y="0"/>
                  </a:moveTo>
                  <a:lnTo>
                    <a:pt x="12" y="4"/>
                  </a:lnTo>
                  <a:lnTo>
                    <a:pt x="4" y="10"/>
                  </a:lnTo>
                  <a:lnTo>
                    <a:pt x="0" y="20"/>
                  </a:lnTo>
                  <a:lnTo>
                    <a:pt x="1" y="28"/>
                  </a:lnTo>
                  <a:lnTo>
                    <a:pt x="40" y="32"/>
                  </a:lnTo>
                  <a:lnTo>
                    <a:pt x="41" y="22"/>
                  </a:lnTo>
                  <a:lnTo>
                    <a:pt x="45" y="14"/>
                  </a:lnTo>
                  <a:lnTo>
                    <a:pt x="49" y="6"/>
                  </a:lnTo>
                  <a:lnTo>
                    <a:pt x="55" y="0"/>
                  </a:lnTo>
                  <a:lnTo>
                    <a:pt x="20" y="0"/>
                  </a:lnTo>
                </a:path>
              </a:pathLst>
            </a:custGeom>
            <a:solidFill>
              <a:srgbClr val="003399"/>
            </a:solidFill>
            <a:ln w="0">
              <a:solidFill>
                <a:schemeClr val="bg1"/>
              </a:solidFill>
              <a:round/>
              <a:headEnd/>
              <a:tailEnd/>
            </a:ln>
          </p:spPr>
          <p:txBody>
            <a:bodyPr/>
            <a:lstStyle/>
            <a:p>
              <a:endParaRPr lang="ko-KR" altLang="en-US"/>
            </a:p>
          </p:txBody>
        </p:sp>
        <p:sp>
          <p:nvSpPr>
            <p:cNvPr id="31774" name="Freeform 32"/>
            <p:cNvSpPr>
              <a:spLocks/>
            </p:cNvSpPr>
            <p:nvPr/>
          </p:nvSpPr>
          <p:spPr bwMode="auto">
            <a:xfrm>
              <a:off x="440" y="2301"/>
              <a:ext cx="32" cy="30"/>
            </a:xfrm>
            <a:custGeom>
              <a:avLst/>
              <a:gdLst>
                <a:gd name="T0" fmla="*/ 0 w 96"/>
                <a:gd name="T1" fmla="*/ 0 h 90"/>
                <a:gd name="T2" fmla="*/ 0 w 96"/>
                <a:gd name="T3" fmla="*/ 0 h 90"/>
                <a:gd name="T4" fmla="*/ 0 w 96"/>
                <a:gd name="T5" fmla="*/ 0 h 90"/>
                <a:gd name="T6" fmla="*/ 0 w 96"/>
                <a:gd name="T7" fmla="*/ 0 h 90"/>
                <a:gd name="T8" fmla="*/ 0 w 96"/>
                <a:gd name="T9" fmla="*/ 0 h 90"/>
                <a:gd name="T10" fmla="*/ 0 w 96"/>
                <a:gd name="T11" fmla="*/ 0 h 90"/>
                <a:gd name="T12" fmla="*/ 0 w 96"/>
                <a:gd name="T13" fmla="*/ 0 h 90"/>
                <a:gd name="T14" fmla="*/ 0 w 96"/>
                <a:gd name="T15" fmla="*/ 0 h 90"/>
                <a:gd name="T16" fmla="*/ 0 w 96"/>
                <a:gd name="T17" fmla="*/ 0 h 90"/>
                <a:gd name="T18" fmla="*/ 0 w 96"/>
                <a:gd name="T19" fmla="*/ 0 h 90"/>
                <a:gd name="T20" fmla="*/ 0 w 96"/>
                <a:gd name="T21" fmla="*/ 0 h 90"/>
                <a:gd name="T22" fmla="*/ 0 w 96"/>
                <a:gd name="T23" fmla="*/ 0 h 90"/>
                <a:gd name="T24" fmla="*/ 0 w 96"/>
                <a:gd name="T25" fmla="*/ 0 h 90"/>
                <a:gd name="T26" fmla="*/ 0 w 96"/>
                <a:gd name="T27" fmla="*/ 0 h 90"/>
                <a:gd name="T28" fmla="*/ 0 w 96"/>
                <a:gd name="T29" fmla="*/ 0 h 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6"/>
                <a:gd name="T46" fmla="*/ 0 h 90"/>
                <a:gd name="T47" fmla="*/ 96 w 96"/>
                <a:gd name="T48" fmla="*/ 90 h 9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6" h="90">
                  <a:moveTo>
                    <a:pt x="0" y="9"/>
                  </a:moveTo>
                  <a:lnTo>
                    <a:pt x="18" y="11"/>
                  </a:lnTo>
                  <a:lnTo>
                    <a:pt x="36" y="20"/>
                  </a:lnTo>
                  <a:lnTo>
                    <a:pt x="51" y="37"/>
                  </a:lnTo>
                  <a:lnTo>
                    <a:pt x="61" y="56"/>
                  </a:lnTo>
                  <a:lnTo>
                    <a:pt x="68" y="77"/>
                  </a:lnTo>
                  <a:lnTo>
                    <a:pt x="69" y="90"/>
                  </a:lnTo>
                  <a:lnTo>
                    <a:pt x="96" y="88"/>
                  </a:lnTo>
                  <a:lnTo>
                    <a:pt x="96" y="67"/>
                  </a:lnTo>
                  <a:lnTo>
                    <a:pt x="82" y="28"/>
                  </a:lnTo>
                  <a:lnTo>
                    <a:pt x="70" y="12"/>
                  </a:lnTo>
                  <a:lnTo>
                    <a:pt x="58" y="3"/>
                  </a:lnTo>
                  <a:lnTo>
                    <a:pt x="48" y="0"/>
                  </a:lnTo>
                  <a:lnTo>
                    <a:pt x="22" y="5"/>
                  </a:lnTo>
                  <a:lnTo>
                    <a:pt x="0" y="9"/>
                  </a:lnTo>
                  <a:close/>
                </a:path>
              </a:pathLst>
            </a:custGeom>
            <a:solidFill>
              <a:srgbClr val="003399"/>
            </a:solidFill>
            <a:ln w="9525">
              <a:solidFill>
                <a:schemeClr val="bg1"/>
              </a:solidFill>
              <a:round/>
              <a:headEnd/>
              <a:tailEnd/>
            </a:ln>
          </p:spPr>
          <p:txBody>
            <a:bodyPr/>
            <a:lstStyle/>
            <a:p>
              <a:endParaRPr lang="ko-KR" altLang="en-US"/>
            </a:p>
          </p:txBody>
        </p:sp>
        <p:sp>
          <p:nvSpPr>
            <p:cNvPr id="31775" name="Freeform 33"/>
            <p:cNvSpPr>
              <a:spLocks/>
            </p:cNvSpPr>
            <p:nvPr/>
          </p:nvSpPr>
          <p:spPr bwMode="auto">
            <a:xfrm>
              <a:off x="440" y="2301"/>
              <a:ext cx="32" cy="30"/>
            </a:xfrm>
            <a:custGeom>
              <a:avLst/>
              <a:gdLst>
                <a:gd name="T0" fmla="*/ 0 w 96"/>
                <a:gd name="T1" fmla="*/ 0 h 90"/>
                <a:gd name="T2" fmla="*/ 0 w 96"/>
                <a:gd name="T3" fmla="*/ 0 h 90"/>
                <a:gd name="T4" fmla="*/ 0 w 96"/>
                <a:gd name="T5" fmla="*/ 0 h 90"/>
                <a:gd name="T6" fmla="*/ 0 w 96"/>
                <a:gd name="T7" fmla="*/ 0 h 90"/>
                <a:gd name="T8" fmla="*/ 0 w 96"/>
                <a:gd name="T9" fmla="*/ 0 h 90"/>
                <a:gd name="T10" fmla="*/ 0 w 96"/>
                <a:gd name="T11" fmla="*/ 0 h 90"/>
                <a:gd name="T12" fmla="*/ 0 w 96"/>
                <a:gd name="T13" fmla="*/ 0 h 90"/>
                <a:gd name="T14" fmla="*/ 0 w 96"/>
                <a:gd name="T15" fmla="*/ 0 h 90"/>
                <a:gd name="T16" fmla="*/ 0 w 96"/>
                <a:gd name="T17" fmla="*/ 0 h 90"/>
                <a:gd name="T18" fmla="*/ 0 w 96"/>
                <a:gd name="T19" fmla="*/ 0 h 90"/>
                <a:gd name="T20" fmla="*/ 0 w 96"/>
                <a:gd name="T21" fmla="*/ 0 h 90"/>
                <a:gd name="T22" fmla="*/ 0 w 96"/>
                <a:gd name="T23" fmla="*/ 0 h 90"/>
                <a:gd name="T24" fmla="*/ 0 w 96"/>
                <a:gd name="T25" fmla="*/ 0 h 90"/>
                <a:gd name="T26" fmla="*/ 0 w 96"/>
                <a:gd name="T27" fmla="*/ 0 h 90"/>
                <a:gd name="T28" fmla="*/ 0 w 96"/>
                <a:gd name="T29" fmla="*/ 0 h 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6"/>
                <a:gd name="T46" fmla="*/ 0 h 90"/>
                <a:gd name="T47" fmla="*/ 96 w 96"/>
                <a:gd name="T48" fmla="*/ 90 h 9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6" h="90">
                  <a:moveTo>
                    <a:pt x="0" y="9"/>
                  </a:moveTo>
                  <a:lnTo>
                    <a:pt x="18" y="11"/>
                  </a:lnTo>
                  <a:lnTo>
                    <a:pt x="36" y="20"/>
                  </a:lnTo>
                  <a:lnTo>
                    <a:pt x="51" y="37"/>
                  </a:lnTo>
                  <a:lnTo>
                    <a:pt x="61" y="56"/>
                  </a:lnTo>
                  <a:lnTo>
                    <a:pt x="68" y="77"/>
                  </a:lnTo>
                  <a:lnTo>
                    <a:pt x="69" y="90"/>
                  </a:lnTo>
                  <a:lnTo>
                    <a:pt x="96" y="88"/>
                  </a:lnTo>
                  <a:lnTo>
                    <a:pt x="96" y="67"/>
                  </a:lnTo>
                  <a:lnTo>
                    <a:pt x="82" y="28"/>
                  </a:lnTo>
                  <a:lnTo>
                    <a:pt x="70" y="12"/>
                  </a:lnTo>
                  <a:lnTo>
                    <a:pt x="58" y="3"/>
                  </a:lnTo>
                  <a:lnTo>
                    <a:pt x="48" y="0"/>
                  </a:lnTo>
                  <a:lnTo>
                    <a:pt x="22" y="5"/>
                  </a:lnTo>
                  <a:lnTo>
                    <a:pt x="0" y="9"/>
                  </a:lnTo>
                </a:path>
              </a:pathLst>
            </a:custGeom>
            <a:solidFill>
              <a:srgbClr val="003399"/>
            </a:solidFill>
            <a:ln w="0">
              <a:solidFill>
                <a:schemeClr val="bg1"/>
              </a:solidFill>
              <a:round/>
              <a:headEnd/>
              <a:tailEnd/>
            </a:ln>
          </p:spPr>
          <p:txBody>
            <a:bodyPr/>
            <a:lstStyle/>
            <a:p>
              <a:endParaRPr lang="ko-KR" altLang="en-US"/>
            </a:p>
          </p:txBody>
        </p:sp>
      </p:grpSp>
    </p:spTree>
    <p:extLst>
      <p:ext uri="{BB962C8B-B14F-4D97-AF65-F5344CB8AC3E}">
        <p14:creationId xmlns:p14="http://schemas.microsoft.com/office/powerpoint/2010/main" xmlns="" val="386733609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366837" y="332235"/>
            <a:ext cx="8353425" cy="400050"/>
          </a:xfrm>
          <a:prstGeom prst="rect">
            <a:avLst/>
          </a:prstGeom>
          <a:noFill/>
          <a:ln w="9525">
            <a:noFill/>
            <a:miter lim="800000"/>
            <a:headEnd/>
            <a:tailEnd/>
          </a:ln>
        </p:spPr>
        <p:txBody>
          <a:bodyPr>
            <a:spAutoFit/>
          </a:bodyPr>
          <a:lstStyle/>
          <a:p>
            <a:pPr eaLnBrk="1" latinLnBrk="1" hangingPunct="1">
              <a:defRPr/>
            </a:pPr>
            <a:r>
              <a:rPr lang="ko-KR" altLang="en-US" sz="2000" b="1" dirty="0">
                <a:solidFill>
                  <a:schemeClr val="tx1">
                    <a:lumMod val="95000"/>
                    <a:lumOff val="5000"/>
                  </a:schemeClr>
                </a:solidFill>
                <a:latin typeface="맑은 고딕" pitchFamily="50" charset="-127"/>
                <a:ea typeface="맑은 고딕" pitchFamily="50" charset="-127"/>
              </a:rPr>
              <a:t> </a:t>
            </a:r>
            <a:r>
              <a:rPr lang="ko-KR" altLang="en-US" sz="2000" b="1" dirty="0" err="1" smtClean="0">
                <a:solidFill>
                  <a:schemeClr val="tx1">
                    <a:lumMod val="95000"/>
                    <a:lumOff val="5000"/>
                  </a:schemeClr>
                </a:solidFill>
                <a:latin typeface="맑은 고딕" pitchFamily="50" charset="-127"/>
                <a:ea typeface="맑은 고딕" pitchFamily="50" charset="-127"/>
              </a:rPr>
              <a:t>돌관공사등</a:t>
            </a:r>
            <a:r>
              <a:rPr lang="ko-KR" altLang="en-US" sz="2000" b="1" dirty="0" smtClean="0">
                <a:solidFill>
                  <a:schemeClr val="tx1">
                    <a:lumMod val="95000"/>
                    <a:lumOff val="5000"/>
                  </a:schemeClr>
                </a:solidFill>
                <a:latin typeface="맑은 고딕" pitchFamily="50" charset="-127"/>
                <a:ea typeface="맑은 고딕" pitchFamily="50" charset="-127"/>
              </a:rPr>
              <a:t> 긴급업무 </a:t>
            </a:r>
            <a:r>
              <a:rPr lang="ko-KR" altLang="en-US" sz="2000" b="1" dirty="0" err="1" smtClean="0">
                <a:solidFill>
                  <a:schemeClr val="tx1">
                    <a:lumMod val="95000"/>
                    <a:lumOff val="5000"/>
                  </a:schemeClr>
                </a:solidFill>
                <a:latin typeface="맑은 고딕" pitchFamily="50" charset="-127"/>
                <a:ea typeface="맑은 고딕" pitchFamily="50" charset="-127"/>
              </a:rPr>
              <a:t>수행시</a:t>
            </a:r>
            <a:r>
              <a:rPr lang="ko-KR" altLang="en-US" sz="2000" b="1" dirty="0" smtClean="0">
                <a:solidFill>
                  <a:schemeClr val="tx1">
                    <a:lumMod val="95000"/>
                    <a:lumOff val="5000"/>
                  </a:schemeClr>
                </a:solidFill>
                <a:latin typeface="맑은 고딕" pitchFamily="50" charset="-127"/>
                <a:ea typeface="맑은 고딕" pitchFamily="50" charset="-127"/>
              </a:rPr>
              <a:t> 주</a:t>
            </a:r>
            <a:r>
              <a:rPr lang="en-US" altLang="ko-KR" sz="2000" b="1" dirty="0" smtClean="0">
                <a:solidFill>
                  <a:schemeClr val="tx1">
                    <a:lumMod val="95000"/>
                    <a:lumOff val="5000"/>
                  </a:schemeClr>
                </a:solidFill>
                <a:latin typeface="맑은 고딕" pitchFamily="50" charset="-127"/>
                <a:ea typeface="맑은 고딕" pitchFamily="50" charset="-127"/>
              </a:rPr>
              <a:t>52</a:t>
            </a:r>
            <a:r>
              <a:rPr lang="ko-KR" altLang="en-US" sz="2000" b="1" dirty="0" smtClean="0">
                <a:solidFill>
                  <a:schemeClr val="tx1">
                    <a:lumMod val="95000"/>
                    <a:lumOff val="5000"/>
                  </a:schemeClr>
                </a:solidFill>
                <a:latin typeface="맑은 고딕" pitchFamily="50" charset="-127"/>
                <a:ea typeface="맑은 고딕" pitchFamily="50" charset="-127"/>
              </a:rPr>
              <a:t>시간 초과문제</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188796"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16</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835150" y="2428868"/>
            <a:ext cx="7058025" cy="3879857"/>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cstate="print"/>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979613" y="1125538"/>
            <a:ext cx="6769100" cy="1077218"/>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lIns="54000" rIns="54000">
            <a:spAutoFit/>
          </a:bodyPr>
          <a:lstStyle/>
          <a:p>
            <a:r>
              <a:rPr lang="en-US" altLang="ko-KR" sz="1600" b="1" dirty="0" smtClean="0">
                <a:latin typeface="맑은 고딕" pitchFamily="50" charset="-127"/>
                <a:ea typeface="맑은 고딕" pitchFamily="50" charset="-127"/>
              </a:rPr>
              <a:t> </a:t>
            </a:r>
            <a:r>
              <a:rPr lang="ko-KR" altLang="en-US" sz="1600" b="1" dirty="0" smtClean="0"/>
              <a:t>긴급업무가 발생하여 주</a:t>
            </a:r>
            <a:r>
              <a:rPr lang="en-US" altLang="ko-KR" sz="1600" b="1" dirty="0" smtClean="0"/>
              <a:t>52</a:t>
            </a:r>
            <a:r>
              <a:rPr lang="ko-KR" altLang="en-US" sz="1600" b="1" dirty="0" smtClean="0"/>
              <a:t>시간을 넘은 경우</a:t>
            </a:r>
            <a:r>
              <a:rPr lang="en-US" altLang="ko-KR" sz="1600" b="1" dirty="0" smtClean="0"/>
              <a:t>, </a:t>
            </a:r>
            <a:r>
              <a:rPr lang="ko-KR" altLang="en-US" sz="1600" b="1" dirty="0" smtClean="0"/>
              <a:t>초과한 근로시간에 대해 휴가사용으로 대체할 수 있나요</a:t>
            </a:r>
            <a:r>
              <a:rPr lang="en-US" altLang="ko-KR" sz="1600" b="1" dirty="0" smtClean="0"/>
              <a:t>?</a:t>
            </a:r>
          </a:p>
          <a:p>
            <a:r>
              <a:rPr lang="en-US" altLang="ko-KR" sz="1600" dirty="0" smtClean="0"/>
              <a:t>- </a:t>
            </a:r>
            <a:r>
              <a:rPr lang="ko-KR" altLang="en-US" sz="1600" dirty="0" smtClean="0"/>
              <a:t>취업규칙에 해당내용을 명기하거나 사전허가서 제출 등으로 근거를 마련한 경우</a:t>
            </a:r>
            <a:endParaRPr lang="ko-KR" altLang="en-US" sz="16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smtClean="0">
                <a:solidFill>
                  <a:schemeClr val="bg1"/>
                </a:solidFill>
                <a:latin typeface="맑은 고딕" pitchFamily="50" charset="-127"/>
                <a:ea typeface="맑은 고딕" pitchFamily="50" charset="-127"/>
              </a:rPr>
              <a:t>긴급업무</a:t>
            </a:r>
            <a:endParaRPr kumimoji="0" lang="en-US" altLang="ko-KR" b="1" dirty="0">
              <a:solidFill>
                <a:schemeClr val="bg1"/>
              </a:solidFill>
              <a:latin typeface="맑은 고딕" pitchFamily="50" charset="-127"/>
              <a:ea typeface="맑은 고딕" pitchFamily="50" charset="-127"/>
            </a:endParaRPr>
          </a:p>
        </p:txBody>
      </p:sp>
      <p:sp>
        <p:nvSpPr>
          <p:cNvPr id="28680" name="Rectangle 6"/>
          <p:cNvSpPr>
            <a:spLocks noChangeArrowheads="1"/>
          </p:cNvSpPr>
          <p:nvPr/>
        </p:nvSpPr>
        <p:spPr bwMode="auto">
          <a:xfrm>
            <a:off x="2071670" y="2500306"/>
            <a:ext cx="6484966" cy="4078039"/>
          </a:xfrm>
          <a:prstGeom prst="rect">
            <a:avLst/>
          </a:prstGeom>
          <a:noFill/>
          <a:ln w="9525">
            <a:solidFill>
              <a:schemeClr val="bg1"/>
            </a:solidFill>
            <a:miter lim="800000"/>
            <a:headEnd/>
            <a:tailEnd/>
          </a:ln>
        </p:spPr>
        <p:txBody>
          <a:bodyPr wrap="square" lIns="54000" rIns="54000">
            <a:spAutoFit/>
          </a:bodyPr>
          <a:lstStyle/>
          <a:p>
            <a:r>
              <a:rPr lang="ko-KR" altLang="en-US" sz="1400" b="1" dirty="0" smtClean="0"/>
              <a:t>근로기준법 제</a:t>
            </a:r>
            <a:r>
              <a:rPr lang="en-US" altLang="ko-KR" sz="1400" b="1" dirty="0" smtClean="0"/>
              <a:t>50</a:t>
            </a:r>
            <a:r>
              <a:rPr lang="ko-KR" altLang="en-US" sz="1400" b="1" dirty="0" smtClean="0"/>
              <a:t>조</a:t>
            </a:r>
            <a:r>
              <a:rPr lang="en-US" altLang="ko-KR" sz="1400" b="1" dirty="0" smtClean="0"/>
              <a:t>【</a:t>
            </a:r>
            <a:r>
              <a:rPr lang="ko-KR" altLang="en-US" sz="1400" b="1" dirty="0" smtClean="0"/>
              <a:t>근로시간</a:t>
            </a:r>
            <a:r>
              <a:rPr lang="en-US" altLang="ko-KR" sz="1400" b="1" dirty="0" smtClean="0"/>
              <a:t>】</a:t>
            </a:r>
            <a:endParaRPr lang="ko-KR" altLang="en-US" sz="1400" dirty="0" smtClean="0"/>
          </a:p>
          <a:p>
            <a:r>
              <a:rPr lang="ko-KR" altLang="en-US" sz="1400" dirty="0" smtClean="0"/>
              <a:t>① </a:t>
            </a:r>
            <a:r>
              <a:rPr lang="en-US" altLang="ko-KR" sz="1400" dirty="0" smtClean="0"/>
              <a:t>1</a:t>
            </a:r>
            <a:r>
              <a:rPr lang="ko-KR" altLang="en-US" sz="1400" dirty="0" smtClean="0"/>
              <a:t>주 간의 근로시간은 휴게시간을 제외하고 </a:t>
            </a:r>
            <a:r>
              <a:rPr lang="en-US" altLang="ko-KR" sz="1400" dirty="0" smtClean="0"/>
              <a:t>40</a:t>
            </a:r>
            <a:r>
              <a:rPr lang="ko-KR" altLang="en-US" sz="1400" dirty="0" smtClean="0"/>
              <a:t>시간을 초과할 수 없다</a:t>
            </a:r>
            <a:r>
              <a:rPr lang="en-US" altLang="ko-KR" sz="1400" dirty="0" smtClean="0"/>
              <a:t>.</a:t>
            </a:r>
          </a:p>
          <a:p>
            <a:r>
              <a:rPr lang="en-US" altLang="ko-KR" sz="1400" dirty="0" smtClean="0"/>
              <a:t>② 1</a:t>
            </a:r>
            <a:r>
              <a:rPr lang="ko-KR" altLang="en-US" sz="1400" dirty="0" smtClean="0"/>
              <a:t>일의 근로시간은 휴게시간을 제외하고 </a:t>
            </a:r>
            <a:r>
              <a:rPr lang="en-US" altLang="ko-KR" sz="1400" dirty="0" smtClean="0"/>
              <a:t>8</a:t>
            </a:r>
            <a:r>
              <a:rPr lang="ko-KR" altLang="en-US" sz="1400" dirty="0" smtClean="0"/>
              <a:t>시간을 초과할 수 없다</a:t>
            </a:r>
            <a:r>
              <a:rPr lang="en-US" altLang="ko-KR" sz="1400" dirty="0" smtClean="0"/>
              <a:t>.</a:t>
            </a:r>
          </a:p>
          <a:p>
            <a:r>
              <a:rPr lang="en-US" altLang="ko-KR" sz="1400" dirty="0" smtClean="0"/>
              <a:t>③ </a:t>
            </a:r>
            <a:r>
              <a:rPr lang="ko-KR" altLang="en-US" sz="1400" dirty="0" smtClean="0"/>
              <a:t>제</a:t>
            </a:r>
            <a:r>
              <a:rPr lang="en-US" altLang="ko-KR" sz="1400" dirty="0" smtClean="0"/>
              <a:t>1</a:t>
            </a:r>
            <a:r>
              <a:rPr lang="ko-KR" altLang="en-US" sz="1400" dirty="0" smtClean="0"/>
              <a:t>항 및 제</a:t>
            </a:r>
            <a:r>
              <a:rPr lang="en-US" altLang="ko-KR" sz="1400" dirty="0" smtClean="0"/>
              <a:t>2</a:t>
            </a:r>
            <a:r>
              <a:rPr lang="ko-KR" altLang="en-US" sz="1400" dirty="0" smtClean="0"/>
              <a:t>항에 따른 근로시간을 산정함에 있어 작업을 위하여 </a:t>
            </a:r>
            <a:r>
              <a:rPr lang="ko-KR" altLang="en-US" sz="1400" dirty="0" smtClean="0">
                <a:solidFill>
                  <a:srgbClr val="0000FF"/>
                </a:solidFill>
              </a:rPr>
              <a:t>근로자가 사용자의 </a:t>
            </a:r>
            <a:r>
              <a:rPr lang="ko-KR" altLang="en-US" sz="1400" dirty="0" err="1" smtClean="0">
                <a:solidFill>
                  <a:srgbClr val="0000FF"/>
                </a:solidFill>
              </a:rPr>
              <a:t>지휘ㆍ감독</a:t>
            </a:r>
            <a:r>
              <a:rPr lang="ko-KR" altLang="en-US" sz="1400" dirty="0" smtClean="0">
                <a:solidFill>
                  <a:srgbClr val="0000FF"/>
                </a:solidFill>
              </a:rPr>
              <a:t> 아래에 있는 대기시간 등은 근로시간으로 본다</a:t>
            </a:r>
            <a:r>
              <a:rPr lang="en-US" altLang="ko-KR" sz="1400" dirty="0" smtClean="0">
                <a:solidFill>
                  <a:srgbClr val="0000FF"/>
                </a:solidFill>
              </a:rPr>
              <a:t>. </a:t>
            </a:r>
            <a:r>
              <a:rPr lang="en-US" altLang="ko-KR" sz="1400" dirty="0" smtClean="0"/>
              <a:t>(2012.2.1 </a:t>
            </a:r>
            <a:r>
              <a:rPr lang="ko-KR" altLang="en-US" sz="1400" dirty="0" smtClean="0"/>
              <a:t>신설</a:t>
            </a:r>
            <a:r>
              <a:rPr lang="en-US" altLang="ko-KR" sz="1400" dirty="0" smtClean="0"/>
              <a:t>)</a:t>
            </a:r>
          </a:p>
          <a:p>
            <a:endParaRPr lang="en-US" altLang="ko-KR" sz="1400" dirty="0" smtClean="0"/>
          </a:p>
          <a:p>
            <a:r>
              <a:rPr lang="ko-KR" altLang="en-US" sz="1400" b="1" dirty="0" smtClean="0"/>
              <a:t>근로기준법 제</a:t>
            </a:r>
            <a:r>
              <a:rPr lang="en-US" altLang="ko-KR" sz="1400" b="1" dirty="0" smtClean="0"/>
              <a:t>53</a:t>
            </a:r>
            <a:r>
              <a:rPr lang="ko-KR" altLang="en-US" sz="1400" b="1" dirty="0" smtClean="0"/>
              <a:t>조</a:t>
            </a:r>
            <a:r>
              <a:rPr lang="en-US" altLang="ko-KR" sz="1400" b="1" dirty="0" smtClean="0"/>
              <a:t>【</a:t>
            </a:r>
            <a:r>
              <a:rPr lang="ko-KR" altLang="en-US" sz="1400" b="1" dirty="0" smtClean="0"/>
              <a:t>연장 근로의 제한</a:t>
            </a:r>
            <a:r>
              <a:rPr lang="en-US" altLang="ko-KR" sz="1400" b="1" dirty="0" smtClean="0"/>
              <a:t>】</a:t>
            </a:r>
          </a:p>
          <a:p>
            <a:r>
              <a:rPr lang="ko-KR" altLang="en-US" sz="1400" dirty="0" smtClean="0"/>
              <a:t>① 당사자 간에 합의하면 </a:t>
            </a:r>
            <a:r>
              <a:rPr lang="en-US" altLang="ko-KR" sz="1400" dirty="0" smtClean="0"/>
              <a:t>1</a:t>
            </a:r>
            <a:r>
              <a:rPr lang="ko-KR" altLang="en-US" sz="1400" dirty="0" smtClean="0"/>
              <a:t>주 간에 </a:t>
            </a:r>
            <a:r>
              <a:rPr lang="en-US" altLang="ko-KR" sz="1400" dirty="0" smtClean="0"/>
              <a:t>12</a:t>
            </a:r>
            <a:r>
              <a:rPr lang="ko-KR" altLang="en-US" sz="1400" dirty="0" smtClean="0"/>
              <a:t>시간을 한도로 제</a:t>
            </a:r>
            <a:r>
              <a:rPr lang="en-US" altLang="ko-KR" sz="1400" dirty="0" smtClean="0"/>
              <a:t>50</a:t>
            </a:r>
            <a:r>
              <a:rPr lang="ko-KR" altLang="en-US" sz="1400" dirty="0" smtClean="0"/>
              <a:t>조의 근로시간을 연장할 수 있다</a:t>
            </a:r>
            <a:r>
              <a:rPr lang="en-US" altLang="ko-KR" sz="1400" dirty="0" smtClean="0"/>
              <a:t>.</a:t>
            </a:r>
          </a:p>
          <a:p>
            <a:r>
              <a:rPr lang="en-US" altLang="ko-KR" sz="1400" dirty="0" smtClean="0"/>
              <a:t>② </a:t>
            </a:r>
            <a:r>
              <a:rPr lang="ko-KR" altLang="en-US" sz="1400" dirty="0" smtClean="0"/>
              <a:t>당사자 간에 합의하면 </a:t>
            </a:r>
            <a:r>
              <a:rPr lang="en-US" altLang="ko-KR" sz="1400" dirty="0" smtClean="0"/>
              <a:t>1</a:t>
            </a:r>
            <a:r>
              <a:rPr lang="ko-KR" altLang="en-US" sz="1400" dirty="0" smtClean="0"/>
              <a:t>주 간에 </a:t>
            </a:r>
            <a:r>
              <a:rPr lang="en-US" altLang="ko-KR" sz="1400" dirty="0" smtClean="0"/>
              <a:t>12</a:t>
            </a:r>
            <a:r>
              <a:rPr lang="ko-KR" altLang="en-US" sz="1400" dirty="0" smtClean="0"/>
              <a:t>시간을 한도로 제</a:t>
            </a:r>
            <a:r>
              <a:rPr lang="en-US" altLang="ko-KR" sz="1400" dirty="0" smtClean="0"/>
              <a:t>51</a:t>
            </a:r>
            <a:r>
              <a:rPr lang="ko-KR" altLang="en-US" sz="1400" dirty="0" smtClean="0"/>
              <a:t>조의 근로시간을 연장할 수 있고</a:t>
            </a:r>
            <a:r>
              <a:rPr lang="en-US" altLang="ko-KR" sz="1400" dirty="0" smtClean="0"/>
              <a:t>, </a:t>
            </a:r>
            <a:r>
              <a:rPr lang="ko-KR" altLang="en-US" sz="1400" dirty="0" smtClean="0"/>
              <a:t>제</a:t>
            </a:r>
            <a:r>
              <a:rPr lang="en-US" altLang="ko-KR" sz="1400" dirty="0" smtClean="0"/>
              <a:t>52</a:t>
            </a:r>
            <a:r>
              <a:rPr lang="ko-KR" altLang="en-US" sz="1400" dirty="0" smtClean="0"/>
              <a:t>조제</a:t>
            </a:r>
            <a:r>
              <a:rPr lang="en-US" altLang="ko-KR" sz="1400" dirty="0" smtClean="0"/>
              <a:t>2</a:t>
            </a:r>
            <a:r>
              <a:rPr lang="ko-KR" altLang="en-US" sz="1400" dirty="0" smtClean="0"/>
              <a:t>호의 정산기간을 평균하여 </a:t>
            </a:r>
            <a:r>
              <a:rPr lang="en-US" altLang="ko-KR" sz="1400" dirty="0" smtClean="0"/>
              <a:t>1</a:t>
            </a:r>
            <a:r>
              <a:rPr lang="ko-KR" altLang="en-US" sz="1400" dirty="0" smtClean="0"/>
              <a:t>주 간에 </a:t>
            </a:r>
            <a:r>
              <a:rPr lang="en-US" altLang="ko-KR" sz="1400" dirty="0" smtClean="0"/>
              <a:t>12</a:t>
            </a:r>
            <a:r>
              <a:rPr lang="ko-KR" altLang="en-US" sz="1400" dirty="0" smtClean="0"/>
              <a:t>시간을 초과하지 아니하는 범위에서 제</a:t>
            </a:r>
            <a:r>
              <a:rPr lang="en-US" altLang="ko-KR" sz="1400" dirty="0" smtClean="0"/>
              <a:t>52</a:t>
            </a:r>
            <a:r>
              <a:rPr lang="ko-KR" altLang="en-US" sz="1400" dirty="0" smtClean="0"/>
              <a:t>조의 근로시간을 연장할 수 있다</a:t>
            </a:r>
          </a:p>
          <a:p>
            <a:r>
              <a:rPr lang="ko-KR" altLang="en-US" sz="1400" dirty="0" smtClean="0"/>
              <a:t>④ 사용자는 특별한 사정이 있으면 </a:t>
            </a:r>
            <a:r>
              <a:rPr lang="ko-KR" altLang="en-US" sz="1400" b="1" dirty="0" smtClean="0"/>
              <a:t>고용노동부장관의 인가와 근로자의 동의를 받아 제</a:t>
            </a:r>
            <a:r>
              <a:rPr lang="en-US" altLang="ko-KR" sz="1400" b="1" dirty="0" smtClean="0"/>
              <a:t>1</a:t>
            </a:r>
            <a:r>
              <a:rPr lang="ko-KR" altLang="en-US" sz="1400" b="1" dirty="0" smtClean="0"/>
              <a:t>항과 제</a:t>
            </a:r>
            <a:r>
              <a:rPr lang="en-US" altLang="ko-KR" sz="1400" b="1" dirty="0" smtClean="0"/>
              <a:t>2</a:t>
            </a:r>
            <a:r>
              <a:rPr lang="ko-KR" altLang="en-US" sz="1400" b="1" dirty="0" smtClean="0"/>
              <a:t>항의 근로시간을 연장할 수 있다</a:t>
            </a:r>
            <a:r>
              <a:rPr lang="en-US" altLang="ko-KR" sz="1400" dirty="0" smtClean="0"/>
              <a:t>. </a:t>
            </a:r>
            <a:r>
              <a:rPr lang="ko-KR" altLang="en-US" sz="1400" dirty="0" smtClean="0"/>
              <a:t>다만</a:t>
            </a:r>
            <a:r>
              <a:rPr lang="en-US" altLang="ko-KR" sz="1400" dirty="0" smtClean="0"/>
              <a:t>, </a:t>
            </a:r>
            <a:r>
              <a:rPr lang="ko-KR" altLang="en-US" sz="1400" dirty="0" smtClean="0"/>
              <a:t>사태가 급박하여 고용노동부장관의 인가를 받을 시간이 없는 경우에는 사후에 지체 없이 승인을 받아야 한다</a:t>
            </a:r>
            <a:r>
              <a:rPr lang="en-US" altLang="ko-KR" sz="1400" dirty="0" smtClean="0"/>
              <a:t>. (2018.3.20 </a:t>
            </a:r>
            <a:r>
              <a:rPr lang="ko-KR" altLang="en-US" sz="1400" dirty="0" smtClean="0"/>
              <a:t>개정：</a:t>
            </a:r>
            <a:r>
              <a:rPr lang="en-US" altLang="ko-KR" sz="1400" dirty="0" smtClean="0"/>
              <a:t>2018.7.1 </a:t>
            </a:r>
            <a:r>
              <a:rPr lang="ko-KR" altLang="en-US" sz="1400" dirty="0" smtClean="0"/>
              <a:t>시행</a:t>
            </a:r>
            <a:r>
              <a:rPr lang="en-US" altLang="ko-KR" sz="1400" dirty="0" smtClean="0"/>
              <a:t>)</a:t>
            </a:r>
          </a:p>
          <a:p>
            <a:pPr marL="609600" indent="-609600" algn="just" latinLnBrk="1">
              <a:lnSpc>
                <a:spcPct val="150000"/>
              </a:lnSpc>
              <a:buClr>
                <a:schemeClr val="hlink"/>
              </a:buClr>
              <a:tabLst>
                <a:tab pos="92075" algn="l"/>
              </a:tabLst>
            </a:pPr>
            <a:endParaRPr lang="en-US" altLang="ko-KR" sz="1400" b="1" u="sng" dirty="0">
              <a:solidFill>
                <a:srgbClr val="0000FF"/>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60</a:t>
            </a:fld>
            <a:endParaRPr lang="en-US" altLang="ko-KR"/>
          </a:p>
        </p:txBody>
      </p:sp>
      <p:cxnSp>
        <p:nvCxnSpPr>
          <p:cNvPr id="10" name="직선 연결선 9"/>
          <p:cNvCxnSpPr/>
          <p:nvPr/>
        </p:nvCxnSpPr>
        <p:spPr>
          <a:xfrm>
            <a:off x="0" y="908050"/>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260808" y="261125"/>
            <a:ext cx="8353425" cy="400050"/>
          </a:xfrm>
          <a:prstGeom prst="rect">
            <a:avLst/>
          </a:prstGeom>
          <a:noFill/>
          <a:ln w="9525">
            <a:noFill/>
            <a:miter lim="800000"/>
            <a:headEnd/>
            <a:tailEnd/>
          </a:ln>
        </p:spPr>
        <p:txBody>
          <a:bodyPr>
            <a:spAutoFit/>
          </a:bodyPr>
          <a:lstStyle/>
          <a:p>
            <a:pPr eaLnBrk="1" latinLnBrk="1" hangingPunct="1">
              <a:defRPr/>
            </a:pPr>
            <a:r>
              <a:rPr lang="ko-KR" altLang="en-US" sz="2000" b="1" dirty="0">
                <a:solidFill>
                  <a:schemeClr val="tx1">
                    <a:lumMod val="95000"/>
                    <a:lumOff val="5000"/>
                  </a:schemeClr>
                </a:solidFill>
                <a:latin typeface="맑은 고딕" pitchFamily="50" charset="-127"/>
                <a:ea typeface="맑은 고딕" pitchFamily="50" charset="-127"/>
              </a:rPr>
              <a:t> </a:t>
            </a:r>
            <a:r>
              <a:rPr lang="ko-KR" altLang="en-US" sz="2000" b="1" dirty="0" smtClean="0">
                <a:solidFill>
                  <a:schemeClr val="tx1">
                    <a:lumMod val="95000"/>
                    <a:lumOff val="5000"/>
                  </a:schemeClr>
                </a:solidFill>
                <a:latin typeface="맑은 고딕" pitchFamily="50" charset="-127"/>
                <a:ea typeface="맑은 고딕" pitchFamily="50" charset="-127"/>
              </a:rPr>
              <a:t>격일제 근무하는 경비직</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116788"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17</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857356" y="2214554"/>
            <a:ext cx="7058025" cy="4143404"/>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979613" y="1125538"/>
            <a:ext cx="6769100" cy="830997"/>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lIns="54000" rIns="54000">
            <a:spAutoFit/>
          </a:bodyPr>
          <a:lstStyle/>
          <a:p>
            <a:r>
              <a:rPr lang="en-US" altLang="ko-KR" sz="1600" b="1" dirty="0" smtClean="0">
                <a:latin typeface="맑은 고딕" pitchFamily="50" charset="-127"/>
                <a:ea typeface="맑은 고딕" pitchFamily="50" charset="-127"/>
              </a:rPr>
              <a:t> </a:t>
            </a:r>
            <a:r>
              <a:rPr lang="ko-KR" altLang="en-US" sz="1600" b="1" dirty="0" smtClean="0"/>
              <a:t>업무특성상 하루</a:t>
            </a:r>
            <a:r>
              <a:rPr lang="en-US" altLang="ko-KR" sz="1600" b="1" dirty="0" smtClean="0"/>
              <a:t>24</a:t>
            </a:r>
            <a:r>
              <a:rPr lang="ko-KR" altLang="en-US" sz="1600" b="1" dirty="0" smtClean="0"/>
              <a:t>시간 근무 후 </a:t>
            </a:r>
            <a:r>
              <a:rPr lang="en-US" altLang="ko-KR" sz="1600" b="1" dirty="0" smtClean="0"/>
              <a:t>24</a:t>
            </a:r>
            <a:r>
              <a:rPr lang="ko-KR" altLang="en-US" sz="1600" b="1" dirty="0" smtClean="0"/>
              <a:t>시간 휴무하는 형태의 경비직인 경우에도 주</a:t>
            </a:r>
            <a:r>
              <a:rPr lang="en-US" altLang="ko-KR" sz="1600" b="1" dirty="0" smtClean="0"/>
              <a:t>52</a:t>
            </a:r>
            <a:r>
              <a:rPr lang="ko-KR" altLang="en-US" sz="1600" b="1" dirty="0" smtClean="0"/>
              <a:t>시간이 적용되나요</a:t>
            </a:r>
            <a:r>
              <a:rPr lang="en-US" altLang="ko-KR" sz="1600" b="1" dirty="0" smtClean="0"/>
              <a:t>?</a:t>
            </a:r>
          </a:p>
          <a:p>
            <a:r>
              <a:rPr lang="en-US" altLang="ko-KR" sz="1600" dirty="0" smtClean="0"/>
              <a:t>- </a:t>
            </a:r>
            <a:r>
              <a:rPr lang="ko-KR" altLang="en-US" sz="1600" dirty="0" smtClean="0"/>
              <a:t>주</a:t>
            </a:r>
            <a:r>
              <a:rPr lang="en-US" altLang="ko-KR" sz="1600" dirty="0" smtClean="0"/>
              <a:t>52</a:t>
            </a:r>
            <a:r>
              <a:rPr lang="ko-KR" altLang="en-US" sz="1600" dirty="0" smtClean="0"/>
              <a:t>시간이 적용되지 않는 산업은 어떤 것인가요</a:t>
            </a:r>
            <a:r>
              <a:rPr lang="en-US" altLang="ko-KR" sz="1600" dirty="0" smtClean="0"/>
              <a:t>?</a:t>
            </a:r>
            <a:endParaRPr lang="ko-KR" altLang="en-US" sz="16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smtClean="0">
                <a:solidFill>
                  <a:schemeClr val="bg1"/>
                </a:solidFill>
                <a:latin typeface="맑은 고딕" pitchFamily="50" charset="-127"/>
                <a:ea typeface="맑은 고딕" pitchFamily="50" charset="-127"/>
              </a:rPr>
              <a:t>경비원</a:t>
            </a:r>
            <a:endParaRPr kumimoji="0" lang="en-US" altLang="ko-KR" b="1" dirty="0">
              <a:solidFill>
                <a:schemeClr val="bg1"/>
              </a:solidFill>
              <a:latin typeface="맑은 고딕" pitchFamily="50" charset="-127"/>
              <a:ea typeface="맑은 고딕" pitchFamily="50" charset="-127"/>
            </a:endParaRPr>
          </a:p>
        </p:txBody>
      </p:sp>
      <p:sp>
        <p:nvSpPr>
          <p:cNvPr id="28680" name="Rectangle 6"/>
          <p:cNvSpPr>
            <a:spLocks noChangeArrowheads="1"/>
          </p:cNvSpPr>
          <p:nvPr/>
        </p:nvSpPr>
        <p:spPr bwMode="auto">
          <a:xfrm>
            <a:off x="2000232" y="2357430"/>
            <a:ext cx="6715172" cy="3862596"/>
          </a:xfrm>
          <a:prstGeom prst="rect">
            <a:avLst/>
          </a:prstGeom>
          <a:noFill/>
          <a:ln w="9525">
            <a:solidFill>
              <a:schemeClr val="bg1"/>
            </a:solidFill>
            <a:miter lim="800000"/>
            <a:headEnd/>
            <a:tailEnd/>
          </a:ln>
        </p:spPr>
        <p:txBody>
          <a:bodyPr wrap="square" lIns="54000" rIns="54000">
            <a:spAutoFit/>
          </a:bodyPr>
          <a:lstStyle/>
          <a:p>
            <a:pPr marL="609600" indent="-609600" algn="just" latinLnBrk="1">
              <a:buClr>
                <a:schemeClr val="hlink"/>
              </a:buClr>
              <a:tabLst>
                <a:tab pos="92075" algn="l"/>
              </a:tabLst>
            </a:pPr>
            <a:r>
              <a:rPr lang="ko-KR" altLang="en-US" sz="1400" b="1" dirty="0" smtClean="0">
                <a:latin typeface="맑은 고딕" pitchFamily="50" charset="-127"/>
                <a:ea typeface="맑은 고딕" pitchFamily="50" charset="-127"/>
              </a:rPr>
              <a:t>현장관할 고용노동지청에 </a:t>
            </a:r>
            <a:r>
              <a:rPr lang="en-US" altLang="ko-KR" sz="1400" b="1" dirty="0" smtClean="0">
                <a:latin typeface="맑은 고딕" pitchFamily="50" charset="-127"/>
                <a:ea typeface="맑은 고딕" pitchFamily="50" charset="-127"/>
              </a:rPr>
              <a:t>‘</a:t>
            </a:r>
            <a:r>
              <a:rPr lang="ko-KR" altLang="en-US" sz="1400" b="1" dirty="0" err="1" smtClean="0">
                <a:latin typeface="맑은 고딕" pitchFamily="50" charset="-127"/>
                <a:ea typeface="맑은 고딕" pitchFamily="50" charset="-127"/>
              </a:rPr>
              <a:t>감시적근로</a:t>
            </a:r>
            <a:r>
              <a:rPr lang="ko-KR" altLang="en-US" sz="1400" b="1" dirty="0" smtClean="0">
                <a:latin typeface="맑은 고딕" pitchFamily="50" charset="-127"/>
                <a:ea typeface="맑은 고딕" pitchFamily="50" charset="-127"/>
              </a:rPr>
              <a:t> 승인신청</a:t>
            </a:r>
            <a:r>
              <a:rPr lang="en-US" altLang="ko-KR" sz="1400" b="1" dirty="0" smtClean="0">
                <a:latin typeface="맑은 고딕" pitchFamily="50" charset="-127"/>
                <a:ea typeface="맑은 고딕" pitchFamily="50" charset="-127"/>
              </a:rPr>
              <a:t>’</a:t>
            </a:r>
            <a:r>
              <a:rPr lang="ko-KR" altLang="en-US" sz="1400" b="1" dirty="0" smtClean="0">
                <a:latin typeface="맑은 고딕" pitchFamily="50" charset="-127"/>
                <a:ea typeface="맑은 고딕" pitchFamily="50" charset="-127"/>
              </a:rPr>
              <a:t>을 받은 경우에만 근로시간</a:t>
            </a:r>
            <a:r>
              <a:rPr lang="en-US" altLang="ko-KR" sz="1400" b="1" dirty="0" smtClean="0">
                <a:latin typeface="맑은 고딕" pitchFamily="50" charset="-127"/>
                <a:ea typeface="맑은 고딕" pitchFamily="50" charset="-127"/>
              </a:rPr>
              <a:t>,</a:t>
            </a:r>
            <a:r>
              <a:rPr lang="ko-KR" altLang="en-US" sz="1400" b="1" dirty="0" smtClean="0">
                <a:latin typeface="맑은 고딕" pitchFamily="50" charset="-127"/>
                <a:ea typeface="맑은 고딕" pitchFamily="50" charset="-127"/>
              </a:rPr>
              <a:t>휴게</a:t>
            </a:r>
            <a:r>
              <a:rPr lang="en-US" altLang="ko-KR" sz="1400" b="1" dirty="0" smtClean="0">
                <a:latin typeface="맑은 고딕" pitchFamily="50" charset="-127"/>
                <a:ea typeface="맑은 고딕" pitchFamily="50" charset="-127"/>
              </a:rPr>
              <a:t>, </a:t>
            </a:r>
          </a:p>
          <a:p>
            <a:pPr marL="609600" indent="-609600" algn="just" latinLnBrk="1">
              <a:buClr>
                <a:schemeClr val="hlink"/>
              </a:buClr>
              <a:tabLst>
                <a:tab pos="92075" algn="l"/>
              </a:tabLst>
            </a:pPr>
            <a:r>
              <a:rPr lang="ko-KR" altLang="en-US" sz="1400" b="1" dirty="0" smtClean="0">
                <a:latin typeface="맑은 고딕" pitchFamily="50" charset="-127"/>
                <a:ea typeface="맑은 고딕" pitchFamily="50" charset="-127"/>
              </a:rPr>
              <a:t>휴일에 관한 규정이 적용되지 아니함</a:t>
            </a:r>
            <a:r>
              <a:rPr lang="en-US" altLang="ko-KR" sz="1400" b="1" dirty="0" smtClean="0">
                <a:latin typeface="맑은 고딕" pitchFamily="50" charset="-127"/>
                <a:ea typeface="맑은 고딕" pitchFamily="50" charset="-127"/>
              </a:rPr>
              <a:t>. </a:t>
            </a:r>
            <a:r>
              <a:rPr lang="ko-KR" altLang="en-US" sz="1400" b="1" dirty="0" smtClean="0">
                <a:latin typeface="맑은 고딕" pitchFamily="50" charset="-127"/>
                <a:ea typeface="맑은 고딕" pitchFamily="50" charset="-127"/>
              </a:rPr>
              <a:t>따라서 반드시 </a:t>
            </a:r>
            <a:r>
              <a:rPr lang="ko-KR" altLang="en-US" sz="1400" b="1" dirty="0" err="1" smtClean="0">
                <a:latin typeface="맑은 고딕" pitchFamily="50" charset="-127"/>
                <a:ea typeface="맑은 고딕" pitchFamily="50" charset="-127"/>
              </a:rPr>
              <a:t>감시직근로</a:t>
            </a:r>
            <a:r>
              <a:rPr lang="ko-KR" altLang="en-US" sz="1400" b="1" dirty="0" smtClean="0">
                <a:latin typeface="맑은 고딕" pitchFamily="50" charset="-127"/>
                <a:ea typeface="맑은 고딕" pitchFamily="50" charset="-127"/>
              </a:rPr>
              <a:t> 승인을 받아야만 </a:t>
            </a:r>
            <a:endParaRPr lang="en-US" altLang="ko-KR" sz="1400" b="1" dirty="0" smtClean="0">
              <a:latin typeface="맑은 고딕" pitchFamily="50" charset="-127"/>
              <a:ea typeface="맑은 고딕" pitchFamily="50" charset="-127"/>
            </a:endParaRPr>
          </a:p>
          <a:p>
            <a:pPr marL="609600" indent="-609600" algn="just" latinLnBrk="1">
              <a:buClr>
                <a:schemeClr val="hlink"/>
              </a:buClr>
              <a:tabLst>
                <a:tab pos="92075" algn="l"/>
              </a:tabLst>
            </a:pPr>
            <a:r>
              <a:rPr lang="ko-KR" altLang="en-US" sz="1400" b="1" dirty="0" smtClean="0">
                <a:latin typeface="맑은 고딕" pitchFamily="50" charset="-127"/>
                <a:ea typeface="맑은 고딕" pitchFamily="50" charset="-127"/>
              </a:rPr>
              <a:t>격일제 근로가 가능함</a:t>
            </a:r>
            <a:endParaRPr lang="en-US" altLang="ko-KR" sz="1400" b="1" dirty="0" smtClean="0">
              <a:latin typeface="맑은 고딕" pitchFamily="50" charset="-127"/>
              <a:ea typeface="맑은 고딕" pitchFamily="50" charset="-127"/>
            </a:endParaRPr>
          </a:p>
          <a:p>
            <a:pPr marL="609600" indent="-609600" algn="just" latinLnBrk="1">
              <a:buClr>
                <a:schemeClr val="hlink"/>
              </a:buClr>
              <a:tabLst>
                <a:tab pos="92075" algn="l"/>
              </a:tabLst>
            </a:pPr>
            <a:endParaRPr lang="en-US" altLang="ko-KR" sz="1400" b="1" dirty="0" smtClean="0">
              <a:latin typeface="맑은 고딕" pitchFamily="50" charset="-127"/>
              <a:ea typeface="맑은 고딕" pitchFamily="50" charset="-127"/>
            </a:endParaRPr>
          </a:p>
          <a:p>
            <a:pPr marL="609600" indent="-609600" algn="just" latinLnBrk="1">
              <a:buClr>
                <a:schemeClr val="hlink"/>
              </a:buClr>
              <a:tabLst>
                <a:tab pos="92075" algn="l"/>
              </a:tabLst>
            </a:pPr>
            <a:r>
              <a:rPr lang="ko-KR" altLang="en-US" sz="1400" b="1" dirty="0" smtClean="0">
                <a:latin typeface="맑은 고딕" pitchFamily="50" charset="-127"/>
                <a:ea typeface="맑은 고딕" pitchFamily="50" charset="-127"/>
              </a:rPr>
              <a:t>경비직은 통상 도급으로 운영되고 있는데 도급제 경비직이라 하더라도 </a:t>
            </a:r>
            <a:r>
              <a:rPr lang="en-US" altLang="ko-KR" sz="1400" b="1" dirty="0" smtClean="0">
                <a:latin typeface="맑은 고딕" pitchFamily="50" charset="-127"/>
                <a:ea typeface="맑은 고딕" pitchFamily="50" charset="-127"/>
              </a:rPr>
              <a:t>“</a:t>
            </a:r>
            <a:r>
              <a:rPr lang="ko-KR" altLang="en-US" sz="1400" b="1" dirty="0" err="1" smtClean="0">
                <a:latin typeface="맑은 고딕" pitchFamily="50" charset="-127"/>
                <a:ea typeface="맑은 고딕" pitchFamily="50" charset="-127"/>
              </a:rPr>
              <a:t>감시직근</a:t>
            </a:r>
            <a:endParaRPr lang="en-US" altLang="ko-KR" sz="1400" b="1" dirty="0" smtClean="0">
              <a:latin typeface="맑은 고딕" pitchFamily="50" charset="-127"/>
              <a:ea typeface="맑은 고딕" pitchFamily="50" charset="-127"/>
            </a:endParaRPr>
          </a:p>
          <a:p>
            <a:pPr marL="609600" indent="-609600" algn="just" latinLnBrk="1">
              <a:buClr>
                <a:schemeClr val="hlink"/>
              </a:buClr>
              <a:tabLst>
                <a:tab pos="92075" algn="l"/>
              </a:tabLst>
            </a:pPr>
            <a:r>
              <a:rPr lang="ko-KR" altLang="en-US" sz="1400" b="1" dirty="0" err="1" smtClean="0">
                <a:latin typeface="맑은 고딕" pitchFamily="50" charset="-127"/>
                <a:ea typeface="맑은 고딕" pitchFamily="50" charset="-127"/>
              </a:rPr>
              <a:t>로</a:t>
            </a:r>
            <a:r>
              <a:rPr lang="ko-KR" altLang="en-US" sz="1400" b="1" dirty="0" smtClean="0">
                <a:latin typeface="맑은 고딕" pitchFamily="50" charset="-127"/>
                <a:ea typeface="맑은 고딕" pitchFamily="50" charset="-127"/>
              </a:rPr>
              <a:t> 적용승인 신청</a:t>
            </a:r>
            <a:r>
              <a:rPr lang="en-US" altLang="ko-KR" sz="1400" b="1" dirty="0" smtClean="0">
                <a:latin typeface="맑은 고딕" pitchFamily="50" charset="-127"/>
                <a:ea typeface="맑은 고딕" pitchFamily="50" charset="-127"/>
              </a:rPr>
              <a:t>”</a:t>
            </a:r>
            <a:r>
              <a:rPr lang="ko-KR" altLang="en-US" sz="1400" b="1" dirty="0" smtClean="0">
                <a:latin typeface="맑은 고딕" pitchFamily="50" charset="-127"/>
                <a:ea typeface="맑은 고딕" pitchFamily="50" charset="-127"/>
              </a:rPr>
              <a:t>을 받아야만 근로시간</a:t>
            </a:r>
            <a:r>
              <a:rPr lang="en-US" altLang="ko-KR" sz="1400" b="1" dirty="0" smtClean="0">
                <a:latin typeface="맑은 고딕" pitchFamily="50" charset="-127"/>
                <a:ea typeface="맑은 고딕" pitchFamily="50" charset="-127"/>
              </a:rPr>
              <a:t>,</a:t>
            </a:r>
            <a:r>
              <a:rPr lang="ko-KR" altLang="en-US" sz="1400" b="1" dirty="0" smtClean="0">
                <a:latin typeface="맑은 고딕" pitchFamily="50" charset="-127"/>
                <a:ea typeface="맑은 고딕" pitchFamily="50" charset="-127"/>
              </a:rPr>
              <a:t>휴게</a:t>
            </a:r>
            <a:r>
              <a:rPr lang="en-US" altLang="ko-KR" sz="1400" b="1" dirty="0" smtClean="0">
                <a:latin typeface="맑은 고딕" pitchFamily="50" charset="-127"/>
                <a:ea typeface="맑은 고딕" pitchFamily="50" charset="-127"/>
              </a:rPr>
              <a:t>,</a:t>
            </a:r>
            <a:r>
              <a:rPr lang="ko-KR" altLang="en-US" sz="1400" b="1" dirty="0" err="1" smtClean="0">
                <a:latin typeface="맑은 고딕" pitchFamily="50" charset="-127"/>
                <a:ea typeface="맑은 고딕" pitchFamily="50" charset="-127"/>
              </a:rPr>
              <a:t>적용제외되어</a:t>
            </a:r>
            <a:r>
              <a:rPr lang="ko-KR" altLang="en-US" sz="1400" b="1" dirty="0" smtClean="0">
                <a:latin typeface="맑은 고딕" pitchFamily="50" charset="-127"/>
                <a:ea typeface="맑은 고딕" pitchFamily="50" charset="-127"/>
              </a:rPr>
              <a:t>  최저임금 연대책임 </a:t>
            </a:r>
            <a:endParaRPr lang="en-US" altLang="ko-KR" sz="1400" b="1" dirty="0" smtClean="0">
              <a:latin typeface="맑은 고딕" pitchFamily="50" charset="-127"/>
              <a:ea typeface="맑은 고딕" pitchFamily="50" charset="-127"/>
            </a:endParaRPr>
          </a:p>
          <a:p>
            <a:pPr marL="609600" indent="-609600" algn="just" latinLnBrk="1">
              <a:buClr>
                <a:schemeClr val="hlink"/>
              </a:buClr>
              <a:tabLst>
                <a:tab pos="92075" algn="l"/>
              </a:tabLst>
            </a:pPr>
            <a:r>
              <a:rPr lang="ko-KR" altLang="en-US" sz="1400" b="1" dirty="0" smtClean="0">
                <a:latin typeface="맑은 고딕" pitchFamily="50" charset="-127"/>
                <a:ea typeface="맑은 고딕" pitchFamily="50" charset="-127"/>
              </a:rPr>
              <a:t>분쟁을 줄일 수 있음</a:t>
            </a:r>
            <a:r>
              <a:rPr lang="en-US" altLang="ko-KR" sz="1400" b="1" dirty="0" smtClean="0">
                <a:latin typeface="맑은 고딕" pitchFamily="50" charset="-127"/>
                <a:ea typeface="맑은 고딕" pitchFamily="50" charset="-127"/>
              </a:rPr>
              <a:t>. </a:t>
            </a:r>
          </a:p>
          <a:p>
            <a:pPr marL="609600" indent="-609600" algn="just" latinLnBrk="1">
              <a:lnSpc>
                <a:spcPct val="150000"/>
              </a:lnSpc>
              <a:buClr>
                <a:schemeClr val="hlink"/>
              </a:buClr>
              <a:tabLst>
                <a:tab pos="92075" algn="l"/>
              </a:tabLst>
            </a:pPr>
            <a:endParaRPr lang="en-US" altLang="ko-KR" sz="1400" b="1" dirty="0" smtClean="0">
              <a:latin typeface="맑은 고딕" pitchFamily="50" charset="-127"/>
              <a:ea typeface="맑은 고딕" pitchFamily="50" charset="-127"/>
            </a:endParaRPr>
          </a:p>
          <a:p>
            <a:r>
              <a:rPr lang="ko-KR" altLang="en-US" sz="1400" b="1" dirty="0" smtClean="0"/>
              <a:t>근로기준법 제</a:t>
            </a:r>
            <a:r>
              <a:rPr lang="en-US" altLang="ko-KR" sz="1400" b="1" dirty="0" smtClean="0"/>
              <a:t>63</a:t>
            </a:r>
            <a:r>
              <a:rPr lang="ko-KR" altLang="en-US" sz="1400" b="1" dirty="0" smtClean="0"/>
              <a:t>조</a:t>
            </a:r>
            <a:r>
              <a:rPr lang="en-US" altLang="ko-KR" sz="1400" b="1" dirty="0" smtClean="0"/>
              <a:t>【</a:t>
            </a:r>
            <a:r>
              <a:rPr lang="ko-KR" altLang="en-US" sz="1400" b="1" dirty="0" smtClean="0"/>
              <a:t>적용의 제외</a:t>
            </a:r>
            <a:r>
              <a:rPr lang="en-US" altLang="ko-KR" sz="1400" b="1" dirty="0" smtClean="0"/>
              <a:t>】</a:t>
            </a:r>
            <a:endParaRPr lang="ko-KR" altLang="en-US" sz="1400" dirty="0" smtClean="0"/>
          </a:p>
          <a:p>
            <a:r>
              <a:rPr lang="ko-KR" altLang="en-US" sz="1400" dirty="0" smtClean="0"/>
              <a:t>이 장과 제</a:t>
            </a:r>
            <a:r>
              <a:rPr lang="en-US" altLang="ko-KR" sz="1400" dirty="0" smtClean="0"/>
              <a:t>5</a:t>
            </a:r>
            <a:r>
              <a:rPr lang="ko-KR" altLang="en-US" sz="1400" dirty="0" smtClean="0"/>
              <a:t>장에서 정한 </a:t>
            </a:r>
            <a:r>
              <a:rPr lang="ko-KR" altLang="en-US" sz="1400" b="1" dirty="0" smtClean="0">
                <a:solidFill>
                  <a:srgbClr val="0000FF"/>
                </a:solidFill>
              </a:rPr>
              <a:t>근로시간</a:t>
            </a:r>
            <a:r>
              <a:rPr lang="en-US" altLang="ko-KR" sz="1400" b="1" dirty="0" smtClean="0">
                <a:solidFill>
                  <a:srgbClr val="0000FF"/>
                </a:solidFill>
              </a:rPr>
              <a:t>, </a:t>
            </a:r>
            <a:r>
              <a:rPr lang="ko-KR" altLang="en-US" sz="1400" b="1" dirty="0" smtClean="0">
                <a:solidFill>
                  <a:srgbClr val="0000FF"/>
                </a:solidFill>
              </a:rPr>
              <a:t>휴게와 휴일에 관한 규정은 다음 각 호의 어느 하나에 해당하는 근로자에 대하여는 적용하지 아니한다</a:t>
            </a:r>
            <a:r>
              <a:rPr lang="en-US" altLang="ko-KR" sz="1400" b="1" dirty="0" smtClean="0">
                <a:solidFill>
                  <a:srgbClr val="0000FF"/>
                </a:solidFill>
              </a:rPr>
              <a:t>. </a:t>
            </a:r>
          </a:p>
          <a:p>
            <a:r>
              <a:rPr lang="en-US" altLang="ko-KR" sz="1400" dirty="0" smtClean="0"/>
              <a:t>3. </a:t>
            </a:r>
            <a:r>
              <a:rPr lang="ko-KR" altLang="en-US" sz="1400" dirty="0" smtClean="0"/>
              <a:t>감시</a:t>
            </a:r>
            <a:r>
              <a:rPr lang="en-US" altLang="ko-KR" sz="1400" dirty="0" smtClean="0"/>
              <a:t>(</a:t>
            </a:r>
            <a:r>
              <a:rPr lang="ko-KR" altLang="en-US" sz="1400" dirty="0" smtClean="0"/>
              <a:t>監視</a:t>
            </a:r>
            <a:r>
              <a:rPr lang="en-US" altLang="ko-KR" sz="1400" dirty="0" smtClean="0"/>
              <a:t>) </a:t>
            </a:r>
            <a:r>
              <a:rPr lang="ko-KR" altLang="en-US" sz="1400" dirty="0" smtClean="0"/>
              <a:t>또는 단속적</a:t>
            </a:r>
            <a:r>
              <a:rPr lang="en-US" altLang="ko-KR" sz="1400" dirty="0" smtClean="0"/>
              <a:t>(</a:t>
            </a:r>
            <a:r>
              <a:rPr lang="ko-KR" altLang="en-US" sz="1400" dirty="0" smtClean="0"/>
              <a:t>斷續的</a:t>
            </a:r>
            <a:r>
              <a:rPr lang="en-US" altLang="ko-KR" sz="1400" dirty="0" smtClean="0"/>
              <a:t>)</a:t>
            </a:r>
            <a:r>
              <a:rPr lang="ko-KR" altLang="en-US" sz="1400" dirty="0" smtClean="0"/>
              <a:t>으로 근로에 종사하는 자로서 사용자가 고용노동부장관의 승인을 받은 자 </a:t>
            </a:r>
            <a:r>
              <a:rPr lang="en-US" altLang="ko-KR" sz="1400" dirty="0" smtClean="0"/>
              <a:t>(2010.6.4 </a:t>
            </a:r>
            <a:r>
              <a:rPr lang="ko-KR" altLang="en-US" sz="1400" dirty="0" smtClean="0"/>
              <a:t>개정</a:t>
            </a:r>
            <a:r>
              <a:rPr lang="en-US" altLang="ko-KR" sz="1400" dirty="0" smtClean="0"/>
              <a:t>)</a:t>
            </a:r>
          </a:p>
          <a:p>
            <a:r>
              <a:rPr lang="en-US" altLang="ko-KR" sz="1400" dirty="0" smtClean="0"/>
              <a:t>4. </a:t>
            </a:r>
            <a:r>
              <a:rPr lang="ko-KR" altLang="en-US" sz="1400" dirty="0" smtClean="0"/>
              <a:t>대통령령으로 정하는 업무에 종사하는 근로자</a:t>
            </a:r>
            <a:r>
              <a:rPr lang="en-US" altLang="ko-KR" sz="1400" dirty="0" smtClean="0"/>
              <a:t>(</a:t>
            </a:r>
            <a:r>
              <a:rPr lang="ko-KR" altLang="en-US" sz="1400" dirty="0" err="1" smtClean="0"/>
              <a:t>관리ㆍ감독적</a:t>
            </a:r>
            <a:r>
              <a:rPr lang="ko-KR" altLang="en-US" sz="1400" dirty="0" smtClean="0"/>
              <a:t> 지위에 있는 자</a:t>
            </a:r>
            <a:r>
              <a:rPr lang="en-US" altLang="ko-KR" sz="1400" dirty="0" smtClean="0"/>
              <a:t>, </a:t>
            </a:r>
            <a:r>
              <a:rPr lang="ko-KR" altLang="en-US" sz="1400" dirty="0" smtClean="0"/>
              <a:t>기밀사무취급자</a:t>
            </a:r>
            <a:r>
              <a:rPr lang="en-US" altLang="ko-KR" sz="1400" dirty="0" smtClean="0"/>
              <a:t>)  </a:t>
            </a:r>
            <a:r>
              <a:rPr lang="ko-KR" altLang="en-US" sz="1400" dirty="0" err="1" smtClean="0"/>
              <a:t>출ㆍ퇴근에</a:t>
            </a:r>
            <a:r>
              <a:rPr lang="ko-KR" altLang="en-US" sz="1400" dirty="0" smtClean="0"/>
              <a:t>  엄격한 제한 받지 않고</a:t>
            </a:r>
            <a:r>
              <a:rPr lang="en-US" altLang="ko-KR" sz="1400" dirty="0" smtClean="0"/>
              <a:t>, </a:t>
            </a:r>
            <a:r>
              <a:rPr lang="ko-KR" altLang="en-US" sz="1400" dirty="0" smtClean="0"/>
              <a:t>노무관리상의 지휘권한을 가지고 있는 현장소장</a:t>
            </a:r>
            <a:r>
              <a:rPr lang="en-US" altLang="ko-KR" sz="1400" dirty="0" smtClean="0"/>
              <a:t>, </a:t>
            </a:r>
            <a:r>
              <a:rPr lang="ko-KR" altLang="en-US" sz="1400" dirty="0" smtClean="0"/>
              <a:t>부장급이상 </a:t>
            </a:r>
            <a:r>
              <a:rPr lang="en-US" altLang="ko-KR" sz="1400" dirty="0" smtClean="0"/>
              <a:t>(</a:t>
            </a:r>
            <a:r>
              <a:rPr lang="ko-KR" altLang="en-US" sz="1400" dirty="0" smtClean="0"/>
              <a:t>근기 </a:t>
            </a:r>
            <a:r>
              <a:rPr lang="en-US" altLang="ko-KR" sz="1400" dirty="0" smtClean="0"/>
              <a:t>01254-5562, 1987.4.6). </a:t>
            </a:r>
            <a:r>
              <a:rPr lang="ko-KR" altLang="en-US" sz="1400" dirty="0" smtClean="0"/>
              <a:t>판례</a:t>
            </a:r>
            <a:r>
              <a:rPr lang="en-US" altLang="ko-KR" sz="1400" dirty="0" smtClean="0"/>
              <a:t>(</a:t>
            </a:r>
            <a:r>
              <a:rPr lang="ko-KR" altLang="en-US" sz="1400" dirty="0" smtClean="0"/>
              <a:t>대법원 </a:t>
            </a:r>
            <a:r>
              <a:rPr lang="en-US" altLang="ko-KR" sz="1400" dirty="0" smtClean="0"/>
              <a:t>1989.2.28, 88</a:t>
            </a:r>
            <a:r>
              <a:rPr lang="ko-KR" altLang="en-US" sz="1400" dirty="0" err="1" smtClean="0"/>
              <a:t>다카</a:t>
            </a:r>
            <a:r>
              <a:rPr lang="en-US" altLang="ko-KR" sz="1400" dirty="0" smtClean="0"/>
              <a:t>2974</a:t>
            </a:r>
            <a:endParaRPr lang="en-US" altLang="ko-KR" sz="1400" b="1" dirty="0">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61</a:t>
            </a:fld>
            <a:endParaRPr lang="en-US" altLang="ko-KR"/>
          </a:p>
        </p:txBody>
      </p:sp>
      <p:cxnSp>
        <p:nvCxnSpPr>
          <p:cNvPr id="10" name="직선 연결선 9"/>
          <p:cNvCxnSpPr/>
          <p:nvPr/>
        </p:nvCxnSpPr>
        <p:spPr>
          <a:xfrm>
            <a:off x="0" y="908050"/>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905717226"/>
      </p:ext>
    </p:extLst>
  </p:cSld>
  <p:clrMapOvr>
    <a:masterClrMapping/>
  </p:clrMapOvr>
  <p:transition spd="slow">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187449" y="345298"/>
            <a:ext cx="8353425" cy="400110"/>
          </a:xfrm>
          <a:prstGeom prst="rect">
            <a:avLst/>
          </a:prstGeom>
          <a:noFill/>
          <a:ln w="9525">
            <a:noFill/>
            <a:miter lim="800000"/>
            <a:headEnd/>
            <a:tailEnd/>
          </a:ln>
        </p:spPr>
        <p:txBody>
          <a:bodyPr>
            <a:spAutoFit/>
          </a:bodyPr>
          <a:lstStyle/>
          <a:p>
            <a:pPr eaLnBrk="1" latinLnBrk="1" hangingPunct="1">
              <a:defRPr/>
            </a:pPr>
            <a:r>
              <a:rPr lang="ko-KR" altLang="en-US" sz="2000" b="1" dirty="0">
                <a:solidFill>
                  <a:schemeClr val="tx1">
                    <a:lumMod val="95000"/>
                    <a:lumOff val="5000"/>
                  </a:schemeClr>
                </a:solidFill>
                <a:latin typeface="맑은 고딕" pitchFamily="50" charset="-127"/>
                <a:ea typeface="맑은 고딕" pitchFamily="50" charset="-127"/>
              </a:rPr>
              <a:t> </a:t>
            </a:r>
            <a:r>
              <a:rPr lang="ko-KR" altLang="en-US" sz="2000" b="1" dirty="0" smtClean="0">
                <a:solidFill>
                  <a:schemeClr val="tx1">
                    <a:lumMod val="95000"/>
                    <a:lumOff val="5000"/>
                  </a:schemeClr>
                </a:solidFill>
                <a:latin typeface="맑은 고딕" pitchFamily="50" charset="-127"/>
                <a:ea typeface="맑은 고딕" pitchFamily="50" charset="-127"/>
              </a:rPr>
              <a:t>근로시간 </a:t>
            </a:r>
            <a:r>
              <a:rPr lang="ko-KR" altLang="en-US" sz="2000" b="1" dirty="0" err="1" smtClean="0">
                <a:solidFill>
                  <a:schemeClr val="tx1">
                    <a:lumMod val="95000"/>
                    <a:lumOff val="5000"/>
                  </a:schemeClr>
                </a:solidFill>
                <a:latin typeface="맑은 고딕" pitchFamily="50" charset="-127"/>
                <a:ea typeface="맑은 고딕" pitchFamily="50" charset="-127"/>
              </a:rPr>
              <a:t>단축시</a:t>
            </a:r>
            <a:r>
              <a:rPr lang="ko-KR" altLang="en-US" sz="2000" b="1" dirty="0" smtClean="0">
                <a:solidFill>
                  <a:schemeClr val="tx1">
                    <a:lumMod val="95000"/>
                    <a:lumOff val="5000"/>
                  </a:schemeClr>
                </a:solidFill>
                <a:latin typeface="맑은 고딕" pitchFamily="50" charset="-127"/>
                <a:ea typeface="맑은 고딕" pitchFamily="50" charset="-127"/>
              </a:rPr>
              <a:t> 기존 연장근로수당 삭감이 가능한가 </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116788"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18</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857356" y="2143116"/>
            <a:ext cx="7058025" cy="3508375"/>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dirty="0">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cstate="print"/>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979613" y="1125538"/>
            <a:ext cx="6769100" cy="584775"/>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lIns="54000" rIns="54000">
            <a:spAutoFit/>
          </a:bodyPr>
          <a:lstStyle/>
          <a:p>
            <a:r>
              <a:rPr lang="en-US" altLang="ko-KR" sz="1600" b="1" dirty="0" smtClean="0">
                <a:latin typeface="맑은 고딕" pitchFamily="50" charset="-127"/>
                <a:ea typeface="맑은 고딕" pitchFamily="50" charset="-127"/>
              </a:rPr>
              <a:t> </a:t>
            </a:r>
            <a:r>
              <a:rPr lang="ko-KR" altLang="en-US" sz="1600" b="1" dirty="0" smtClean="0"/>
              <a:t>근로시간 </a:t>
            </a:r>
            <a:r>
              <a:rPr lang="ko-KR" altLang="en-US" sz="1600" b="1" dirty="0" err="1" smtClean="0"/>
              <a:t>단축시</a:t>
            </a:r>
            <a:r>
              <a:rPr lang="ko-KR" altLang="en-US" sz="1600" b="1" dirty="0" smtClean="0"/>
              <a:t> 기존의 포괄 산정 지급해오던 연장근로수당을 삭감할 수 있는가</a:t>
            </a:r>
            <a:r>
              <a:rPr lang="en-US" altLang="ko-KR" sz="1600" b="1" dirty="0" smtClean="0"/>
              <a:t>?</a:t>
            </a:r>
            <a:endParaRPr lang="ko-KR" altLang="en-US" sz="16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dirty="0" smtClean="0">
                <a:solidFill>
                  <a:schemeClr val="bg1"/>
                </a:solidFill>
                <a:latin typeface="맑은 고딕" pitchFamily="50" charset="-127"/>
                <a:ea typeface="맑은 고딕" pitchFamily="50" charset="-127"/>
              </a:rPr>
              <a:t>연장근로수당</a:t>
            </a:r>
            <a:endParaRPr kumimoji="0" lang="en-US" altLang="ko-KR" b="1" dirty="0">
              <a:solidFill>
                <a:schemeClr val="bg1"/>
              </a:solidFill>
              <a:latin typeface="맑은 고딕" pitchFamily="50" charset="-127"/>
              <a:ea typeface="맑은 고딕" pitchFamily="50" charset="-127"/>
            </a:endParaRPr>
          </a:p>
        </p:txBody>
      </p:sp>
      <p:sp>
        <p:nvSpPr>
          <p:cNvPr id="28680" name="Rectangle 6"/>
          <p:cNvSpPr>
            <a:spLocks noChangeArrowheads="1"/>
          </p:cNvSpPr>
          <p:nvPr/>
        </p:nvSpPr>
        <p:spPr bwMode="auto">
          <a:xfrm>
            <a:off x="2000232" y="4286256"/>
            <a:ext cx="6715172" cy="1169551"/>
          </a:xfrm>
          <a:prstGeom prst="rect">
            <a:avLst/>
          </a:prstGeom>
          <a:noFill/>
          <a:ln w="9525">
            <a:solidFill>
              <a:schemeClr val="bg1"/>
            </a:solidFill>
            <a:miter lim="800000"/>
            <a:headEnd/>
            <a:tailEnd/>
          </a:ln>
        </p:spPr>
        <p:txBody>
          <a:bodyPr wrap="square" lIns="54000" rIns="54000">
            <a:spAutoFit/>
          </a:bodyPr>
          <a:lstStyle/>
          <a:p>
            <a:r>
              <a:rPr lang="ko-KR" altLang="en-US" sz="1400" dirty="0" smtClean="0"/>
              <a:t>행정해석에 따르면 법정근로시간을 초과하는 연장근로의 축소</a:t>
            </a:r>
            <a:r>
              <a:rPr lang="en-US" altLang="ko-KR" sz="1400" dirty="0" smtClean="0"/>
              <a:t>‧</a:t>
            </a:r>
            <a:r>
              <a:rPr lang="ko-KR" altLang="en-US" sz="1400" dirty="0" smtClean="0"/>
              <a:t>폐지는 근로조건 불이익에 해당하지 않으며</a:t>
            </a:r>
            <a:r>
              <a:rPr lang="en-US" altLang="ko-KR" sz="1400" dirty="0" smtClean="0"/>
              <a:t>, </a:t>
            </a:r>
            <a:r>
              <a:rPr lang="ko-KR" altLang="en-US" sz="1400" dirty="0" smtClean="0"/>
              <a:t>근로시간 단축으로 실제 연장근로를 시키지 않았다면 연장근로수당을 지급하지 않을 수 있다고 판단하고 있음</a:t>
            </a:r>
            <a:r>
              <a:rPr lang="en-US" altLang="ko-KR" sz="1400" dirty="0" smtClean="0"/>
              <a:t>.</a:t>
            </a:r>
            <a:endParaRPr lang="ko-KR" altLang="en-US" sz="1400" dirty="0" smtClean="0"/>
          </a:p>
          <a:p>
            <a:r>
              <a:rPr lang="ko-KR" altLang="en-US" sz="1400" dirty="0" smtClean="0"/>
              <a:t>따라서 실제 연장근로를 축소함에 따라 연장근로수당을 삭감은 불이익 변경에 해당하지 않을 것으로 사료됨</a:t>
            </a:r>
            <a:r>
              <a:rPr lang="en-US" altLang="ko-KR" sz="1400" dirty="0" smtClean="0"/>
              <a:t>. </a:t>
            </a:r>
            <a:r>
              <a:rPr lang="en-US" altLang="ko-KR" sz="1400" b="1" u="sng" dirty="0" smtClean="0">
                <a:solidFill>
                  <a:srgbClr val="0000FF"/>
                </a:solidFill>
                <a:latin typeface="맑은 고딕" pitchFamily="50" charset="-127"/>
                <a:ea typeface="맑은 고딕" pitchFamily="50" charset="-127"/>
              </a:rPr>
              <a:t>.</a:t>
            </a:r>
            <a:endParaRPr lang="en-US" altLang="ko-KR" sz="1400" b="1" u="sng" dirty="0">
              <a:solidFill>
                <a:srgbClr val="0000FF"/>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62</a:t>
            </a:fld>
            <a:endParaRPr lang="en-US" altLang="ko-KR"/>
          </a:p>
        </p:txBody>
      </p:sp>
      <p:cxnSp>
        <p:nvCxnSpPr>
          <p:cNvPr id="10" name="직선 연결선 9"/>
          <p:cNvCxnSpPr/>
          <p:nvPr/>
        </p:nvCxnSpPr>
        <p:spPr>
          <a:xfrm>
            <a:off x="0" y="908050"/>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직사각형 10"/>
          <p:cNvSpPr/>
          <p:nvPr/>
        </p:nvSpPr>
        <p:spPr>
          <a:xfrm>
            <a:off x="2000232" y="2285992"/>
            <a:ext cx="6500858" cy="1600438"/>
          </a:xfrm>
          <a:prstGeom prst="rect">
            <a:avLst/>
          </a:prstGeom>
        </p:spPr>
        <p:txBody>
          <a:bodyPr wrap="square">
            <a:spAutoFit/>
          </a:bodyPr>
          <a:lstStyle/>
          <a:p>
            <a:r>
              <a:rPr lang="ko-KR" altLang="en-US" sz="1400" b="1" dirty="0" smtClean="0"/>
              <a:t>근기</a:t>
            </a:r>
            <a:r>
              <a:rPr lang="en-US" altLang="ko-KR" sz="1400" b="1" dirty="0" smtClean="0"/>
              <a:t>68207-286, 2003.03.31.</a:t>
            </a:r>
            <a:endParaRPr lang="ko-KR" altLang="en-US" sz="1400" dirty="0" smtClean="0"/>
          </a:p>
          <a:p>
            <a:r>
              <a:rPr lang="ko-KR" altLang="en-US" sz="1400" dirty="0" smtClean="0"/>
              <a:t>사용자가 경영상의 이유 등으로 법정근로시간을 초과하는</a:t>
            </a:r>
            <a:r>
              <a:rPr lang="ko-KR" altLang="en-US" sz="1400" b="1" u="sng" dirty="0" smtClean="0"/>
              <a:t> 연장근로를 축소 또는 폐지하는 것은 근로조건의 불이익변경에 해당하지 않으므로</a:t>
            </a:r>
            <a:r>
              <a:rPr lang="ko-KR" altLang="en-US" sz="1400" dirty="0" smtClean="0"/>
              <a:t> 그에 따른 취업규칙 </a:t>
            </a:r>
            <a:r>
              <a:rPr lang="ko-KR" altLang="en-US" sz="1400" dirty="0" err="1" smtClean="0"/>
              <a:t>변경시</a:t>
            </a:r>
            <a:r>
              <a:rPr lang="ko-KR" altLang="en-US" sz="1400" dirty="0" smtClean="0"/>
              <a:t> 근로기준법 제</a:t>
            </a:r>
            <a:r>
              <a:rPr lang="en-US" altLang="ko-KR" sz="1400" dirty="0" smtClean="0"/>
              <a:t>97</a:t>
            </a:r>
            <a:r>
              <a:rPr lang="ko-KR" altLang="en-US" sz="1400" dirty="0" smtClean="0"/>
              <a:t>조 단서에 의해 근로자의 집단적 동의를 얻을 필요가 없고 의견만 청취하면 될 것으로 사료되며</a:t>
            </a:r>
            <a:r>
              <a:rPr lang="en-US" altLang="ko-KR" sz="1400" dirty="0" smtClean="0"/>
              <a:t>, </a:t>
            </a:r>
            <a:r>
              <a:rPr lang="ko-KR" altLang="en-US" sz="1400" b="1" u="sng" dirty="0" smtClean="0"/>
              <a:t>사용자가 기왕에 실시하던 연장근로를 폐지하겠다는 의사표시를 분명히 하고 노무수령 거부 등 실제 연장근로를 시키지 않았다면 연장근로수당을 지급할 필요가 없다고 사료됨</a:t>
            </a:r>
            <a:endParaRPr lang="ko-KR" altLang="en-US" sz="1400" dirty="0"/>
          </a:p>
        </p:txBody>
      </p:sp>
    </p:spTree>
  </p:cSld>
  <p:clrMapOvr>
    <a:masterClrMapping/>
  </p:clrMapOvr>
  <p:transition spd="slow">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187449" y="345298"/>
            <a:ext cx="7633023" cy="400110"/>
          </a:xfrm>
          <a:prstGeom prst="rect">
            <a:avLst/>
          </a:prstGeom>
          <a:noFill/>
          <a:ln w="9525">
            <a:noFill/>
            <a:miter lim="800000"/>
            <a:headEnd/>
            <a:tailEnd/>
          </a:ln>
        </p:spPr>
        <p:txBody>
          <a:bodyPr wrap="square">
            <a:spAutoFit/>
          </a:bodyPr>
          <a:lstStyle/>
          <a:p>
            <a:pPr>
              <a:defRPr/>
            </a:pPr>
            <a:r>
              <a:rPr lang="ko-KR" altLang="en-US" sz="2000" b="1" dirty="0">
                <a:solidFill>
                  <a:schemeClr val="tx1">
                    <a:lumMod val="95000"/>
                    <a:lumOff val="5000"/>
                  </a:schemeClr>
                </a:solidFill>
                <a:latin typeface="맑은 고딕" pitchFamily="50" charset="-127"/>
                <a:ea typeface="맑은 고딕" pitchFamily="50" charset="-127"/>
              </a:rPr>
              <a:t> </a:t>
            </a:r>
            <a:r>
              <a:rPr lang="ko-KR" altLang="en-US" sz="2000" b="1" dirty="0">
                <a:solidFill>
                  <a:schemeClr val="tx1">
                    <a:lumMod val="95000"/>
                    <a:lumOff val="5000"/>
                  </a:schemeClr>
                </a:solidFill>
                <a:latin typeface="맑은 고딕" pitchFamily="50" charset="-127"/>
              </a:rPr>
              <a:t>근로시간 단축으로</a:t>
            </a:r>
            <a:r>
              <a:rPr lang="en-US" altLang="ko-KR" sz="2000" b="1" dirty="0">
                <a:solidFill>
                  <a:schemeClr val="tx1">
                    <a:lumMod val="95000"/>
                    <a:lumOff val="5000"/>
                  </a:schemeClr>
                </a:solidFill>
                <a:latin typeface="맑은 고딕" pitchFamily="50" charset="-127"/>
              </a:rPr>
              <a:t> </a:t>
            </a:r>
            <a:r>
              <a:rPr lang="ko-KR" altLang="en-US" sz="2000" b="1" dirty="0" err="1">
                <a:solidFill>
                  <a:schemeClr val="tx1">
                    <a:lumMod val="95000"/>
                    <a:lumOff val="5000"/>
                  </a:schemeClr>
                </a:solidFill>
                <a:latin typeface="맑은 고딕" pitchFamily="50" charset="-127"/>
              </a:rPr>
              <a:t>임금감소시</a:t>
            </a:r>
            <a:r>
              <a:rPr lang="ko-KR" altLang="en-US" sz="2000" b="1" dirty="0">
                <a:solidFill>
                  <a:schemeClr val="tx1">
                    <a:lumMod val="95000"/>
                    <a:lumOff val="5000"/>
                  </a:schemeClr>
                </a:solidFill>
                <a:latin typeface="맑은 고딕" pitchFamily="50" charset="-127"/>
              </a:rPr>
              <a:t> 퇴직금중간정산 가능한지 여부</a:t>
            </a:r>
            <a:r>
              <a:rPr lang="en-US" altLang="ko-KR" sz="2000" b="1" dirty="0" smtClean="0">
                <a:solidFill>
                  <a:schemeClr val="tx1">
                    <a:lumMod val="95000"/>
                    <a:lumOff val="5000"/>
                  </a:schemeClr>
                </a:solidFill>
                <a:latin typeface="맑은 고딕" pitchFamily="50" charset="-127"/>
              </a:rPr>
              <a:t>?</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13" name="한쪽 모서리가 잘린 사각형 12"/>
          <p:cNvSpPr/>
          <p:nvPr/>
        </p:nvSpPr>
        <p:spPr>
          <a:xfrm>
            <a:off x="142844" y="285728"/>
            <a:ext cx="1116788" cy="428628"/>
          </a:xfrm>
          <a:prstGeom prst="snip1Rect">
            <a:avLst/>
          </a:prstGeom>
          <a:solidFill>
            <a:schemeClr val="accent5"/>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19</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857356" y="2143116"/>
            <a:ext cx="7058025" cy="3508375"/>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dirty="0">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cstate="print"/>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979613" y="1125538"/>
            <a:ext cx="6769100" cy="584775"/>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lIns="54000" rIns="54000">
            <a:spAutoFit/>
          </a:bodyPr>
          <a:lstStyle/>
          <a:p>
            <a:r>
              <a:rPr lang="en-US" altLang="ko-KR" sz="1600" b="1" dirty="0" smtClean="0"/>
              <a:t>Q </a:t>
            </a:r>
            <a:r>
              <a:rPr lang="ko-KR" altLang="en-US" sz="1600" b="1" dirty="0"/>
              <a:t>근로시간이 단축되는 사업</a:t>
            </a:r>
            <a:r>
              <a:rPr lang="en-US" altLang="ko-KR" sz="1600" b="1" dirty="0"/>
              <a:t>(</a:t>
            </a:r>
            <a:r>
              <a:rPr lang="ko-KR" altLang="en-US" sz="1600" b="1" dirty="0"/>
              <a:t>장</a:t>
            </a:r>
            <a:r>
              <a:rPr lang="en-US" altLang="ko-KR" sz="1600" b="1" dirty="0"/>
              <a:t>) </a:t>
            </a:r>
            <a:r>
              <a:rPr lang="ko-KR" altLang="en-US" sz="1600" b="1" dirty="0"/>
              <a:t>소속 근로자는 누구나 퇴직금 중간</a:t>
            </a:r>
          </a:p>
          <a:p>
            <a:r>
              <a:rPr lang="ko-KR" altLang="en-US" sz="1600" b="1" dirty="0"/>
              <a:t>정산 신청이 가능한지요</a:t>
            </a:r>
            <a:r>
              <a:rPr lang="en-US" altLang="ko-KR" sz="1600" b="1" dirty="0" smtClean="0"/>
              <a:t>?</a:t>
            </a:r>
            <a:endParaRPr lang="ko-KR" altLang="en-US" sz="16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lang="ko-KR" altLang="en-US" b="1" dirty="0" smtClean="0">
                <a:solidFill>
                  <a:schemeClr val="bg1"/>
                </a:solidFill>
                <a:latin typeface="맑은 고딕" pitchFamily="50" charset="-127"/>
                <a:ea typeface="맑은 고딕" pitchFamily="50" charset="-127"/>
              </a:rPr>
              <a:t>퇴직금</a:t>
            </a:r>
            <a:endParaRPr kumimoji="0" lang="en-US" altLang="ko-KR" b="1" dirty="0">
              <a:solidFill>
                <a:schemeClr val="bg1"/>
              </a:solidFill>
              <a:latin typeface="맑은 고딕" pitchFamily="50" charset="-127"/>
              <a:ea typeface="맑은 고딕" pitchFamily="50" charset="-127"/>
            </a:endParaRP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63</a:t>
            </a:fld>
            <a:endParaRPr lang="en-US" altLang="ko-KR"/>
          </a:p>
        </p:txBody>
      </p:sp>
      <p:cxnSp>
        <p:nvCxnSpPr>
          <p:cNvPr id="10" name="직선 연결선 9"/>
          <p:cNvCxnSpPr/>
          <p:nvPr/>
        </p:nvCxnSpPr>
        <p:spPr>
          <a:xfrm>
            <a:off x="0" y="908050"/>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직사각형 10"/>
          <p:cNvSpPr/>
          <p:nvPr/>
        </p:nvSpPr>
        <p:spPr>
          <a:xfrm>
            <a:off x="2093318" y="2435226"/>
            <a:ext cx="6500858" cy="3216265"/>
          </a:xfrm>
          <a:prstGeom prst="rect">
            <a:avLst/>
          </a:prstGeom>
        </p:spPr>
        <p:txBody>
          <a:bodyPr wrap="square">
            <a:spAutoFit/>
          </a:bodyPr>
          <a:lstStyle/>
          <a:p>
            <a:pPr>
              <a:lnSpc>
                <a:spcPct val="150000"/>
              </a:lnSpc>
            </a:pPr>
            <a:r>
              <a:rPr lang="ko-KR" altLang="en-US" sz="1400" b="1" dirty="0"/>
              <a:t>○ 이번 시행령 개정은 근로기준법 </a:t>
            </a:r>
            <a:r>
              <a:rPr lang="ko-KR" altLang="en-US" sz="1400" b="1" dirty="0" err="1"/>
              <a:t>일부개정법률</a:t>
            </a:r>
            <a:r>
              <a:rPr lang="en-US" altLang="ko-KR" sz="1400" b="1" dirty="0"/>
              <a:t>(</a:t>
            </a:r>
            <a:r>
              <a:rPr lang="ko-KR" altLang="en-US" sz="1400" b="1" dirty="0"/>
              <a:t>법률 제</a:t>
            </a:r>
            <a:r>
              <a:rPr lang="en-US" altLang="ko-KR" sz="1400" b="1" dirty="0"/>
              <a:t>15513</a:t>
            </a:r>
            <a:r>
              <a:rPr lang="ko-KR" altLang="en-US" sz="1400" b="1" dirty="0"/>
              <a:t>호</a:t>
            </a:r>
            <a:r>
              <a:rPr lang="en-US" altLang="ko-KR" sz="1400" b="1" dirty="0"/>
              <a:t>) </a:t>
            </a:r>
            <a:r>
              <a:rPr lang="ko-KR" altLang="en-US" sz="1400" b="1" dirty="0"/>
              <a:t>시행에 따른 근로시간 단축으로 근로자의 퇴직급여 수령액이 감소 되는 것을 방지하는 것이 목적이므로</a:t>
            </a:r>
            <a:r>
              <a:rPr lang="en-US" altLang="ko-KR" sz="1400" b="1" dirty="0" smtClean="0"/>
              <a:t>, </a:t>
            </a:r>
            <a:r>
              <a:rPr lang="ko-KR" altLang="en-US" sz="1400" b="1" dirty="0" smtClean="0"/>
              <a:t>실제 </a:t>
            </a:r>
            <a:r>
              <a:rPr lang="ko-KR" altLang="en-US" sz="1400" b="1" dirty="0"/>
              <a:t>근로시간이 단축되어 퇴직급여 수령액이 감소되는 근로자로 한정함이 타당</a:t>
            </a:r>
            <a:endParaRPr lang="en-US" altLang="ko-KR" sz="1400" b="1" dirty="0"/>
          </a:p>
          <a:p>
            <a:pPr>
              <a:lnSpc>
                <a:spcPct val="150000"/>
              </a:lnSpc>
            </a:pPr>
            <a:r>
              <a:rPr lang="ko-KR" altLang="en-US" sz="1400" b="1" dirty="0" smtClean="0"/>
              <a:t>○ 구체적으로 주 </a:t>
            </a:r>
            <a:r>
              <a:rPr lang="en-US" altLang="ko-KR" sz="1400" b="1" dirty="0" smtClean="0"/>
              <a:t>52</a:t>
            </a:r>
            <a:r>
              <a:rPr lang="ko-KR" altLang="en-US" sz="1400" b="1" dirty="0" smtClean="0"/>
              <a:t>시간을 초과해 근로했던 근로자가 근로기준법 일부 개정법률</a:t>
            </a:r>
            <a:r>
              <a:rPr lang="en-US" altLang="ko-KR" sz="1400" b="1" dirty="0" smtClean="0"/>
              <a:t>(</a:t>
            </a:r>
            <a:r>
              <a:rPr lang="ko-KR" altLang="en-US" sz="1400" b="1" dirty="0" smtClean="0"/>
              <a:t>법률 제</a:t>
            </a:r>
            <a:r>
              <a:rPr lang="en-US" altLang="ko-KR" sz="1400" b="1" dirty="0" smtClean="0"/>
              <a:t>15513</a:t>
            </a:r>
            <a:r>
              <a:rPr lang="ko-KR" altLang="en-US" sz="1400" b="1" dirty="0" smtClean="0"/>
              <a:t>호</a:t>
            </a:r>
            <a:r>
              <a:rPr lang="en-US" altLang="ko-KR" sz="1400" b="1" dirty="0" smtClean="0"/>
              <a:t>) </a:t>
            </a:r>
            <a:r>
              <a:rPr lang="ko-KR" altLang="en-US" sz="1400" b="1" dirty="0" smtClean="0"/>
              <a:t>시행으로 </a:t>
            </a:r>
            <a:r>
              <a:rPr lang="ko-KR" altLang="en-US" sz="1400" b="1" u="sng" dirty="0" smtClean="0">
                <a:solidFill>
                  <a:srgbClr val="FF0000"/>
                </a:solidFill>
              </a:rPr>
              <a:t>실 근로시간이 주 </a:t>
            </a:r>
            <a:r>
              <a:rPr lang="en-US" altLang="ko-KR" sz="1400" b="1" u="sng" dirty="0" smtClean="0">
                <a:solidFill>
                  <a:srgbClr val="FF0000"/>
                </a:solidFill>
              </a:rPr>
              <a:t>52</a:t>
            </a:r>
            <a:r>
              <a:rPr lang="ko-KR" altLang="en-US" sz="1400" b="1" u="sng" dirty="0" smtClean="0">
                <a:solidFill>
                  <a:srgbClr val="FF0000"/>
                </a:solidFill>
              </a:rPr>
              <a:t>시간 이하로 단축되고</a:t>
            </a:r>
            <a:r>
              <a:rPr lang="en-US" altLang="ko-KR" sz="1400" b="1" u="sng" dirty="0" smtClean="0">
                <a:solidFill>
                  <a:srgbClr val="FF0000"/>
                </a:solidFill>
              </a:rPr>
              <a:t>, </a:t>
            </a:r>
          </a:p>
          <a:p>
            <a:pPr>
              <a:lnSpc>
                <a:spcPct val="150000"/>
              </a:lnSpc>
            </a:pPr>
            <a:r>
              <a:rPr lang="en-US" altLang="ko-KR" sz="1400" b="1" u="sng" dirty="0" smtClean="0">
                <a:solidFill>
                  <a:srgbClr val="FF0000"/>
                </a:solidFill>
              </a:rPr>
              <a:t>- </a:t>
            </a:r>
            <a:r>
              <a:rPr lang="ko-KR" altLang="en-US" sz="1400" b="1" u="sng" dirty="0" smtClean="0">
                <a:solidFill>
                  <a:srgbClr val="FF0000"/>
                </a:solidFill>
              </a:rPr>
              <a:t>이에 따라</a:t>
            </a:r>
            <a:r>
              <a:rPr lang="en-US" altLang="ko-KR" sz="1400" b="1" u="sng" dirty="0" smtClean="0">
                <a:solidFill>
                  <a:srgbClr val="FF0000"/>
                </a:solidFill>
              </a:rPr>
              <a:t>, </a:t>
            </a:r>
            <a:r>
              <a:rPr lang="ko-KR" altLang="en-US" sz="1400" b="1" u="sng" dirty="0" smtClean="0">
                <a:solidFill>
                  <a:srgbClr val="FF0000"/>
                </a:solidFill>
              </a:rPr>
              <a:t>임금도 줄어들어 퇴직급여 수령액이 감소될 수 있는 경우에만 중간정산 신청이 가능하며</a:t>
            </a:r>
            <a:r>
              <a:rPr lang="en-US" altLang="ko-KR" sz="1400" b="1" dirty="0" smtClean="0"/>
              <a:t>,- </a:t>
            </a:r>
            <a:r>
              <a:rPr lang="ko-KR" altLang="en-US" sz="1400" b="1" dirty="0"/>
              <a:t>근로시간이 단축됐으나 사용자의 임금보전 등으로 퇴직급여 수령액이 감소되지 않은 근로자는 퇴직금 중간정산 대상이 아님</a:t>
            </a:r>
          </a:p>
          <a:p>
            <a:endParaRPr lang="ko-KR" altLang="en-US" sz="1400" dirty="0"/>
          </a:p>
        </p:txBody>
      </p:sp>
    </p:spTree>
    <p:extLst>
      <p:ext uri="{BB962C8B-B14F-4D97-AF65-F5344CB8AC3E}">
        <p14:creationId xmlns:p14="http://schemas.microsoft.com/office/powerpoint/2010/main" xmlns="" val="3396987430"/>
      </p:ext>
    </p:extLst>
  </p:cSld>
  <p:clrMapOvr>
    <a:masterClrMapping/>
  </p:clrMapOvr>
  <p:transition spd="slow">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flipH="1">
            <a:off x="1011238" y="2428875"/>
            <a:ext cx="6923087" cy="1571625"/>
            <a:chOff x="344" y="2486"/>
            <a:chExt cx="788" cy="826"/>
          </a:xfrm>
        </p:grpSpPr>
        <p:sp>
          <p:nvSpPr>
            <p:cNvPr id="33825" name="Freeform 3"/>
            <p:cNvSpPr>
              <a:spLocks/>
            </p:cNvSpPr>
            <p:nvPr/>
          </p:nvSpPr>
          <p:spPr bwMode="auto">
            <a:xfrm>
              <a:off x="344" y="2486"/>
              <a:ext cx="788" cy="826"/>
            </a:xfrm>
            <a:custGeom>
              <a:avLst/>
              <a:gdLst>
                <a:gd name="T0" fmla="*/ 0 w 1933"/>
                <a:gd name="T1" fmla="*/ 0 h 2227"/>
                <a:gd name="T2" fmla="*/ 0 w 1933"/>
                <a:gd name="T3" fmla="*/ 0 h 2227"/>
                <a:gd name="T4" fmla="*/ 0 w 1933"/>
                <a:gd name="T5" fmla="*/ 0 h 2227"/>
                <a:gd name="T6" fmla="*/ 0 w 1933"/>
                <a:gd name="T7" fmla="*/ 0 h 2227"/>
                <a:gd name="T8" fmla="*/ 0 w 1933"/>
                <a:gd name="T9" fmla="*/ 0 h 2227"/>
                <a:gd name="T10" fmla="*/ 0 w 1933"/>
                <a:gd name="T11" fmla="*/ 0 h 2227"/>
                <a:gd name="T12" fmla="*/ 0 w 1933"/>
                <a:gd name="T13" fmla="*/ 0 h 2227"/>
                <a:gd name="T14" fmla="*/ 0 w 1933"/>
                <a:gd name="T15" fmla="*/ 0 h 2227"/>
                <a:gd name="T16" fmla="*/ 0 w 1933"/>
                <a:gd name="T17" fmla="*/ 0 h 2227"/>
                <a:gd name="T18" fmla="*/ 0 w 1933"/>
                <a:gd name="T19" fmla="*/ 0 h 2227"/>
                <a:gd name="T20" fmla="*/ 0 w 1933"/>
                <a:gd name="T21" fmla="*/ 0 h 2227"/>
                <a:gd name="T22" fmla="*/ 0 w 1933"/>
                <a:gd name="T23" fmla="*/ 0 h 2227"/>
                <a:gd name="T24" fmla="*/ 0 w 1933"/>
                <a:gd name="T25" fmla="*/ 0 h 2227"/>
                <a:gd name="T26" fmla="*/ 0 w 1933"/>
                <a:gd name="T27" fmla="*/ 0 h 2227"/>
                <a:gd name="T28" fmla="*/ 0 w 1933"/>
                <a:gd name="T29" fmla="*/ 0 h 2227"/>
                <a:gd name="T30" fmla="*/ 0 w 1933"/>
                <a:gd name="T31" fmla="*/ 0 h 2227"/>
                <a:gd name="T32" fmla="*/ 0 w 1933"/>
                <a:gd name="T33" fmla="*/ 0 h 2227"/>
                <a:gd name="T34" fmla="*/ 0 w 1933"/>
                <a:gd name="T35" fmla="*/ 0 h 2227"/>
                <a:gd name="T36" fmla="*/ 0 w 1933"/>
                <a:gd name="T37" fmla="*/ 0 h 2227"/>
                <a:gd name="T38" fmla="*/ 0 w 1933"/>
                <a:gd name="T39" fmla="*/ 0 h 2227"/>
                <a:gd name="T40" fmla="*/ 0 w 1933"/>
                <a:gd name="T41" fmla="*/ 0 h 2227"/>
                <a:gd name="T42" fmla="*/ 0 w 1933"/>
                <a:gd name="T43" fmla="*/ 0 h 2227"/>
                <a:gd name="T44" fmla="*/ 0 w 1933"/>
                <a:gd name="T45" fmla="*/ 0 h 2227"/>
                <a:gd name="T46" fmla="*/ 0 w 1933"/>
                <a:gd name="T47" fmla="*/ 0 h 2227"/>
                <a:gd name="T48" fmla="*/ 0 w 1933"/>
                <a:gd name="T49" fmla="*/ 0 h 2227"/>
                <a:gd name="T50" fmla="*/ 0 w 1933"/>
                <a:gd name="T51" fmla="*/ 0 h 2227"/>
                <a:gd name="T52" fmla="*/ 0 w 1933"/>
                <a:gd name="T53" fmla="*/ 0 h 2227"/>
                <a:gd name="T54" fmla="*/ 0 w 1933"/>
                <a:gd name="T55" fmla="*/ 0 h 2227"/>
                <a:gd name="T56" fmla="*/ 0 w 1933"/>
                <a:gd name="T57" fmla="*/ 0 h 2227"/>
                <a:gd name="T58" fmla="*/ 0 w 1933"/>
                <a:gd name="T59" fmla="*/ 0 h 2227"/>
                <a:gd name="T60" fmla="*/ 0 w 1933"/>
                <a:gd name="T61" fmla="*/ 0 h 2227"/>
                <a:gd name="T62" fmla="*/ 0 w 1933"/>
                <a:gd name="T63" fmla="*/ 0 h 2227"/>
                <a:gd name="T64" fmla="*/ 0 w 1933"/>
                <a:gd name="T65" fmla="*/ 0 h 2227"/>
                <a:gd name="T66" fmla="*/ 0 w 1933"/>
                <a:gd name="T67" fmla="*/ 0 h 2227"/>
                <a:gd name="T68" fmla="*/ 0 w 1933"/>
                <a:gd name="T69" fmla="*/ 0 h 2227"/>
                <a:gd name="T70" fmla="*/ 0 w 1933"/>
                <a:gd name="T71" fmla="*/ 0 h 222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33"/>
                <a:gd name="T109" fmla="*/ 0 h 2227"/>
                <a:gd name="T110" fmla="*/ 1933 w 1933"/>
                <a:gd name="T111" fmla="*/ 2227 h 222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33" h="2227">
                  <a:moveTo>
                    <a:pt x="1430" y="110"/>
                  </a:moveTo>
                  <a:lnTo>
                    <a:pt x="1430" y="110"/>
                  </a:lnTo>
                  <a:lnTo>
                    <a:pt x="1401" y="112"/>
                  </a:lnTo>
                  <a:lnTo>
                    <a:pt x="1374" y="119"/>
                  </a:lnTo>
                  <a:lnTo>
                    <a:pt x="1352" y="125"/>
                  </a:lnTo>
                  <a:lnTo>
                    <a:pt x="1329" y="137"/>
                  </a:lnTo>
                  <a:lnTo>
                    <a:pt x="1309" y="148"/>
                  </a:lnTo>
                  <a:lnTo>
                    <a:pt x="1291" y="159"/>
                  </a:lnTo>
                  <a:lnTo>
                    <a:pt x="1273" y="172"/>
                  </a:lnTo>
                  <a:lnTo>
                    <a:pt x="1253" y="184"/>
                  </a:lnTo>
                  <a:lnTo>
                    <a:pt x="1233" y="197"/>
                  </a:lnTo>
                  <a:lnTo>
                    <a:pt x="1211" y="210"/>
                  </a:lnTo>
                  <a:lnTo>
                    <a:pt x="1186" y="222"/>
                  </a:lnTo>
                  <a:lnTo>
                    <a:pt x="1159" y="233"/>
                  </a:lnTo>
                  <a:lnTo>
                    <a:pt x="1128" y="240"/>
                  </a:lnTo>
                  <a:lnTo>
                    <a:pt x="1092" y="246"/>
                  </a:lnTo>
                  <a:lnTo>
                    <a:pt x="1051" y="251"/>
                  </a:lnTo>
                  <a:lnTo>
                    <a:pt x="1004" y="253"/>
                  </a:lnTo>
                  <a:lnTo>
                    <a:pt x="969" y="251"/>
                  </a:lnTo>
                  <a:lnTo>
                    <a:pt x="930" y="242"/>
                  </a:lnTo>
                  <a:lnTo>
                    <a:pt x="890" y="231"/>
                  </a:lnTo>
                  <a:lnTo>
                    <a:pt x="850" y="215"/>
                  </a:lnTo>
                  <a:lnTo>
                    <a:pt x="809" y="197"/>
                  </a:lnTo>
                  <a:lnTo>
                    <a:pt x="767" y="175"/>
                  </a:lnTo>
                  <a:lnTo>
                    <a:pt x="724" y="152"/>
                  </a:lnTo>
                  <a:lnTo>
                    <a:pt x="682" y="130"/>
                  </a:lnTo>
                  <a:lnTo>
                    <a:pt x="639" y="107"/>
                  </a:lnTo>
                  <a:lnTo>
                    <a:pt x="599" y="85"/>
                  </a:lnTo>
                  <a:lnTo>
                    <a:pt x="556" y="63"/>
                  </a:lnTo>
                  <a:lnTo>
                    <a:pt x="516" y="45"/>
                  </a:lnTo>
                  <a:lnTo>
                    <a:pt x="475" y="27"/>
                  </a:lnTo>
                  <a:lnTo>
                    <a:pt x="437" y="16"/>
                  </a:lnTo>
                  <a:lnTo>
                    <a:pt x="401" y="7"/>
                  </a:lnTo>
                  <a:lnTo>
                    <a:pt x="365" y="2"/>
                  </a:lnTo>
                  <a:lnTo>
                    <a:pt x="330" y="0"/>
                  </a:lnTo>
                  <a:lnTo>
                    <a:pt x="294" y="2"/>
                  </a:lnTo>
                  <a:lnTo>
                    <a:pt x="260" y="4"/>
                  </a:lnTo>
                  <a:lnTo>
                    <a:pt x="226" y="11"/>
                  </a:lnTo>
                  <a:lnTo>
                    <a:pt x="195" y="18"/>
                  </a:lnTo>
                  <a:lnTo>
                    <a:pt x="166" y="27"/>
                  </a:lnTo>
                  <a:lnTo>
                    <a:pt x="137" y="38"/>
                  </a:lnTo>
                  <a:lnTo>
                    <a:pt x="112" y="51"/>
                  </a:lnTo>
                  <a:lnTo>
                    <a:pt x="90" y="65"/>
                  </a:lnTo>
                  <a:lnTo>
                    <a:pt x="70" y="81"/>
                  </a:lnTo>
                  <a:lnTo>
                    <a:pt x="52" y="96"/>
                  </a:lnTo>
                  <a:lnTo>
                    <a:pt x="36" y="114"/>
                  </a:lnTo>
                  <a:lnTo>
                    <a:pt x="25" y="134"/>
                  </a:lnTo>
                  <a:lnTo>
                    <a:pt x="16" y="152"/>
                  </a:lnTo>
                  <a:lnTo>
                    <a:pt x="11" y="175"/>
                  </a:lnTo>
                  <a:lnTo>
                    <a:pt x="9" y="195"/>
                  </a:lnTo>
                  <a:lnTo>
                    <a:pt x="0" y="2016"/>
                  </a:lnTo>
                  <a:lnTo>
                    <a:pt x="2" y="2070"/>
                  </a:lnTo>
                  <a:lnTo>
                    <a:pt x="18" y="2115"/>
                  </a:lnTo>
                  <a:lnTo>
                    <a:pt x="40" y="2151"/>
                  </a:lnTo>
                  <a:lnTo>
                    <a:pt x="74" y="2180"/>
                  </a:lnTo>
                  <a:lnTo>
                    <a:pt x="112" y="2202"/>
                  </a:lnTo>
                  <a:lnTo>
                    <a:pt x="152" y="2216"/>
                  </a:lnTo>
                  <a:lnTo>
                    <a:pt x="197" y="2225"/>
                  </a:lnTo>
                  <a:lnTo>
                    <a:pt x="240" y="2225"/>
                  </a:lnTo>
                  <a:lnTo>
                    <a:pt x="1697" y="2227"/>
                  </a:lnTo>
                  <a:lnTo>
                    <a:pt x="1740" y="2227"/>
                  </a:lnTo>
                  <a:lnTo>
                    <a:pt x="1782" y="2223"/>
                  </a:lnTo>
                  <a:lnTo>
                    <a:pt x="1820" y="2214"/>
                  </a:lnTo>
                  <a:lnTo>
                    <a:pt x="1856" y="2200"/>
                  </a:lnTo>
                  <a:lnTo>
                    <a:pt x="1888" y="2178"/>
                  </a:lnTo>
                  <a:lnTo>
                    <a:pt x="1912" y="2146"/>
                  </a:lnTo>
                  <a:lnTo>
                    <a:pt x="1928" y="2102"/>
                  </a:lnTo>
                  <a:lnTo>
                    <a:pt x="1933" y="2046"/>
                  </a:lnTo>
                  <a:lnTo>
                    <a:pt x="1930" y="193"/>
                  </a:lnTo>
                </a:path>
              </a:pathLst>
            </a:custGeom>
            <a:gradFill rotWithShape="0">
              <a:gsLst>
                <a:gs pos="0">
                  <a:srgbClr val="3366CC"/>
                </a:gs>
                <a:gs pos="50000">
                  <a:srgbClr val="FFFFFF"/>
                </a:gs>
                <a:gs pos="100000">
                  <a:srgbClr val="3366CC"/>
                </a:gs>
              </a:gsLst>
              <a:lin ang="0" scaled="1"/>
            </a:gradFill>
            <a:ln w="0">
              <a:noFill/>
              <a:round/>
              <a:headEnd/>
              <a:tailEnd/>
            </a:ln>
          </p:spPr>
          <p:txBody>
            <a:bodyPr/>
            <a:lstStyle/>
            <a:p>
              <a:endParaRPr lang="ko-KR" altLang="en-US"/>
            </a:p>
          </p:txBody>
        </p:sp>
        <p:sp>
          <p:nvSpPr>
            <p:cNvPr id="33826" name="Freeform 4"/>
            <p:cNvSpPr>
              <a:spLocks/>
            </p:cNvSpPr>
            <p:nvPr/>
          </p:nvSpPr>
          <p:spPr bwMode="auto">
            <a:xfrm>
              <a:off x="365" y="2520"/>
              <a:ext cx="744" cy="760"/>
            </a:xfrm>
            <a:custGeom>
              <a:avLst/>
              <a:gdLst>
                <a:gd name="T0" fmla="*/ 0 w 1933"/>
                <a:gd name="T1" fmla="*/ 0 h 2227"/>
                <a:gd name="T2" fmla="*/ 0 w 1933"/>
                <a:gd name="T3" fmla="*/ 0 h 2227"/>
                <a:gd name="T4" fmla="*/ 0 w 1933"/>
                <a:gd name="T5" fmla="*/ 0 h 2227"/>
                <a:gd name="T6" fmla="*/ 0 w 1933"/>
                <a:gd name="T7" fmla="*/ 0 h 2227"/>
                <a:gd name="T8" fmla="*/ 0 w 1933"/>
                <a:gd name="T9" fmla="*/ 0 h 2227"/>
                <a:gd name="T10" fmla="*/ 0 w 1933"/>
                <a:gd name="T11" fmla="*/ 0 h 2227"/>
                <a:gd name="T12" fmla="*/ 0 w 1933"/>
                <a:gd name="T13" fmla="*/ 0 h 2227"/>
                <a:gd name="T14" fmla="*/ 0 w 1933"/>
                <a:gd name="T15" fmla="*/ 0 h 2227"/>
                <a:gd name="T16" fmla="*/ 0 w 1933"/>
                <a:gd name="T17" fmla="*/ 0 h 2227"/>
                <a:gd name="T18" fmla="*/ 0 w 1933"/>
                <a:gd name="T19" fmla="*/ 0 h 2227"/>
                <a:gd name="T20" fmla="*/ 0 w 1933"/>
                <a:gd name="T21" fmla="*/ 0 h 2227"/>
                <a:gd name="T22" fmla="*/ 0 w 1933"/>
                <a:gd name="T23" fmla="*/ 0 h 2227"/>
                <a:gd name="T24" fmla="*/ 0 w 1933"/>
                <a:gd name="T25" fmla="*/ 0 h 2227"/>
                <a:gd name="T26" fmla="*/ 0 w 1933"/>
                <a:gd name="T27" fmla="*/ 0 h 2227"/>
                <a:gd name="T28" fmla="*/ 0 w 1933"/>
                <a:gd name="T29" fmla="*/ 0 h 2227"/>
                <a:gd name="T30" fmla="*/ 0 w 1933"/>
                <a:gd name="T31" fmla="*/ 0 h 2227"/>
                <a:gd name="T32" fmla="*/ 0 w 1933"/>
                <a:gd name="T33" fmla="*/ 0 h 2227"/>
                <a:gd name="T34" fmla="*/ 0 w 1933"/>
                <a:gd name="T35" fmla="*/ 0 h 2227"/>
                <a:gd name="T36" fmla="*/ 0 w 1933"/>
                <a:gd name="T37" fmla="*/ 0 h 2227"/>
                <a:gd name="T38" fmla="*/ 0 w 1933"/>
                <a:gd name="T39" fmla="*/ 0 h 2227"/>
                <a:gd name="T40" fmla="*/ 0 w 1933"/>
                <a:gd name="T41" fmla="*/ 0 h 2227"/>
                <a:gd name="T42" fmla="*/ 0 w 1933"/>
                <a:gd name="T43" fmla="*/ 0 h 2227"/>
                <a:gd name="T44" fmla="*/ 0 w 1933"/>
                <a:gd name="T45" fmla="*/ 0 h 2227"/>
                <a:gd name="T46" fmla="*/ 0 w 1933"/>
                <a:gd name="T47" fmla="*/ 0 h 2227"/>
                <a:gd name="T48" fmla="*/ 0 w 1933"/>
                <a:gd name="T49" fmla="*/ 0 h 2227"/>
                <a:gd name="T50" fmla="*/ 0 w 1933"/>
                <a:gd name="T51" fmla="*/ 0 h 2227"/>
                <a:gd name="T52" fmla="*/ 0 w 1933"/>
                <a:gd name="T53" fmla="*/ 0 h 2227"/>
                <a:gd name="T54" fmla="*/ 0 w 1933"/>
                <a:gd name="T55" fmla="*/ 0 h 2227"/>
                <a:gd name="T56" fmla="*/ 0 w 1933"/>
                <a:gd name="T57" fmla="*/ 0 h 2227"/>
                <a:gd name="T58" fmla="*/ 0 w 1933"/>
                <a:gd name="T59" fmla="*/ 0 h 2227"/>
                <a:gd name="T60" fmla="*/ 0 w 1933"/>
                <a:gd name="T61" fmla="*/ 0 h 2227"/>
                <a:gd name="T62" fmla="*/ 0 w 1933"/>
                <a:gd name="T63" fmla="*/ 0 h 2227"/>
                <a:gd name="T64" fmla="*/ 0 w 1933"/>
                <a:gd name="T65" fmla="*/ 0 h 2227"/>
                <a:gd name="T66" fmla="*/ 0 w 1933"/>
                <a:gd name="T67" fmla="*/ 0 h 2227"/>
                <a:gd name="T68" fmla="*/ 0 w 1933"/>
                <a:gd name="T69" fmla="*/ 0 h 2227"/>
                <a:gd name="T70" fmla="*/ 0 w 1933"/>
                <a:gd name="T71" fmla="*/ 0 h 222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33"/>
                <a:gd name="T109" fmla="*/ 0 h 2227"/>
                <a:gd name="T110" fmla="*/ 1933 w 1933"/>
                <a:gd name="T111" fmla="*/ 2227 h 222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33" h="2227">
                  <a:moveTo>
                    <a:pt x="1430" y="110"/>
                  </a:moveTo>
                  <a:lnTo>
                    <a:pt x="1430" y="110"/>
                  </a:lnTo>
                  <a:lnTo>
                    <a:pt x="1401" y="112"/>
                  </a:lnTo>
                  <a:lnTo>
                    <a:pt x="1374" y="119"/>
                  </a:lnTo>
                  <a:lnTo>
                    <a:pt x="1352" y="125"/>
                  </a:lnTo>
                  <a:lnTo>
                    <a:pt x="1329" y="137"/>
                  </a:lnTo>
                  <a:lnTo>
                    <a:pt x="1309" y="148"/>
                  </a:lnTo>
                  <a:lnTo>
                    <a:pt x="1291" y="159"/>
                  </a:lnTo>
                  <a:lnTo>
                    <a:pt x="1273" y="172"/>
                  </a:lnTo>
                  <a:lnTo>
                    <a:pt x="1253" y="184"/>
                  </a:lnTo>
                  <a:lnTo>
                    <a:pt x="1233" y="197"/>
                  </a:lnTo>
                  <a:lnTo>
                    <a:pt x="1211" y="210"/>
                  </a:lnTo>
                  <a:lnTo>
                    <a:pt x="1186" y="222"/>
                  </a:lnTo>
                  <a:lnTo>
                    <a:pt x="1159" y="233"/>
                  </a:lnTo>
                  <a:lnTo>
                    <a:pt x="1128" y="240"/>
                  </a:lnTo>
                  <a:lnTo>
                    <a:pt x="1092" y="246"/>
                  </a:lnTo>
                  <a:lnTo>
                    <a:pt x="1051" y="251"/>
                  </a:lnTo>
                  <a:lnTo>
                    <a:pt x="1004" y="253"/>
                  </a:lnTo>
                  <a:lnTo>
                    <a:pt x="969" y="251"/>
                  </a:lnTo>
                  <a:lnTo>
                    <a:pt x="930" y="242"/>
                  </a:lnTo>
                  <a:lnTo>
                    <a:pt x="890" y="231"/>
                  </a:lnTo>
                  <a:lnTo>
                    <a:pt x="850" y="215"/>
                  </a:lnTo>
                  <a:lnTo>
                    <a:pt x="809" y="197"/>
                  </a:lnTo>
                  <a:lnTo>
                    <a:pt x="767" y="175"/>
                  </a:lnTo>
                  <a:lnTo>
                    <a:pt x="724" y="152"/>
                  </a:lnTo>
                  <a:lnTo>
                    <a:pt x="682" y="130"/>
                  </a:lnTo>
                  <a:lnTo>
                    <a:pt x="639" y="107"/>
                  </a:lnTo>
                  <a:lnTo>
                    <a:pt x="599" y="85"/>
                  </a:lnTo>
                  <a:lnTo>
                    <a:pt x="556" y="63"/>
                  </a:lnTo>
                  <a:lnTo>
                    <a:pt x="516" y="45"/>
                  </a:lnTo>
                  <a:lnTo>
                    <a:pt x="475" y="27"/>
                  </a:lnTo>
                  <a:lnTo>
                    <a:pt x="437" y="16"/>
                  </a:lnTo>
                  <a:lnTo>
                    <a:pt x="401" y="7"/>
                  </a:lnTo>
                  <a:lnTo>
                    <a:pt x="365" y="2"/>
                  </a:lnTo>
                  <a:lnTo>
                    <a:pt x="330" y="0"/>
                  </a:lnTo>
                  <a:lnTo>
                    <a:pt x="294" y="2"/>
                  </a:lnTo>
                  <a:lnTo>
                    <a:pt x="260" y="4"/>
                  </a:lnTo>
                  <a:lnTo>
                    <a:pt x="226" y="11"/>
                  </a:lnTo>
                  <a:lnTo>
                    <a:pt x="195" y="18"/>
                  </a:lnTo>
                  <a:lnTo>
                    <a:pt x="166" y="27"/>
                  </a:lnTo>
                  <a:lnTo>
                    <a:pt x="137" y="38"/>
                  </a:lnTo>
                  <a:lnTo>
                    <a:pt x="112" y="51"/>
                  </a:lnTo>
                  <a:lnTo>
                    <a:pt x="90" y="65"/>
                  </a:lnTo>
                  <a:lnTo>
                    <a:pt x="70" y="81"/>
                  </a:lnTo>
                  <a:lnTo>
                    <a:pt x="52" y="96"/>
                  </a:lnTo>
                  <a:lnTo>
                    <a:pt x="36" y="114"/>
                  </a:lnTo>
                  <a:lnTo>
                    <a:pt x="25" y="134"/>
                  </a:lnTo>
                  <a:lnTo>
                    <a:pt x="16" y="152"/>
                  </a:lnTo>
                  <a:lnTo>
                    <a:pt x="11" y="175"/>
                  </a:lnTo>
                  <a:lnTo>
                    <a:pt x="9" y="195"/>
                  </a:lnTo>
                  <a:lnTo>
                    <a:pt x="0" y="2016"/>
                  </a:lnTo>
                  <a:lnTo>
                    <a:pt x="2" y="2070"/>
                  </a:lnTo>
                  <a:lnTo>
                    <a:pt x="18" y="2115"/>
                  </a:lnTo>
                  <a:lnTo>
                    <a:pt x="40" y="2151"/>
                  </a:lnTo>
                  <a:lnTo>
                    <a:pt x="74" y="2180"/>
                  </a:lnTo>
                  <a:lnTo>
                    <a:pt x="112" y="2202"/>
                  </a:lnTo>
                  <a:lnTo>
                    <a:pt x="152" y="2216"/>
                  </a:lnTo>
                  <a:lnTo>
                    <a:pt x="197" y="2225"/>
                  </a:lnTo>
                  <a:lnTo>
                    <a:pt x="240" y="2225"/>
                  </a:lnTo>
                  <a:lnTo>
                    <a:pt x="1697" y="2227"/>
                  </a:lnTo>
                  <a:lnTo>
                    <a:pt x="1740" y="2227"/>
                  </a:lnTo>
                  <a:lnTo>
                    <a:pt x="1782" y="2223"/>
                  </a:lnTo>
                  <a:lnTo>
                    <a:pt x="1820" y="2214"/>
                  </a:lnTo>
                  <a:lnTo>
                    <a:pt x="1856" y="2200"/>
                  </a:lnTo>
                  <a:lnTo>
                    <a:pt x="1888" y="2178"/>
                  </a:lnTo>
                  <a:lnTo>
                    <a:pt x="1912" y="2146"/>
                  </a:lnTo>
                  <a:lnTo>
                    <a:pt x="1928" y="2102"/>
                  </a:lnTo>
                  <a:lnTo>
                    <a:pt x="1933" y="2046"/>
                  </a:lnTo>
                  <a:lnTo>
                    <a:pt x="1930" y="193"/>
                  </a:lnTo>
                </a:path>
              </a:pathLst>
            </a:custGeom>
            <a:solidFill>
              <a:srgbClr val="D4DDF4"/>
            </a:solidFill>
            <a:ln w="0">
              <a:solidFill>
                <a:schemeClr val="bg1"/>
              </a:solidFill>
              <a:round/>
              <a:headEnd/>
              <a:tailEnd/>
            </a:ln>
          </p:spPr>
          <p:txBody>
            <a:bodyPr/>
            <a:lstStyle/>
            <a:p>
              <a:endParaRPr lang="ko-KR" altLang="en-US"/>
            </a:p>
          </p:txBody>
        </p:sp>
      </p:grpSp>
      <p:grpSp>
        <p:nvGrpSpPr>
          <p:cNvPr id="3" name="Group 6"/>
          <p:cNvGrpSpPr>
            <a:grpSpLocks/>
          </p:cNvGrpSpPr>
          <p:nvPr/>
        </p:nvGrpSpPr>
        <p:grpSpPr bwMode="auto">
          <a:xfrm>
            <a:off x="579438" y="2071688"/>
            <a:ext cx="2079625" cy="785812"/>
            <a:chOff x="330" y="2130"/>
            <a:chExt cx="578" cy="284"/>
          </a:xfrm>
        </p:grpSpPr>
        <p:sp>
          <p:nvSpPr>
            <p:cNvPr id="33798" name="Freeform 7"/>
            <p:cNvSpPr>
              <a:spLocks/>
            </p:cNvSpPr>
            <p:nvPr/>
          </p:nvSpPr>
          <p:spPr bwMode="auto">
            <a:xfrm>
              <a:off x="383" y="2208"/>
              <a:ext cx="60" cy="56"/>
            </a:xfrm>
            <a:custGeom>
              <a:avLst/>
              <a:gdLst>
                <a:gd name="T0" fmla="*/ 0 w 181"/>
                <a:gd name="T1" fmla="*/ 0 h 170"/>
                <a:gd name="T2" fmla="*/ 0 w 181"/>
                <a:gd name="T3" fmla="*/ 0 h 170"/>
                <a:gd name="T4" fmla="*/ 0 w 181"/>
                <a:gd name="T5" fmla="*/ 0 h 170"/>
                <a:gd name="T6" fmla="*/ 0 w 181"/>
                <a:gd name="T7" fmla="*/ 0 h 170"/>
                <a:gd name="T8" fmla="*/ 0 w 181"/>
                <a:gd name="T9" fmla="*/ 0 h 170"/>
                <a:gd name="T10" fmla="*/ 0 w 181"/>
                <a:gd name="T11" fmla="*/ 0 h 170"/>
                <a:gd name="T12" fmla="*/ 0 w 181"/>
                <a:gd name="T13" fmla="*/ 0 h 170"/>
                <a:gd name="T14" fmla="*/ 0 w 181"/>
                <a:gd name="T15" fmla="*/ 0 h 170"/>
                <a:gd name="T16" fmla="*/ 0 60000 65536"/>
                <a:gd name="T17" fmla="*/ 0 60000 65536"/>
                <a:gd name="T18" fmla="*/ 0 60000 65536"/>
                <a:gd name="T19" fmla="*/ 0 60000 65536"/>
                <a:gd name="T20" fmla="*/ 0 60000 65536"/>
                <a:gd name="T21" fmla="*/ 0 60000 65536"/>
                <a:gd name="T22" fmla="*/ 0 60000 65536"/>
                <a:gd name="T23" fmla="*/ 0 60000 65536"/>
                <a:gd name="T24" fmla="*/ 0 w 181"/>
                <a:gd name="T25" fmla="*/ 0 h 170"/>
                <a:gd name="T26" fmla="*/ 181 w 181"/>
                <a:gd name="T27" fmla="*/ 170 h 1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1" h="170">
                  <a:moveTo>
                    <a:pt x="16" y="0"/>
                  </a:moveTo>
                  <a:lnTo>
                    <a:pt x="10" y="1"/>
                  </a:lnTo>
                  <a:lnTo>
                    <a:pt x="0" y="24"/>
                  </a:lnTo>
                  <a:lnTo>
                    <a:pt x="35" y="123"/>
                  </a:lnTo>
                  <a:lnTo>
                    <a:pt x="168" y="170"/>
                  </a:lnTo>
                  <a:lnTo>
                    <a:pt x="181" y="135"/>
                  </a:lnTo>
                  <a:lnTo>
                    <a:pt x="153" y="75"/>
                  </a:lnTo>
                  <a:lnTo>
                    <a:pt x="16" y="0"/>
                  </a:lnTo>
                  <a:close/>
                </a:path>
              </a:pathLst>
            </a:custGeom>
            <a:solidFill>
              <a:srgbClr val="003399"/>
            </a:solidFill>
            <a:ln w="9525">
              <a:solidFill>
                <a:schemeClr val="bg1"/>
              </a:solidFill>
              <a:round/>
              <a:headEnd/>
              <a:tailEnd/>
            </a:ln>
          </p:spPr>
          <p:txBody>
            <a:bodyPr/>
            <a:lstStyle/>
            <a:p>
              <a:endParaRPr lang="ko-KR" altLang="en-US"/>
            </a:p>
          </p:txBody>
        </p:sp>
        <p:sp>
          <p:nvSpPr>
            <p:cNvPr id="33799" name="Freeform 8"/>
            <p:cNvSpPr>
              <a:spLocks/>
            </p:cNvSpPr>
            <p:nvPr/>
          </p:nvSpPr>
          <p:spPr bwMode="auto">
            <a:xfrm>
              <a:off x="658" y="2256"/>
              <a:ext cx="35" cy="24"/>
            </a:xfrm>
            <a:custGeom>
              <a:avLst/>
              <a:gdLst>
                <a:gd name="T0" fmla="*/ 0 w 106"/>
                <a:gd name="T1" fmla="*/ 0 h 72"/>
                <a:gd name="T2" fmla="*/ 0 w 106"/>
                <a:gd name="T3" fmla="*/ 0 h 72"/>
                <a:gd name="T4" fmla="*/ 0 w 106"/>
                <a:gd name="T5" fmla="*/ 0 h 72"/>
                <a:gd name="T6" fmla="*/ 0 w 106"/>
                <a:gd name="T7" fmla="*/ 0 h 72"/>
                <a:gd name="T8" fmla="*/ 0 w 106"/>
                <a:gd name="T9" fmla="*/ 0 h 72"/>
                <a:gd name="T10" fmla="*/ 0 w 106"/>
                <a:gd name="T11" fmla="*/ 0 h 72"/>
                <a:gd name="T12" fmla="*/ 0 w 106"/>
                <a:gd name="T13" fmla="*/ 0 h 72"/>
                <a:gd name="T14" fmla="*/ 0 w 106"/>
                <a:gd name="T15" fmla="*/ 0 h 72"/>
                <a:gd name="T16" fmla="*/ 0 w 106"/>
                <a:gd name="T17" fmla="*/ 0 h 72"/>
                <a:gd name="T18" fmla="*/ 0 w 106"/>
                <a:gd name="T19" fmla="*/ 0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6"/>
                <a:gd name="T31" fmla="*/ 0 h 72"/>
                <a:gd name="T32" fmla="*/ 106 w 106"/>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6" h="72">
                  <a:moveTo>
                    <a:pt x="90" y="7"/>
                  </a:moveTo>
                  <a:lnTo>
                    <a:pt x="42" y="0"/>
                  </a:lnTo>
                  <a:lnTo>
                    <a:pt x="5" y="55"/>
                  </a:lnTo>
                  <a:lnTo>
                    <a:pt x="0" y="72"/>
                  </a:lnTo>
                  <a:lnTo>
                    <a:pt x="50" y="62"/>
                  </a:lnTo>
                  <a:lnTo>
                    <a:pt x="58" y="57"/>
                  </a:lnTo>
                  <a:lnTo>
                    <a:pt x="87" y="56"/>
                  </a:lnTo>
                  <a:lnTo>
                    <a:pt x="106" y="31"/>
                  </a:lnTo>
                  <a:lnTo>
                    <a:pt x="99" y="13"/>
                  </a:lnTo>
                  <a:lnTo>
                    <a:pt x="90" y="7"/>
                  </a:lnTo>
                  <a:close/>
                </a:path>
              </a:pathLst>
            </a:custGeom>
            <a:solidFill>
              <a:srgbClr val="003399"/>
            </a:solidFill>
            <a:ln w="9525">
              <a:solidFill>
                <a:schemeClr val="bg1"/>
              </a:solidFill>
              <a:round/>
              <a:headEnd/>
              <a:tailEnd/>
            </a:ln>
          </p:spPr>
          <p:txBody>
            <a:bodyPr/>
            <a:lstStyle/>
            <a:p>
              <a:endParaRPr lang="ko-KR" altLang="en-US"/>
            </a:p>
          </p:txBody>
        </p:sp>
        <p:sp>
          <p:nvSpPr>
            <p:cNvPr id="33800" name="Freeform 9"/>
            <p:cNvSpPr>
              <a:spLocks/>
            </p:cNvSpPr>
            <p:nvPr/>
          </p:nvSpPr>
          <p:spPr bwMode="auto">
            <a:xfrm>
              <a:off x="580" y="2274"/>
              <a:ext cx="26" cy="23"/>
            </a:xfrm>
            <a:custGeom>
              <a:avLst/>
              <a:gdLst>
                <a:gd name="T0" fmla="*/ 0 w 78"/>
                <a:gd name="T1" fmla="*/ 0 h 67"/>
                <a:gd name="T2" fmla="*/ 0 w 78"/>
                <a:gd name="T3" fmla="*/ 0 h 67"/>
                <a:gd name="T4" fmla="*/ 0 w 78"/>
                <a:gd name="T5" fmla="*/ 0 h 67"/>
                <a:gd name="T6" fmla="*/ 0 w 78"/>
                <a:gd name="T7" fmla="*/ 0 h 67"/>
                <a:gd name="T8" fmla="*/ 0 w 78"/>
                <a:gd name="T9" fmla="*/ 0 h 67"/>
                <a:gd name="T10" fmla="*/ 0 w 78"/>
                <a:gd name="T11" fmla="*/ 0 h 67"/>
                <a:gd name="T12" fmla="*/ 0 w 78"/>
                <a:gd name="T13" fmla="*/ 0 h 67"/>
                <a:gd name="T14" fmla="*/ 0 60000 65536"/>
                <a:gd name="T15" fmla="*/ 0 60000 65536"/>
                <a:gd name="T16" fmla="*/ 0 60000 65536"/>
                <a:gd name="T17" fmla="*/ 0 60000 65536"/>
                <a:gd name="T18" fmla="*/ 0 60000 65536"/>
                <a:gd name="T19" fmla="*/ 0 60000 65536"/>
                <a:gd name="T20" fmla="*/ 0 60000 65536"/>
                <a:gd name="T21" fmla="*/ 0 w 78"/>
                <a:gd name="T22" fmla="*/ 0 h 67"/>
                <a:gd name="T23" fmla="*/ 78 w 78"/>
                <a:gd name="T24" fmla="*/ 67 h 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8" h="67">
                  <a:moveTo>
                    <a:pt x="58" y="0"/>
                  </a:moveTo>
                  <a:lnTo>
                    <a:pt x="78" y="3"/>
                  </a:lnTo>
                  <a:lnTo>
                    <a:pt x="61" y="67"/>
                  </a:lnTo>
                  <a:lnTo>
                    <a:pt x="34" y="67"/>
                  </a:lnTo>
                  <a:lnTo>
                    <a:pt x="0" y="61"/>
                  </a:lnTo>
                  <a:lnTo>
                    <a:pt x="14" y="1"/>
                  </a:lnTo>
                  <a:lnTo>
                    <a:pt x="58" y="0"/>
                  </a:lnTo>
                  <a:close/>
                </a:path>
              </a:pathLst>
            </a:custGeom>
            <a:solidFill>
              <a:srgbClr val="003399"/>
            </a:solidFill>
            <a:ln w="9525">
              <a:solidFill>
                <a:schemeClr val="bg1"/>
              </a:solidFill>
              <a:round/>
              <a:headEnd/>
              <a:tailEnd/>
            </a:ln>
          </p:spPr>
          <p:txBody>
            <a:bodyPr/>
            <a:lstStyle/>
            <a:p>
              <a:endParaRPr lang="ko-KR" altLang="en-US"/>
            </a:p>
          </p:txBody>
        </p:sp>
        <p:sp>
          <p:nvSpPr>
            <p:cNvPr id="33801" name="Freeform 10"/>
            <p:cNvSpPr>
              <a:spLocks/>
            </p:cNvSpPr>
            <p:nvPr/>
          </p:nvSpPr>
          <p:spPr bwMode="auto">
            <a:xfrm>
              <a:off x="330" y="2132"/>
              <a:ext cx="269" cy="282"/>
            </a:xfrm>
            <a:custGeom>
              <a:avLst/>
              <a:gdLst>
                <a:gd name="T0" fmla="*/ 0 w 808"/>
                <a:gd name="T1" fmla="*/ 0 h 845"/>
                <a:gd name="T2" fmla="*/ 0 w 808"/>
                <a:gd name="T3" fmla="*/ 0 h 845"/>
                <a:gd name="T4" fmla="*/ 0 w 808"/>
                <a:gd name="T5" fmla="*/ 0 h 845"/>
                <a:gd name="T6" fmla="*/ 0 w 808"/>
                <a:gd name="T7" fmla="*/ 0 h 845"/>
                <a:gd name="T8" fmla="*/ 0 w 808"/>
                <a:gd name="T9" fmla="*/ 0 h 845"/>
                <a:gd name="T10" fmla="*/ 0 w 808"/>
                <a:gd name="T11" fmla="*/ 0 h 845"/>
                <a:gd name="T12" fmla="*/ 0 w 808"/>
                <a:gd name="T13" fmla="*/ 0 h 845"/>
                <a:gd name="T14" fmla="*/ 0 w 808"/>
                <a:gd name="T15" fmla="*/ 0 h 845"/>
                <a:gd name="T16" fmla="*/ 0 w 808"/>
                <a:gd name="T17" fmla="*/ 0 h 845"/>
                <a:gd name="T18" fmla="*/ 0 w 808"/>
                <a:gd name="T19" fmla="*/ 0 h 845"/>
                <a:gd name="T20" fmla="*/ 0 w 808"/>
                <a:gd name="T21" fmla="*/ 0 h 845"/>
                <a:gd name="T22" fmla="*/ 0 w 808"/>
                <a:gd name="T23" fmla="*/ 0 h 845"/>
                <a:gd name="T24" fmla="*/ 0 w 808"/>
                <a:gd name="T25" fmla="*/ 0 h 845"/>
                <a:gd name="T26" fmla="*/ 0 w 808"/>
                <a:gd name="T27" fmla="*/ 0 h 845"/>
                <a:gd name="T28" fmla="*/ 0 w 808"/>
                <a:gd name="T29" fmla="*/ 0 h 845"/>
                <a:gd name="T30" fmla="*/ 0 w 808"/>
                <a:gd name="T31" fmla="*/ 0 h 845"/>
                <a:gd name="T32" fmla="*/ 0 w 808"/>
                <a:gd name="T33" fmla="*/ 0 h 845"/>
                <a:gd name="T34" fmla="*/ 0 w 808"/>
                <a:gd name="T35" fmla="*/ 0 h 845"/>
                <a:gd name="T36" fmla="*/ 0 w 808"/>
                <a:gd name="T37" fmla="*/ 0 h 845"/>
                <a:gd name="T38" fmla="*/ 0 w 808"/>
                <a:gd name="T39" fmla="*/ 0 h 845"/>
                <a:gd name="T40" fmla="*/ 0 w 808"/>
                <a:gd name="T41" fmla="*/ 0 h 845"/>
                <a:gd name="T42" fmla="*/ 0 w 808"/>
                <a:gd name="T43" fmla="*/ 0 h 845"/>
                <a:gd name="T44" fmla="*/ 0 w 808"/>
                <a:gd name="T45" fmla="*/ 0 h 845"/>
                <a:gd name="T46" fmla="*/ 0 w 808"/>
                <a:gd name="T47" fmla="*/ 0 h 845"/>
                <a:gd name="T48" fmla="*/ 0 w 808"/>
                <a:gd name="T49" fmla="*/ 0 h 845"/>
                <a:gd name="T50" fmla="*/ 0 w 808"/>
                <a:gd name="T51" fmla="*/ 0 h 845"/>
                <a:gd name="T52" fmla="*/ 0 w 808"/>
                <a:gd name="T53" fmla="*/ 0 h 845"/>
                <a:gd name="T54" fmla="*/ 0 w 808"/>
                <a:gd name="T55" fmla="*/ 0 h 845"/>
                <a:gd name="T56" fmla="*/ 0 w 808"/>
                <a:gd name="T57" fmla="*/ 0 h 845"/>
                <a:gd name="T58" fmla="*/ 0 w 808"/>
                <a:gd name="T59" fmla="*/ 0 h 845"/>
                <a:gd name="T60" fmla="*/ 0 w 808"/>
                <a:gd name="T61" fmla="*/ 0 h 845"/>
                <a:gd name="T62" fmla="*/ 0 w 808"/>
                <a:gd name="T63" fmla="*/ 0 h 845"/>
                <a:gd name="T64" fmla="*/ 0 w 808"/>
                <a:gd name="T65" fmla="*/ 0 h 845"/>
                <a:gd name="T66" fmla="*/ 0 w 808"/>
                <a:gd name="T67" fmla="*/ 0 h 845"/>
                <a:gd name="T68" fmla="*/ 0 w 808"/>
                <a:gd name="T69" fmla="*/ 0 h 845"/>
                <a:gd name="T70" fmla="*/ 0 w 808"/>
                <a:gd name="T71" fmla="*/ 0 h 845"/>
                <a:gd name="T72" fmla="*/ 0 w 808"/>
                <a:gd name="T73" fmla="*/ 0 h 845"/>
                <a:gd name="T74" fmla="*/ 0 w 808"/>
                <a:gd name="T75" fmla="*/ 0 h 845"/>
                <a:gd name="T76" fmla="*/ 0 w 808"/>
                <a:gd name="T77" fmla="*/ 0 h 845"/>
                <a:gd name="T78" fmla="*/ 0 w 808"/>
                <a:gd name="T79" fmla="*/ 0 h 845"/>
                <a:gd name="T80" fmla="*/ 0 w 808"/>
                <a:gd name="T81" fmla="*/ 0 h 845"/>
                <a:gd name="T82" fmla="*/ 0 w 808"/>
                <a:gd name="T83" fmla="*/ 0 h 845"/>
                <a:gd name="T84" fmla="*/ 0 w 808"/>
                <a:gd name="T85" fmla="*/ 0 h 845"/>
                <a:gd name="T86" fmla="*/ 0 w 808"/>
                <a:gd name="T87" fmla="*/ 0 h 845"/>
                <a:gd name="T88" fmla="*/ 0 w 808"/>
                <a:gd name="T89" fmla="*/ 0 h 845"/>
                <a:gd name="T90" fmla="*/ 0 w 808"/>
                <a:gd name="T91" fmla="*/ 0 h 845"/>
                <a:gd name="T92" fmla="*/ 0 w 808"/>
                <a:gd name="T93" fmla="*/ 0 h 845"/>
                <a:gd name="T94" fmla="*/ 0 w 808"/>
                <a:gd name="T95" fmla="*/ 0 h 845"/>
                <a:gd name="T96" fmla="*/ 0 w 808"/>
                <a:gd name="T97" fmla="*/ 0 h 845"/>
                <a:gd name="T98" fmla="*/ 0 w 808"/>
                <a:gd name="T99" fmla="*/ 0 h 845"/>
                <a:gd name="T100" fmla="*/ 0 w 808"/>
                <a:gd name="T101" fmla="*/ 0 h 845"/>
                <a:gd name="T102" fmla="*/ 0 w 808"/>
                <a:gd name="T103" fmla="*/ 0 h 84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08"/>
                <a:gd name="T157" fmla="*/ 0 h 845"/>
                <a:gd name="T158" fmla="*/ 808 w 808"/>
                <a:gd name="T159" fmla="*/ 845 h 84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08" h="845">
                  <a:moveTo>
                    <a:pt x="311" y="374"/>
                  </a:moveTo>
                  <a:lnTo>
                    <a:pt x="286" y="355"/>
                  </a:lnTo>
                  <a:lnTo>
                    <a:pt x="236" y="324"/>
                  </a:lnTo>
                  <a:lnTo>
                    <a:pt x="218" y="312"/>
                  </a:lnTo>
                  <a:lnTo>
                    <a:pt x="188" y="281"/>
                  </a:lnTo>
                  <a:lnTo>
                    <a:pt x="163" y="256"/>
                  </a:lnTo>
                  <a:lnTo>
                    <a:pt x="159" y="247"/>
                  </a:lnTo>
                  <a:lnTo>
                    <a:pt x="130" y="272"/>
                  </a:lnTo>
                  <a:lnTo>
                    <a:pt x="127" y="284"/>
                  </a:lnTo>
                  <a:lnTo>
                    <a:pt x="90" y="330"/>
                  </a:lnTo>
                  <a:lnTo>
                    <a:pt x="29" y="417"/>
                  </a:lnTo>
                  <a:lnTo>
                    <a:pt x="15" y="463"/>
                  </a:lnTo>
                  <a:lnTo>
                    <a:pt x="15" y="506"/>
                  </a:lnTo>
                  <a:lnTo>
                    <a:pt x="0" y="637"/>
                  </a:lnTo>
                  <a:lnTo>
                    <a:pt x="5" y="798"/>
                  </a:lnTo>
                  <a:lnTo>
                    <a:pt x="3" y="845"/>
                  </a:lnTo>
                  <a:lnTo>
                    <a:pt x="567" y="844"/>
                  </a:lnTo>
                  <a:lnTo>
                    <a:pt x="578" y="817"/>
                  </a:lnTo>
                  <a:lnTo>
                    <a:pt x="381" y="629"/>
                  </a:lnTo>
                  <a:lnTo>
                    <a:pt x="396" y="608"/>
                  </a:lnTo>
                  <a:lnTo>
                    <a:pt x="417" y="605"/>
                  </a:lnTo>
                  <a:lnTo>
                    <a:pt x="425" y="617"/>
                  </a:lnTo>
                  <a:lnTo>
                    <a:pt x="434" y="624"/>
                  </a:lnTo>
                  <a:lnTo>
                    <a:pt x="443" y="627"/>
                  </a:lnTo>
                  <a:lnTo>
                    <a:pt x="455" y="622"/>
                  </a:lnTo>
                  <a:lnTo>
                    <a:pt x="488" y="596"/>
                  </a:lnTo>
                  <a:lnTo>
                    <a:pt x="530" y="556"/>
                  </a:lnTo>
                  <a:lnTo>
                    <a:pt x="543" y="536"/>
                  </a:lnTo>
                  <a:lnTo>
                    <a:pt x="547" y="516"/>
                  </a:lnTo>
                  <a:lnTo>
                    <a:pt x="551" y="494"/>
                  </a:lnTo>
                  <a:lnTo>
                    <a:pt x="546" y="468"/>
                  </a:lnTo>
                  <a:lnTo>
                    <a:pt x="557" y="468"/>
                  </a:lnTo>
                  <a:lnTo>
                    <a:pt x="563" y="485"/>
                  </a:lnTo>
                  <a:lnTo>
                    <a:pt x="566" y="493"/>
                  </a:lnTo>
                  <a:lnTo>
                    <a:pt x="577" y="500"/>
                  </a:lnTo>
                  <a:lnTo>
                    <a:pt x="585" y="506"/>
                  </a:lnTo>
                  <a:lnTo>
                    <a:pt x="657" y="514"/>
                  </a:lnTo>
                  <a:lnTo>
                    <a:pt x="777" y="514"/>
                  </a:lnTo>
                  <a:lnTo>
                    <a:pt x="780" y="509"/>
                  </a:lnTo>
                  <a:lnTo>
                    <a:pt x="782" y="503"/>
                  </a:lnTo>
                  <a:lnTo>
                    <a:pt x="786" y="493"/>
                  </a:lnTo>
                  <a:lnTo>
                    <a:pt x="771" y="491"/>
                  </a:lnTo>
                  <a:lnTo>
                    <a:pt x="771" y="480"/>
                  </a:lnTo>
                  <a:lnTo>
                    <a:pt x="772" y="468"/>
                  </a:lnTo>
                  <a:lnTo>
                    <a:pt x="781" y="443"/>
                  </a:lnTo>
                  <a:lnTo>
                    <a:pt x="787" y="432"/>
                  </a:lnTo>
                  <a:lnTo>
                    <a:pt x="791" y="426"/>
                  </a:lnTo>
                  <a:lnTo>
                    <a:pt x="808" y="427"/>
                  </a:lnTo>
                  <a:lnTo>
                    <a:pt x="805" y="384"/>
                  </a:lnTo>
                  <a:lnTo>
                    <a:pt x="806" y="357"/>
                  </a:lnTo>
                  <a:lnTo>
                    <a:pt x="805" y="319"/>
                  </a:lnTo>
                  <a:lnTo>
                    <a:pt x="795" y="276"/>
                  </a:lnTo>
                  <a:lnTo>
                    <a:pt x="791" y="239"/>
                  </a:lnTo>
                  <a:lnTo>
                    <a:pt x="789" y="228"/>
                  </a:lnTo>
                  <a:lnTo>
                    <a:pt x="780" y="222"/>
                  </a:lnTo>
                  <a:lnTo>
                    <a:pt x="737" y="199"/>
                  </a:lnTo>
                  <a:lnTo>
                    <a:pt x="738" y="193"/>
                  </a:lnTo>
                  <a:lnTo>
                    <a:pt x="746" y="162"/>
                  </a:lnTo>
                  <a:lnTo>
                    <a:pt x="749" y="152"/>
                  </a:lnTo>
                  <a:lnTo>
                    <a:pt x="750" y="137"/>
                  </a:lnTo>
                  <a:lnTo>
                    <a:pt x="758" y="122"/>
                  </a:lnTo>
                  <a:lnTo>
                    <a:pt x="759" y="101"/>
                  </a:lnTo>
                  <a:lnTo>
                    <a:pt x="760" y="91"/>
                  </a:lnTo>
                  <a:lnTo>
                    <a:pt x="770" y="84"/>
                  </a:lnTo>
                  <a:lnTo>
                    <a:pt x="773" y="62"/>
                  </a:lnTo>
                  <a:lnTo>
                    <a:pt x="761" y="44"/>
                  </a:lnTo>
                  <a:lnTo>
                    <a:pt x="744" y="32"/>
                  </a:lnTo>
                  <a:lnTo>
                    <a:pt x="723" y="9"/>
                  </a:lnTo>
                  <a:lnTo>
                    <a:pt x="698" y="0"/>
                  </a:lnTo>
                  <a:lnTo>
                    <a:pt x="689" y="0"/>
                  </a:lnTo>
                  <a:lnTo>
                    <a:pt x="657" y="9"/>
                  </a:lnTo>
                  <a:lnTo>
                    <a:pt x="643" y="20"/>
                  </a:lnTo>
                  <a:lnTo>
                    <a:pt x="637" y="32"/>
                  </a:lnTo>
                  <a:lnTo>
                    <a:pt x="618" y="51"/>
                  </a:lnTo>
                  <a:lnTo>
                    <a:pt x="611" y="74"/>
                  </a:lnTo>
                  <a:lnTo>
                    <a:pt x="608" y="101"/>
                  </a:lnTo>
                  <a:lnTo>
                    <a:pt x="611" y="113"/>
                  </a:lnTo>
                  <a:lnTo>
                    <a:pt x="605" y="120"/>
                  </a:lnTo>
                  <a:lnTo>
                    <a:pt x="604" y="134"/>
                  </a:lnTo>
                  <a:lnTo>
                    <a:pt x="614" y="164"/>
                  </a:lnTo>
                  <a:lnTo>
                    <a:pt x="600" y="180"/>
                  </a:lnTo>
                  <a:lnTo>
                    <a:pt x="567" y="194"/>
                  </a:lnTo>
                  <a:lnTo>
                    <a:pt x="554" y="205"/>
                  </a:lnTo>
                  <a:lnTo>
                    <a:pt x="528" y="218"/>
                  </a:lnTo>
                  <a:lnTo>
                    <a:pt x="507" y="241"/>
                  </a:lnTo>
                  <a:lnTo>
                    <a:pt x="503" y="253"/>
                  </a:lnTo>
                  <a:lnTo>
                    <a:pt x="465" y="253"/>
                  </a:lnTo>
                  <a:lnTo>
                    <a:pt x="451" y="255"/>
                  </a:lnTo>
                  <a:lnTo>
                    <a:pt x="442" y="260"/>
                  </a:lnTo>
                  <a:lnTo>
                    <a:pt x="435" y="269"/>
                  </a:lnTo>
                  <a:lnTo>
                    <a:pt x="432" y="281"/>
                  </a:lnTo>
                  <a:lnTo>
                    <a:pt x="431" y="296"/>
                  </a:lnTo>
                  <a:lnTo>
                    <a:pt x="431" y="389"/>
                  </a:lnTo>
                  <a:lnTo>
                    <a:pt x="398" y="366"/>
                  </a:lnTo>
                  <a:lnTo>
                    <a:pt x="372" y="358"/>
                  </a:lnTo>
                  <a:lnTo>
                    <a:pt x="369" y="343"/>
                  </a:lnTo>
                  <a:lnTo>
                    <a:pt x="354" y="327"/>
                  </a:lnTo>
                  <a:lnTo>
                    <a:pt x="340" y="316"/>
                  </a:lnTo>
                  <a:lnTo>
                    <a:pt x="383" y="307"/>
                  </a:lnTo>
                  <a:lnTo>
                    <a:pt x="393" y="304"/>
                  </a:lnTo>
                  <a:lnTo>
                    <a:pt x="399" y="295"/>
                  </a:lnTo>
                  <a:lnTo>
                    <a:pt x="401" y="285"/>
                  </a:lnTo>
                  <a:lnTo>
                    <a:pt x="402" y="272"/>
                  </a:lnTo>
                  <a:lnTo>
                    <a:pt x="405" y="269"/>
                  </a:lnTo>
                  <a:lnTo>
                    <a:pt x="412" y="260"/>
                  </a:lnTo>
                  <a:lnTo>
                    <a:pt x="412" y="258"/>
                  </a:lnTo>
                  <a:lnTo>
                    <a:pt x="412" y="253"/>
                  </a:lnTo>
                  <a:lnTo>
                    <a:pt x="408" y="249"/>
                  </a:lnTo>
                  <a:lnTo>
                    <a:pt x="415" y="242"/>
                  </a:lnTo>
                  <a:lnTo>
                    <a:pt x="416" y="226"/>
                  </a:lnTo>
                  <a:lnTo>
                    <a:pt x="425" y="220"/>
                  </a:lnTo>
                  <a:lnTo>
                    <a:pt x="430" y="214"/>
                  </a:lnTo>
                  <a:lnTo>
                    <a:pt x="431" y="209"/>
                  </a:lnTo>
                  <a:lnTo>
                    <a:pt x="427" y="203"/>
                  </a:lnTo>
                  <a:lnTo>
                    <a:pt x="415" y="187"/>
                  </a:lnTo>
                  <a:lnTo>
                    <a:pt x="412" y="179"/>
                  </a:lnTo>
                  <a:lnTo>
                    <a:pt x="410" y="168"/>
                  </a:lnTo>
                  <a:lnTo>
                    <a:pt x="412" y="148"/>
                  </a:lnTo>
                  <a:lnTo>
                    <a:pt x="412" y="141"/>
                  </a:lnTo>
                  <a:lnTo>
                    <a:pt x="393" y="94"/>
                  </a:lnTo>
                  <a:lnTo>
                    <a:pt x="383" y="82"/>
                  </a:lnTo>
                  <a:lnTo>
                    <a:pt x="375" y="74"/>
                  </a:lnTo>
                  <a:lnTo>
                    <a:pt x="372" y="55"/>
                  </a:lnTo>
                  <a:lnTo>
                    <a:pt x="357" y="43"/>
                  </a:lnTo>
                  <a:lnTo>
                    <a:pt x="338" y="38"/>
                  </a:lnTo>
                  <a:lnTo>
                    <a:pt x="318" y="28"/>
                  </a:lnTo>
                  <a:lnTo>
                    <a:pt x="304" y="23"/>
                  </a:lnTo>
                  <a:lnTo>
                    <a:pt x="289" y="23"/>
                  </a:lnTo>
                  <a:lnTo>
                    <a:pt x="278" y="20"/>
                  </a:lnTo>
                  <a:lnTo>
                    <a:pt x="253" y="25"/>
                  </a:lnTo>
                  <a:lnTo>
                    <a:pt x="240" y="25"/>
                  </a:lnTo>
                  <a:lnTo>
                    <a:pt x="224" y="31"/>
                  </a:lnTo>
                  <a:lnTo>
                    <a:pt x="213" y="37"/>
                  </a:lnTo>
                  <a:lnTo>
                    <a:pt x="201" y="43"/>
                  </a:lnTo>
                  <a:lnTo>
                    <a:pt x="174" y="69"/>
                  </a:lnTo>
                  <a:lnTo>
                    <a:pt x="169" y="82"/>
                  </a:lnTo>
                  <a:lnTo>
                    <a:pt x="163" y="101"/>
                  </a:lnTo>
                  <a:lnTo>
                    <a:pt x="159" y="113"/>
                  </a:lnTo>
                  <a:lnTo>
                    <a:pt x="154" y="130"/>
                  </a:lnTo>
                  <a:lnTo>
                    <a:pt x="154" y="145"/>
                  </a:lnTo>
                  <a:lnTo>
                    <a:pt x="154" y="160"/>
                  </a:lnTo>
                  <a:lnTo>
                    <a:pt x="158" y="173"/>
                  </a:lnTo>
                  <a:lnTo>
                    <a:pt x="157" y="185"/>
                  </a:lnTo>
                  <a:lnTo>
                    <a:pt x="162" y="197"/>
                  </a:lnTo>
                  <a:lnTo>
                    <a:pt x="167" y="203"/>
                  </a:lnTo>
                  <a:lnTo>
                    <a:pt x="174" y="210"/>
                  </a:lnTo>
                  <a:lnTo>
                    <a:pt x="174" y="226"/>
                  </a:lnTo>
                  <a:lnTo>
                    <a:pt x="200" y="249"/>
                  </a:lnTo>
                  <a:lnTo>
                    <a:pt x="235" y="282"/>
                  </a:lnTo>
                  <a:lnTo>
                    <a:pt x="282" y="319"/>
                  </a:lnTo>
                  <a:lnTo>
                    <a:pt x="291" y="324"/>
                  </a:lnTo>
                  <a:lnTo>
                    <a:pt x="300" y="327"/>
                  </a:lnTo>
                  <a:lnTo>
                    <a:pt x="318" y="319"/>
                  </a:lnTo>
                  <a:lnTo>
                    <a:pt x="308" y="335"/>
                  </a:lnTo>
                  <a:lnTo>
                    <a:pt x="318" y="350"/>
                  </a:lnTo>
                  <a:lnTo>
                    <a:pt x="315" y="362"/>
                  </a:lnTo>
                  <a:lnTo>
                    <a:pt x="311" y="374"/>
                  </a:lnTo>
                  <a:close/>
                </a:path>
              </a:pathLst>
            </a:custGeom>
            <a:solidFill>
              <a:srgbClr val="003399"/>
            </a:solidFill>
            <a:ln w="9525">
              <a:solidFill>
                <a:schemeClr val="bg1"/>
              </a:solidFill>
              <a:round/>
              <a:headEnd/>
              <a:tailEnd/>
            </a:ln>
          </p:spPr>
          <p:txBody>
            <a:bodyPr/>
            <a:lstStyle/>
            <a:p>
              <a:endParaRPr lang="ko-KR" altLang="en-US"/>
            </a:p>
          </p:txBody>
        </p:sp>
        <p:sp>
          <p:nvSpPr>
            <p:cNvPr id="33802" name="Freeform 11"/>
            <p:cNvSpPr>
              <a:spLocks/>
            </p:cNvSpPr>
            <p:nvPr/>
          </p:nvSpPr>
          <p:spPr bwMode="auto">
            <a:xfrm>
              <a:off x="330" y="2132"/>
              <a:ext cx="269" cy="282"/>
            </a:xfrm>
            <a:custGeom>
              <a:avLst/>
              <a:gdLst>
                <a:gd name="T0" fmla="*/ 0 w 808"/>
                <a:gd name="T1" fmla="*/ 0 h 845"/>
                <a:gd name="T2" fmla="*/ 0 w 808"/>
                <a:gd name="T3" fmla="*/ 0 h 845"/>
                <a:gd name="T4" fmla="*/ 0 w 808"/>
                <a:gd name="T5" fmla="*/ 0 h 845"/>
                <a:gd name="T6" fmla="*/ 0 w 808"/>
                <a:gd name="T7" fmla="*/ 0 h 845"/>
                <a:gd name="T8" fmla="*/ 0 w 808"/>
                <a:gd name="T9" fmla="*/ 0 h 845"/>
                <a:gd name="T10" fmla="*/ 0 w 808"/>
                <a:gd name="T11" fmla="*/ 0 h 845"/>
                <a:gd name="T12" fmla="*/ 0 w 808"/>
                <a:gd name="T13" fmla="*/ 0 h 845"/>
                <a:gd name="T14" fmla="*/ 0 w 808"/>
                <a:gd name="T15" fmla="*/ 0 h 845"/>
                <a:gd name="T16" fmla="*/ 0 w 808"/>
                <a:gd name="T17" fmla="*/ 0 h 845"/>
                <a:gd name="T18" fmla="*/ 0 w 808"/>
                <a:gd name="T19" fmla="*/ 0 h 845"/>
                <a:gd name="T20" fmla="*/ 0 w 808"/>
                <a:gd name="T21" fmla="*/ 0 h 845"/>
                <a:gd name="T22" fmla="*/ 0 w 808"/>
                <a:gd name="T23" fmla="*/ 0 h 845"/>
                <a:gd name="T24" fmla="*/ 0 w 808"/>
                <a:gd name="T25" fmla="*/ 0 h 845"/>
                <a:gd name="T26" fmla="*/ 0 w 808"/>
                <a:gd name="T27" fmla="*/ 0 h 845"/>
                <a:gd name="T28" fmla="*/ 0 w 808"/>
                <a:gd name="T29" fmla="*/ 0 h 845"/>
                <a:gd name="T30" fmla="*/ 0 w 808"/>
                <a:gd name="T31" fmla="*/ 0 h 845"/>
                <a:gd name="T32" fmla="*/ 0 w 808"/>
                <a:gd name="T33" fmla="*/ 0 h 845"/>
                <a:gd name="T34" fmla="*/ 0 w 808"/>
                <a:gd name="T35" fmla="*/ 0 h 845"/>
                <a:gd name="T36" fmla="*/ 0 w 808"/>
                <a:gd name="T37" fmla="*/ 0 h 845"/>
                <a:gd name="T38" fmla="*/ 0 w 808"/>
                <a:gd name="T39" fmla="*/ 0 h 845"/>
                <a:gd name="T40" fmla="*/ 0 w 808"/>
                <a:gd name="T41" fmla="*/ 0 h 845"/>
                <a:gd name="T42" fmla="*/ 0 w 808"/>
                <a:gd name="T43" fmla="*/ 0 h 845"/>
                <a:gd name="T44" fmla="*/ 0 w 808"/>
                <a:gd name="T45" fmla="*/ 0 h 845"/>
                <a:gd name="T46" fmla="*/ 0 w 808"/>
                <a:gd name="T47" fmla="*/ 0 h 845"/>
                <a:gd name="T48" fmla="*/ 0 w 808"/>
                <a:gd name="T49" fmla="*/ 0 h 845"/>
                <a:gd name="T50" fmla="*/ 0 w 808"/>
                <a:gd name="T51" fmla="*/ 0 h 845"/>
                <a:gd name="T52" fmla="*/ 0 w 808"/>
                <a:gd name="T53" fmla="*/ 0 h 845"/>
                <a:gd name="T54" fmla="*/ 0 w 808"/>
                <a:gd name="T55" fmla="*/ 0 h 845"/>
                <a:gd name="T56" fmla="*/ 0 w 808"/>
                <a:gd name="T57" fmla="*/ 0 h 845"/>
                <a:gd name="T58" fmla="*/ 0 w 808"/>
                <a:gd name="T59" fmla="*/ 0 h 845"/>
                <a:gd name="T60" fmla="*/ 0 w 808"/>
                <a:gd name="T61" fmla="*/ 0 h 845"/>
                <a:gd name="T62" fmla="*/ 0 w 808"/>
                <a:gd name="T63" fmla="*/ 0 h 845"/>
                <a:gd name="T64" fmla="*/ 0 w 808"/>
                <a:gd name="T65" fmla="*/ 0 h 845"/>
                <a:gd name="T66" fmla="*/ 0 w 808"/>
                <a:gd name="T67" fmla="*/ 0 h 845"/>
                <a:gd name="T68" fmla="*/ 0 w 808"/>
                <a:gd name="T69" fmla="*/ 0 h 845"/>
                <a:gd name="T70" fmla="*/ 0 w 808"/>
                <a:gd name="T71" fmla="*/ 0 h 845"/>
                <a:gd name="T72" fmla="*/ 0 w 808"/>
                <a:gd name="T73" fmla="*/ 0 h 845"/>
                <a:gd name="T74" fmla="*/ 0 w 808"/>
                <a:gd name="T75" fmla="*/ 0 h 845"/>
                <a:gd name="T76" fmla="*/ 0 w 808"/>
                <a:gd name="T77" fmla="*/ 0 h 845"/>
                <a:gd name="T78" fmla="*/ 0 w 808"/>
                <a:gd name="T79" fmla="*/ 0 h 845"/>
                <a:gd name="T80" fmla="*/ 0 w 808"/>
                <a:gd name="T81" fmla="*/ 0 h 845"/>
                <a:gd name="T82" fmla="*/ 0 w 808"/>
                <a:gd name="T83" fmla="*/ 0 h 845"/>
                <a:gd name="T84" fmla="*/ 0 w 808"/>
                <a:gd name="T85" fmla="*/ 0 h 845"/>
                <a:gd name="T86" fmla="*/ 0 w 808"/>
                <a:gd name="T87" fmla="*/ 0 h 845"/>
                <a:gd name="T88" fmla="*/ 0 w 808"/>
                <a:gd name="T89" fmla="*/ 0 h 845"/>
                <a:gd name="T90" fmla="*/ 0 w 808"/>
                <a:gd name="T91" fmla="*/ 0 h 845"/>
                <a:gd name="T92" fmla="*/ 0 w 808"/>
                <a:gd name="T93" fmla="*/ 0 h 845"/>
                <a:gd name="T94" fmla="*/ 0 w 808"/>
                <a:gd name="T95" fmla="*/ 0 h 845"/>
                <a:gd name="T96" fmla="*/ 0 w 808"/>
                <a:gd name="T97" fmla="*/ 0 h 845"/>
                <a:gd name="T98" fmla="*/ 0 w 808"/>
                <a:gd name="T99" fmla="*/ 0 h 845"/>
                <a:gd name="T100" fmla="*/ 0 w 808"/>
                <a:gd name="T101" fmla="*/ 0 h 845"/>
                <a:gd name="T102" fmla="*/ 0 w 808"/>
                <a:gd name="T103" fmla="*/ 0 h 84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08"/>
                <a:gd name="T157" fmla="*/ 0 h 845"/>
                <a:gd name="T158" fmla="*/ 808 w 808"/>
                <a:gd name="T159" fmla="*/ 845 h 84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08" h="845">
                  <a:moveTo>
                    <a:pt x="311" y="374"/>
                  </a:moveTo>
                  <a:lnTo>
                    <a:pt x="286" y="355"/>
                  </a:lnTo>
                  <a:lnTo>
                    <a:pt x="236" y="324"/>
                  </a:lnTo>
                  <a:lnTo>
                    <a:pt x="218" y="312"/>
                  </a:lnTo>
                  <a:lnTo>
                    <a:pt x="188" y="281"/>
                  </a:lnTo>
                  <a:lnTo>
                    <a:pt x="163" y="256"/>
                  </a:lnTo>
                  <a:lnTo>
                    <a:pt x="159" y="247"/>
                  </a:lnTo>
                  <a:lnTo>
                    <a:pt x="130" y="272"/>
                  </a:lnTo>
                  <a:lnTo>
                    <a:pt x="127" y="284"/>
                  </a:lnTo>
                  <a:lnTo>
                    <a:pt x="90" y="330"/>
                  </a:lnTo>
                  <a:lnTo>
                    <a:pt x="29" y="417"/>
                  </a:lnTo>
                  <a:lnTo>
                    <a:pt x="15" y="463"/>
                  </a:lnTo>
                  <a:lnTo>
                    <a:pt x="15" y="506"/>
                  </a:lnTo>
                  <a:lnTo>
                    <a:pt x="0" y="637"/>
                  </a:lnTo>
                  <a:lnTo>
                    <a:pt x="5" y="798"/>
                  </a:lnTo>
                  <a:lnTo>
                    <a:pt x="3" y="845"/>
                  </a:lnTo>
                  <a:lnTo>
                    <a:pt x="567" y="844"/>
                  </a:lnTo>
                  <a:lnTo>
                    <a:pt x="578" y="817"/>
                  </a:lnTo>
                  <a:lnTo>
                    <a:pt x="381" y="629"/>
                  </a:lnTo>
                  <a:lnTo>
                    <a:pt x="396" y="608"/>
                  </a:lnTo>
                  <a:lnTo>
                    <a:pt x="417" y="605"/>
                  </a:lnTo>
                  <a:lnTo>
                    <a:pt x="425" y="617"/>
                  </a:lnTo>
                  <a:lnTo>
                    <a:pt x="434" y="624"/>
                  </a:lnTo>
                  <a:lnTo>
                    <a:pt x="443" y="627"/>
                  </a:lnTo>
                  <a:lnTo>
                    <a:pt x="455" y="622"/>
                  </a:lnTo>
                  <a:lnTo>
                    <a:pt x="488" y="596"/>
                  </a:lnTo>
                  <a:lnTo>
                    <a:pt x="530" y="556"/>
                  </a:lnTo>
                  <a:lnTo>
                    <a:pt x="543" y="536"/>
                  </a:lnTo>
                  <a:lnTo>
                    <a:pt x="547" y="516"/>
                  </a:lnTo>
                  <a:lnTo>
                    <a:pt x="551" y="494"/>
                  </a:lnTo>
                  <a:lnTo>
                    <a:pt x="546" y="468"/>
                  </a:lnTo>
                  <a:lnTo>
                    <a:pt x="557" y="468"/>
                  </a:lnTo>
                  <a:lnTo>
                    <a:pt x="563" y="485"/>
                  </a:lnTo>
                  <a:lnTo>
                    <a:pt x="566" y="493"/>
                  </a:lnTo>
                  <a:lnTo>
                    <a:pt x="577" y="500"/>
                  </a:lnTo>
                  <a:lnTo>
                    <a:pt x="585" y="506"/>
                  </a:lnTo>
                  <a:lnTo>
                    <a:pt x="657" y="514"/>
                  </a:lnTo>
                  <a:lnTo>
                    <a:pt x="777" y="514"/>
                  </a:lnTo>
                  <a:lnTo>
                    <a:pt x="780" y="509"/>
                  </a:lnTo>
                  <a:lnTo>
                    <a:pt x="782" y="503"/>
                  </a:lnTo>
                  <a:lnTo>
                    <a:pt x="786" y="493"/>
                  </a:lnTo>
                  <a:lnTo>
                    <a:pt x="771" y="491"/>
                  </a:lnTo>
                  <a:lnTo>
                    <a:pt x="771" y="480"/>
                  </a:lnTo>
                  <a:lnTo>
                    <a:pt x="772" y="468"/>
                  </a:lnTo>
                  <a:lnTo>
                    <a:pt x="781" y="443"/>
                  </a:lnTo>
                  <a:lnTo>
                    <a:pt x="787" y="432"/>
                  </a:lnTo>
                  <a:lnTo>
                    <a:pt x="791" y="426"/>
                  </a:lnTo>
                  <a:lnTo>
                    <a:pt x="808" y="427"/>
                  </a:lnTo>
                  <a:lnTo>
                    <a:pt x="805" y="384"/>
                  </a:lnTo>
                  <a:lnTo>
                    <a:pt x="806" y="357"/>
                  </a:lnTo>
                  <a:lnTo>
                    <a:pt x="805" y="319"/>
                  </a:lnTo>
                  <a:lnTo>
                    <a:pt x="795" y="276"/>
                  </a:lnTo>
                  <a:lnTo>
                    <a:pt x="791" y="239"/>
                  </a:lnTo>
                  <a:lnTo>
                    <a:pt x="789" y="228"/>
                  </a:lnTo>
                  <a:lnTo>
                    <a:pt x="780" y="222"/>
                  </a:lnTo>
                  <a:lnTo>
                    <a:pt x="737" y="199"/>
                  </a:lnTo>
                  <a:lnTo>
                    <a:pt x="738" y="193"/>
                  </a:lnTo>
                  <a:lnTo>
                    <a:pt x="746" y="162"/>
                  </a:lnTo>
                  <a:lnTo>
                    <a:pt x="749" y="152"/>
                  </a:lnTo>
                  <a:lnTo>
                    <a:pt x="750" y="137"/>
                  </a:lnTo>
                  <a:lnTo>
                    <a:pt x="758" y="122"/>
                  </a:lnTo>
                  <a:lnTo>
                    <a:pt x="759" y="101"/>
                  </a:lnTo>
                  <a:lnTo>
                    <a:pt x="760" y="91"/>
                  </a:lnTo>
                  <a:lnTo>
                    <a:pt x="770" y="84"/>
                  </a:lnTo>
                  <a:lnTo>
                    <a:pt x="773" y="62"/>
                  </a:lnTo>
                  <a:lnTo>
                    <a:pt x="761" y="44"/>
                  </a:lnTo>
                  <a:lnTo>
                    <a:pt x="744" y="32"/>
                  </a:lnTo>
                  <a:lnTo>
                    <a:pt x="723" y="9"/>
                  </a:lnTo>
                  <a:lnTo>
                    <a:pt x="698" y="0"/>
                  </a:lnTo>
                  <a:lnTo>
                    <a:pt x="689" y="0"/>
                  </a:lnTo>
                  <a:lnTo>
                    <a:pt x="657" y="9"/>
                  </a:lnTo>
                  <a:lnTo>
                    <a:pt x="643" y="20"/>
                  </a:lnTo>
                  <a:lnTo>
                    <a:pt x="637" y="32"/>
                  </a:lnTo>
                  <a:lnTo>
                    <a:pt x="618" y="51"/>
                  </a:lnTo>
                  <a:lnTo>
                    <a:pt x="611" y="74"/>
                  </a:lnTo>
                  <a:lnTo>
                    <a:pt x="608" y="101"/>
                  </a:lnTo>
                  <a:lnTo>
                    <a:pt x="611" y="113"/>
                  </a:lnTo>
                  <a:lnTo>
                    <a:pt x="605" y="120"/>
                  </a:lnTo>
                  <a:lnTo>
                    <a:pt x="604" y="134"/>
                  </a:lnTo>
                  <a:lnTo>
                    <a:pt x="614" y="164"/>
                  </a:lnTo>
                  <a:lnTo>
                    <a:pt x="600" y="180"/>
                  </a:lnTo>
                  <a:lnTo>
                    <a:pt x="567" y="194"/>
                  </a:lnTo>
                  <a:lnTo>
                    <a:pt x="554" y="205"/>
                  </a:lnTo>
                  <a:lnTo>
                    <a:pt x="528" y="218"/>
                  </a:lnTo>
                  <a:lnTo>
                    <a:pt x="507" y="241"/>
                  </a:lnTo>
                  <a:lnTo>
                    <a:pt x="503" y="253"/>
                  </a:lnTo>
                  <a:lnTo>
                    <a:pt x="465" y="253"/>
                  </a:lnTo>
                  <a:lnTo>
                    <a:pt x="451" y="255"/>
                  </a:lnTo>
                  <a:lnTo>
                    <a:pt x="442" y="260"/>
                  </a:lnTo>
                  <a:lnTo>
                    <a:pt x="435" y="269"/>
                  </a:lnTo>
                  <a:lnTo>
                    <a:pt x="432" y="281"/>
                  </a:lnTo>
                  <a:lnTo>
                    <a:pt x="431" y="296"/>
                  </a:lnTo>
                  <a:lnTo>
                    <a:pt x="431" y="389"/>
                  </a:lnTo>
                  <a:lnTo>
                    <a:pt x="398" y="366"/>
                  </a:lnTo>
                  <a:lnTo>
                    <a:pt x="372" y="358"/>
                  </a:lnTo>
                  <a:lnTo>
                    <a:pt x="369" y="343"/>
                  </a:lnTo>
                  <a:lnTo>
                    <a:pt x="354" y="327"/>
                  </a:lnTo>
                  <a:lnTo>
                    <a:pt x="340" y="316"/>
                  </a:lnTo>
                  <a:lnTo>
                    <a:pt x="383" y="307"/>
                  </a:lnTo>
                  <a:lnTo>
                    <a:pt x="393" y="304"/>
                  </a:lnTo>
                  <a:lnTo>
                    <a:pt x="399" y="295"/>
                  </a:lnTo>
                  <a:lnTo>
                    <a:pt x="401" y="285"/>
                  </a:lnTo>
                  <a:lnTo>
                    <a:pt x="402" y="272"/>
                  </a:lnTo>
                  <a:lnTo>
                    <a:pt x="405" y="269"/>
                  </a:lnTo>
                  <a:lnTo>
                    <a:pt x="412" y="260"/>
                  </a:lnTo>
                  <a:lnTo>
                    <a:pt x="412" y="258"/>
                  </a:lnTo>
                  <a:lnTo>
                    <a:pt x="412" y="253"/>
                  </a:lnTo>
                  <a:lnTo>
                    <a:pt x="408" y="249"/>
                  </a:lnTo>
                  <a:lnTo>
                    <a:pt x="415" y="242"/>
                  </a:lnTo>
                  <a:lnTo>
                    <a:pt x="416" y="226"/>
                  </a:lnTo>
                  <a:lnTo>
                    <a:pt x="425" y="220"/>
                  </a:lnTo>
                  <a:lnTo>
                    <a:pt x="430" y="214"/>
                  </a:lnTo>
                  <a:lnTo>
                    <a:pt x="431" y="209"/>
                  </a:lnTo>
                  <a:lnTo>
                    <a:pt x="427" y="203"/>
                  </a:lnTo>
                  <a:lnTo>
                    <a:pt x="415" y="187"/>
                  </a:lnTo>
                  <a:lnTo>
                    <a:pt x="412" y="179"/>
                  </a:lnTo>
                  <a:lnTo>
                    <a:pt x="410" y="168"/>
                  </a:lnTo>
                  <a:lnTo>
                    <a:pt x="412" y="148"/>
                  </a:lnTo>
                  <a:lnTo>
                    <a:pt x="412" y="141"/>
                  </a:lnTo>
                  <a:lnTo>
                    <a:pt x="393" y="94"/>
                  </a:lnTo>
                  <a:lnTo>
                    <a:pt x="383" y="82"/>
                  </a:lnTo>
                  <a:lnTo>
                    <a:pt x="375" y="74"/>
                  </a:lnTo>
                  <a:lnTo>
                    <a:pt x="372" y="55"/>
                  </a:lnTo>
                  <a:lnTo>
                    <a:pt x="357" y="43"/>
                  </a:lnTo>
                  <a:lnTo>
                    <a:pt x="338" y="38"/>
                  </a:lnTo>
                  <a:lnTo>
                    <a:pt x="318" y="28"/>
                  </a:lnTo>
                  <a:lnTo>
                    <a:pt x="304" y="23"/>
                  </a:lnTo>
                  <a:lnTo>
                    <a:pt x="289" y="23"/>
                  </a:lnTo>
                  <a:lnTo>
                    <a:pt x="278" y="20"/>
                  </a:lnTo>
                  <a:lnTo>
                    <a:pt x="253" y="25"/>
                  </a:lnTo>
                  <a:lnTo>
                    <a:pt x="240" y="25"/>
                  </a:lnTo>
                  <a:lnTo>
                    <a:pt x="224" y="31"/>
                  </a:lnTo>
                  <a:lnTo>
                    <a:pt x="213" y="37"/>
                  </a:lnTo>
                  <a:lnTo>
                    <a:pt x="201" y="43"/>
                  </a:lnTo>
                  <a:lnTo>
                    <a:pt x="174" y="69"/>
                  </a:lnTo>
                  <a:lnTo>
                    <a:pt x="169" y="82"/>
                  </a:lnTo>
                  <a:lnTo>
                    <a:pt x="163" y="101"/>
                  </a:lnTo>
                  <a:lnTo>
                    <a:pt x="159" y="113"/>
                  </a:lnTo>
                  <a:lnTo>
                    <a:pt x="154" y="130"/>
                  </a:lnTo>
                  <a:lnTo>
                    <a:pt x="154" y="145"/>
                  </a:lnTo>
                  <a:lnTo>
                    <a:pt x="154" y="160"/>
                  </a:lnTo>
                  <a:lnTo>
                    <a:pt x="158" y="173"/>
                  </a:lnTo>
                  <a:lnTo>
                    <a:pt x="157" y="185"/>
                  </a:lnTo>
                  <a:lnTo>
                    <a:pt x="162" y="197"/>
                  </a:lnTo>
                  <a:lnTo>
                    <a:pt x="167" y="203"/>
                  </a:lnTo>
                  <a:lnTo>
                    <a:pt x="174" y="210"/>
                  </a:lnTo>
                  <a:lnTo>
                    <a:pt x="174" y="226"/>
                  </a:lnTo>
                  <a:lnTo>
                    <a:pt x="200" y="249"/>
                  </a:lnTo>
                  <a:lnTo>
                    <a:pt x="235" y="282"/>
                  </a:lnTo>
                  <a:lnTo>
                    <a:pt x="282" y="319"/>
                  </a:lnTo>
                  <a:lnTo>
                    <a:pt x="291" y="324"/>
                  </a:lnTo>
                  <a:lnTo>
                    <a:pt x="300" y="327"/>
                  </a:lnTo>
                  <a:lnTo>
                    <a:pt x="318" y="319"/>
                  </a:lnTo>
                  <a:lnTo>
                    <a:pt x="308" y="335"/>
                  </a:lnTo>
                  <a:lnTo>
                    <a:pt x="318" y="350"/>
                  </a:lnTo>
                  <a:lnTo>
                    <a:pt x="315" y="362"/>
                  </a:lnTo>
                  <a:lnTo>
                    <a:pt x="311" y="374"/>
                  </a:lnTo>
                </a:path>
              </a:pathLst>
            </a:custGeom>
            <a:solidFill>
              <a:srgbClr val="003399"/>
            </a:solidFill>
            <a:ln w="0">
              <a:solidFill>
                <a:schemeClr val="bg1"/>
              </a:solidFill>
              <a:round/>
              <a:headEnd/>
              <a:tailEnd/>
            </a:ln>
          </p:spPr>
          <p:txBody>
            <a:bodyPr/>
            <a:lstStyle/>
            <a:p>
              <a:endParaRPr lang="ko-KR" altLang="en-US"/>
            </a:p>
          </p:txBody>
        </p:sp>
        <p:sp>
          <p:nvSpPr>
            <p:cNvPr id="33803" name="Freeform 12"/>
            <p:cNvSpPr>
              <a:spLocks/>
            </p:cNvSpPr>
            <p:nvPr/>
          </p:nvSpPr>
          <p:spPr bwMode="auto">
            <a:xfrm>
              <a:off x="536" y="2192"/>
              <a:ext cx="20" cy="49"/>
            </a:xfrm>
            <a:custGeom>
              <a:avLst/>
              <a:gdLst>
                <a:gd name="T0" fmla="*/ 0 w 61"/>
                <a:gd name="T1" fmla="*/ 0 h 147"/>
                <a:gd name="T2" fmla="*/ 0 w 61"/>
                <a:gd name="T3" fmla="*/ 0 h 147"/>
                <a:gd name="T4" fmla="*/ 0 w 61"/>
                <a:gd name="T5" fmla="*/ 0 h 147"/>
                <a:gd name="T6" fmla="*/ 0 w 61"/>
                <a:gd name="T7" fmla="*/ 0 h 147"/>
                <a:gd name="T8" fmla="*/ 0 w 61"/>
                <a:gd name="T9" fmla="*/ 0 h 147"/>
                <a:gd name="T10" fmla="*/ 0 w 61"/>
                <a:gd name="T11" fmla="*/ 0 h 147"/>
                <a:gd name="T12" fmla="*/ 0 w 61"/>
                <a:gd name="T13" fmla="*/ 0 h 147"/>
                <a:gd name="T14" fmla="*/ 0 w 61"/>
                <a:gd name="T15" fmla="*/ 0 h 147"/>
                <a:gd name="T16" fmla="*/ 0 w 61"/>
                <a:gd name="T17" fmla="*/ 0 h 147"/>
                <a:gd name="T18" fmla="*/ 0 w 61"/>
                <a:gd name="T19" fmla="*/ 0 h 147"/>
                <a:gd name="T20" fmla="*/ 0 w 61"/>
                <a:gd name="T21" fmla="*/ 0 h 147"/>
                <a:gd name="T22" fmla="*/ 0 w 61"/>
                <a:gd name="T23" fmla="*/ 0 h 147"/>
                <a:gd name="T24" fmla="*/ 0 w 61"/>
                <a:gd name="T25" fmla="*/ 0 h 147"/>
                <a:gd name="T26" fmla="*/ 0 w 61"/>
                <a:gd name="T27" fmla="*/ 0 h 147"/>
                <a:gd name="T28" fmla="*/ 0 w 61"/>
                <a:gd name="T29" fmla="*/ 0 h 147"/>
                <a:gd name="T30" fmla="*/ 0 w 61"/>
                <a:gd name="T31" fmla="*/ 0 h 1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
                <a:gd name="T49" fmla="*/ 0 h 147"/>
                <a:gd name="T50" fmla="*/ 61 w 61"/>
                <a:gd name="T51" fmla="*/ 147 h 14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 h="147">
                  <a:moveTo>
                    <a:pt x="0" y="0"/>
                  </a:moveTo>
                  <a:lnTo>
                    <a:pt x="4" y="23"/>
                  </a:lnTo>
                  <a:lnTo>
                    <a:pt x="14" y="58"/>
                  </a:lnTo>
                  <a:lnTo>
                    <a:pt x="22" y="70"/>
                  </a:lnTo>
                  <a:lnTo>
                    <a:pt x="39" y="108"/>
                  </a:lnTo>
                  <a:lnTo>
                    <a:pt x="54" y="147"/>
                  </a:lnTo>
                  <a:lnTo>
                    <a:pt x="57" y="103"/>
                  </a:lnTo>
                  <a:lnTo>
                    <a:pt x="61" y="91"/>
                  </a:lnTo>
                  <a:lnTo>
                    <a:pt x="49" y="79"/>
                  </a:lnTo>
                  <a:lnTo>
                    <a:pt x="51" y="72"/>
                  </a:lnTo>
                  <a:lnTo>
                    <a:pt x="54" y="57"/>
                  </a:lnTo>
                  <a:lnTo>
                    <a:pt x="42" y="50"/>
                  </a:lnTo>
                  <a:lnTo>
                    <a:pt x="26" y="36"/>
                  </a:lnTo>
                  <a:lnTo>
                    <a:pt x="17" y="27"/>
                  </a:lnTo>
                  <a:lnTo>
                    <a:pt x="11" y="19"/>
                  </a:lnTo>
                  <a:lnTo>
                    <a:pt x="0" y="0"/>
                  </a:lnTo>
                  <a:close/>
                </a:path>
              </a:pathLst>
            </a:custGeom>
            <a:solidFill>
              <a:srgbClr val="003399"/>
            </a:solidFill>
            <a:ln w="9525">
              <a:solidFill>
                <a:schemeClr val="bg1"/>
              </a:solidFill>
              <a:round/>
              <a:headEnd/>
              <a:tailEnd/>
            </a:ln>
          </p:spPr>
          <p:txBody>
            <a:bodyPr/>
            <a:lstStyle/>
            <a:p>
              <a:endParaRPr lang="ko-KR" altLang="en-US"/>
            </a:p>
          </p:txBody>
        </p:sp>
        <p:sp>
          <p:nvSpPr>
            <p:cNvPr id="33804" name="Freeform 13"/>
            <p:cNvSpPr>
              <a:spLocks/>
            </p:cNvSpPr>
            <p:nvPr/>
          </p:nvSpPr>
          <p:spPr bwMode="auto">
            <a:xfrm>
              <a:off x="536" y="2192"/>
              <a:ext cx="20" cy="49"/>
            </a:xfrm>
            <a:custGeom>
              <a:avLst/>
              <a:gdLst>
                <a:gd name="T0" fmla="*/ 0 w 61"/>
                <a:gd name="T1" fmla="*/ 0 h 147"/>
                <a:gd name="T2" fmla="*/ 0 w 61"/>
                <a:gd name="T3" fmla="*/ 0 h 147"/>
                <a:gd name="T4" fmla="*/ 0 w 61"/>
                <a:gd name="T5" fmla="*/ 0 h 147"/>
                <a:gd name="T6" fmla="*/ 0 w 61"/>
                <a:gd name="T7" fmla="*/ 0 h 147"/>
                <a:gd name="T8" fmla="*/ 0 w 61"/>
                <a:gd name="T9" fmla="*/ 0 h 147"/>
                <a:gd name="T10" fmla="*/ 0 w 61"/>
                <a:gd name="T11" fmla="*/ 0 h 147"/>
                <a:gd name="T12" fmla="*/ 0 w 61"/>
                <a:gd name="T13" fmla="*/ 0 h 147"/>
                <a:gd name="T14" fmla="*/ 0 w 61"/>
                <a:gd name="T15" fmla="*/ 0 h 147"/>
                <a:gd name="T16" fmla="*/ 0 w 61"/>
                <a:gd name="T17" fmla="*/ 0 h 147"/>
                <a:gd name="T18" fmla="*/ 0 w 61"/>
                <a:gd name="T19" fmla="*/ 0 h 147"/>
                <a:gd name="T20" fmla="*/ 0 w 61"/>
                <a:gd name="T21" fmla="*/ 0 h 147"/>
                <a:gd name="T22" fmla="*/ 0 w 61"/>
                <a:gd name="T23" fmla="*/ 0 h 147"/>
                <a:gd name="T24" fmla="*/ 0 w 61"/>
                <a:gd name="T25" fmla="*/ 0 h 147"/>
                <a:gd name="T26" fmla="*/ 0 w 61"/>
                <a:gd name="T27" fmla="*/ 0 h 147"/>
                <a:gd name="T28" fmla="*/ 0 w 61"/>
                <a:gd name="T29" fmla="*/ 0 h 147"/>
                <a:gd name="T30" fmla="*/ 0 w 61"/>
                <a:gd name="T31" fmla="*/ 0 h 1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
                <a:gd name="T49" fmla="*/ 0 h 147"/>
                <a:gd name="T50" fmla="*/ 61 w 61"/>
                <a:gd name="T51" fmla="*/ 147 h 14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 h="147">
                  <a:moveTo>
                    <a:pt x="0" y="0"/>
                  </a:moveTo>
                  <a:lnTo>
                    <a:pt x="4" y="23"/>
                  </a:lnTo>
                  <a:lnTo>
                    <a:pt x="14" y="58"/>
                  </a:lnTo>
                  <a:lnTo>
                    <a:pt x="22" y="70"/>
                  </a:lnTo>
                  <a:lnTo>
                    <a:pt x="39" y="108"/>
                  </a:lnTo>
                  <a:lnTo>
                    <a:pt x="54" y="147"/>
                  </a:lnTo>
                  <a:lnTo>
                    <a:pt x="57" y="103"/>
                  </a:lnTo>
                  <a:lnTo>
                    <a:pt x="61" y="91"/>
                  </a:lnTo>
                  <a:lnTo>
                    <a:pt x="49" y="79"/>
                  </a:lnTo>
                  <a:lnTo>
                    <a:pt x="51" y="72"/>
                  </a:lnTo>
                  <a:lnTo>
                    <a:pt x="54" y="57"/>
                  </a:lnTo>
                  <a:lnTo>
                    <a:pt x="42" y="50"/>
                  </a:lnTo>
                  <a:lnTo>
                    <a:pt x="26" y="36"/>
                  </a:lnTo>
                  <a:lnTo>
                    <a:pt x="17" y="27"/>
                  </a:lnTo>
                  <a:lnTo>
                    <a:pt x="11" y="19"/>
                  </a:lnTo>
                  <a:lnTo>
                    <a:pt x="0" y="0"/>
                  </a:lnTo>
                </a:path>
              </a:pathLst>
            </a:custGeom>
            <a:solidFill>
              <a:srgbClr val="003399"/>
            </a:solidFill>
            <a:ln w="0">
              <a:solidFill>
                <a:schemeClr val="bg1"/>
              </a:solidFill>
              <a:round/>
              <a:headEnd/>
              <a:tailEnd/>
            </a:ln>
          </p:spPr>
          <p:txBody>
            <a:bodyPr/>
            <a:lstStyle/>
            <a:p>
              <a:endParaRPr lang="ko-KR" altLang="en-US"/>
            </a:p>
          </p:txBody>
        </p:sp>
        <p:sp>
          <p:nvSpPr>
            <p:cNvPr id="33805" name="Freeform 14"/>
            <p:cNvSpPr>
              <a:spLocks/>
            </p:cNvSpPr>
            <p:nvPr/>
          </p:nvSpPr>
          <p:spPr bwMode="auto">
            <a:xfrm>
              <a:off x="560" y="2210"/>
              <a:ext cx="8" cy="32"/>
            </a:xfrm>
            <a:custGeom>
              <a:avLst/>
              <a:gdLst>
                <a:gd name="T0" fmla="*/ 0 w 24"/>
                <a:gd name="T1" fmla="*/ 0 h 95"/>
                <a:gd name="T2" fmla="*/ 0 w 24"/>
                <a:gd name="T3" fmla="*/ 0 h 95"/>
                <a:gd name="T4" fmla="*/ 0 w 24"/>
                <a:gd name="T5" fmla="*/ 0 h 95"/>
                <a:gd name="T6" fmla="*/ 0 w 24"/>
                <a:gd name="T7" fmla="*/ 0 h 95"/>
                <a:gd name="T8" fmla="*/ 0 w 24"/>
                <a:gd name="T9" fmla="*/ 0 h 95"/>
                <a:gd name="T10" fmla="*/ 0 w 24"/>
                <a:gd name="T11" fmla="*/ 0 h 95"/>
                <a:gd name="T12" fmla="*/ 0 w 24"/>
                <a:gd name="T13" fmla="*/ 0 h 95"/>
                <a:gd name="T14" fmla="*/ 0 w 24"/>
                <a:gd name="T15" fmla="*/ 0 h 95"/>
                <a:gd name="T16" fmla="*/ 0 w 24"/>
                <a:gd name="T17" fmla="*/ 0 h 95"/>
                <a:gd name="T18" fmla="*/ 0 w 24"/>
                <a:gd name="T19" fmla="*/ 0 h 95"/>
                <a:gd name="T20" fmla="*/ 0 w 24"/>
                <a:gd name="T21" fmla="*/ 0 h 95"/>
                <a:gd name="T22" fmla="*/ 0 w 24"/>
                <a:gd name="T23" fmla="*/ 0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95"/>
                <a:gd name="T38" fmla="*/ 24 w 24"/>
                <a:gd name="T39" fmla="*/ 95 h 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95">
                  <a:moveTo>
                    <a:pt x="0" y="6"/>
                  </a:moveTo>
                  <a:lnTo>
                    <a:pt x="8" y="16"/>
                  </a:lnTo>
                  <a:lnTo>
                    <a:pt x="4" y="39"/>
                  </a:lnTo>
                  <a:lnTo>
                    <a:pt x="8" y="44"/>
                  </a:lnTo>
                  <a:lnTo>
                    <a:pt x="12" y="59"/>
                  </a:lnTo>
                  <a:lnTo>
                    <a:pt x="21" y="95"/>
                  </a:lnTo>
                  <a:lnTo>
                    <a:pt x="24" y="42"/>
                  </a:lnTo>
                  <a:lnTo>
                    <a:pt x="22" y="12"/>
                  </a:lnTo>
                  <a:lnTo>
                    <a:pt x="20" y="6"/>
                  </a:lnTo>
                  <a:lnTo>
                    <a:pt x="18" y="2"/>
                  </a:lnTo>
                  <a:lnTo>
                    <a:pt x="12" y="0"/>
                  </a:lnTo>
                  <a:lnTo>
                    <a:pt x="0" y="6"/>
                  </a:lnTo>
                  <a:close/>
                </a:path>
              </a:pathLst>
            </a:custGeom>
            <a:solidFill>
              <a:srgbClr val="003399"/>
            </a:solidFill>
            <a:ln w="9525">
              <a:solidFill>
                <a:schemeClr val="bg1"/>
              </a:solidFill>
              <a:round/>
              <a:headEnd/>
              <a:tailEnd/>
            </a:ln>
          </p:spPr>
          <p:txBody>
            <a:bodyPr/>
            <a:lstStyle/>
            <a:p>
              <a:endParaRPr lang="ko-KR" altLang="en-US"/>
            </a:p>
          </p:txBody>
        </p:sp>
        <p:sp>
          <p:nvSpPr>
            <p:cNvPr id="33806" name="Freeform 15"/>
            <p:cNvSpPr>
              <a:spLocks/>
            </p:cNvSpPr>
            <p:nvPr/>
          </p:nvSpPr>
          <p:spPr bwMode="auto">
            <a:xfrm>
              <a:off x="560" y="2210"/>
              <a:ext cx="8" cy="32"/>
            </a:xfrm>
            <a:custGeom>
              <a:avLst/>
              <a:gdLst>
                <a:gd name="T0" fmla="*/ 0 w 24"/>
                <a:gd name="T1" fmla="*/ 0 h 95"/>
                <a:gd name="T2" fmla="*/ 0 w 24"/>
                <a:gd name="T3" fmla="*/ 0 h 95"/>
                <a:gd name="T4" fmla="*/ 0 w 24"/>
                <a:gd name="T5" fmla="*/ 0 h 95"/>
                <a:gd name="T6" fmla="*/ 0 w 24"/>
                <a:gd name="T7" fmla="*/ 0 h 95"/>
                <a:gd name="T8" fmla="*/ 0 w 24"/>
                <a:gd name="T9" fmla="*/ 0 h 95"/>
                <a:gd name="T10" fmla="*/ 0 w 24"/>
                <a:gd name="T11" fmla="*/ 0 h 95"/>
                <a:gd name="T12" fmla="*/ 0 w 24"/>
                <a:gd name="T13" fmla="*/ 0 h 95"/>
                <a:gd name="T14" fmla="*/ 0 w 24"/>
                <a:gd name="T15" fmla="*/ 0 h 95"/>
                <a:gd name="T16" fmla="*/ 0 w 24"/>
                <a:gd name="T17" fmla="*/ 0 h 95"/>
                <a:gd name="T18" fmla="*/ 0 w 24"/>
                <a:gd name="T19" fmla="*/ 0 h 95"/>
                <a:gd name="T20" fmla="*/ 0 w 24"/>
                <a:gd name="T21" fmla="*/ 0 h 95"/>
                <a:gd name="T22" fmla="*/ 0 w 24"/>
                <a:gd name="T23" fmla="*/ 0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95"/>
                <a:gd name="T38" fmla="*/ 24 w 24"/>
                <a:gd name="T39" fmla="*/ 95 h 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95">
                  <a:moveTo>
                    <a:pt x="0" y="6"/>
                  </a:moveTo>
                  <a:lnTo>
                    <a:pt x="8" y="16"/>
                  </a:lnTo>
                  <a:lnTo>
                    <a:pt x="4" y="39"/>
                  </a:lnTo>
                  <a:lnTo>
                    <a:pt x="8" y="44"/>
                  </a:lnTo>
                  <a:lnTo>
                    <a:pt x="12" y="59"/>
                  </a:lnTo>
                  <a:lnTo>
                    <a:pt x="21" y="95"/>
                  </a:lnTo>
                  <a:lnTo>
                    <a:pt x="24" y="42"/>
                  </a:lnTo>
                  <a:lnTo>
                    <a:pt x="22" y="12"/>
                  </a:lnTo>
                  <a:lnTo>
                    <a:pt x="20" y="6"/>
                  </a:lnTo>
                  <a:lnTo>
                    <a:pt x="18" y="2"/>
                  </a:lnTo>
                  <a:lnTo>
                    <a:pt x="12" y="0"/>
                  </a:lnTo>
                  <a:lnTo>
                    <a:pt x="0" y="6"/>
                  </a:lnTo>
                </a:path>
              </a:pathLst>
            </a:custGeom>
            <a:solidFill>
              <a:srgbClr val="003399"/>
            </a:solidFill>
            <a:ln w="0">
              <a:solidFill>
                <a:schemeClr val="bg1"/>
              </a:solidFill>
              <a:round/>
              <a:headEnd/>
              <a:tailEnd/>
            </a:ln>
          </p:spPr>
          <p:txBody>
            <a:bodyPr/>
            <a:lstStyle/>
            <a:p>
              <a:endParaRPr lang="ko-KR" altLang="en-US"/>
            </a:p>
          </p:txBody>
        </p:sp>
        <p:sp>
          <p:nvSpPr>
            <p:cNvPr id="33807" name="Freeform 16"/>
            <p:cNvSpPr>
              <a:spLocks/>
            </p:cNvSpPr>
            <p:nvPr/>
          </p:nvSpPr>
          <p:spPr bwMode="auto">
            <a:xfrm>
              <a:off x="599" y="2139"/>
              <a:ext cx="166" cy="158"/>
            </a:xfrm>
            <a:custGeom>
              <a:avLst/>
              <a:gdLst>
                <a:gd name="T0" fmla="*/ 0 w 496"/>
                <a:gd name="T1" fmla="*/ 0 h 472"/>
                <a:gd name="T2" fmla="*/ 0 w 496"/>
                <a:gd name="T3" fmla="*/ 0 h 472"/>
                <a:gd name="T4" fmla="*/ 0 w 496"/>
                <a:gd name="T5" fmla="*/ 0 h 472"/>
                <a:gd name="T6" fmla="*/ 0 w 496"/>
                <a:gd name="T7" fmla="*/ 0 h 472"/>
                <a:gd name="T8" fmla="*/ 0 w 496"/>
                <a:gd name="T9" fmla="*/ 0 h 472"/>
                <a:gd name="T10" fmla="*/ 0 w 496"/>
                <a:gd name="T11" fmla="*/ 0 h 472"/>
                <a:gd name="T12" fmla="*/ 0 w 496"/>
                <a:gd name="T13" fmla="*/ 0 h 472"/>
                <a:gd name="T14" fmla="*/ 0 w 496"/>
                <a:gd name="T15" fmla="*/ 0 h 472"/>
                <a:gd name="T16" fmla="*/ 0 w 496"/>
                <a:gd name="T17" fmla="*/ 0 h 472"/>
                <a:gd name="T18" fmla="*/ 0 w 496"/>
                <a:gd name="T19" fmla="*/ 0 h 472"/>
                <a:gd name="T20" fmla="*/ 0 w 496"/>
                <a:gd name="T21" fmla="*/ 0 h 472"/>
                <a:gd name="T22" fmla="*/ 0 w 496"/>
                <a:gd name="T23" fmla="*/ 0 h 472"/>
                <a:gd name="T24" fmla="*/ 0 w 496"/>
                <a:gd name="T25" fmla="*/ 0 h 472"/>
                <a:gd name="T26" fmla="*/ 0 w 496"/>
                <a:gd name="T27" fmla="*/ 0 h 472"/>
                <a:gd name="T28" fmla="*/ 0 w 496"/>
                <a:gd name="T29" fmla="*/ 0 h 472"/>
                <a:gd name="T30" fmla="*/ 0 w 496"/>
                <a:gd name="T31" fmla="*/ 0 h 472"/>
                <a:gd name="T32" fmla="*/ 0 w 496"/>
                <a:gd name="T33" fmla="*/ 0 h 472"/>
                <a:gd name="T34" fmla="*/ 0 w 496"/>
                <a:gd name="T35" fmla="*/ 0 h 472"/>
                <a:gd name="T36" fmla="*/ 0 w 496"/>
                <a:gd name="T37" fmla="*/ 0 h 472"/>
                <a:gd name="T38" fmla="*/ 0 w 496"/>
                <a:gd name="T39" fmla="*/ 0 h 472"/>
                <a:gd name="T40" fmla="*/ 0 w 496"/>
                <a:gd name="T41" fmla="*/ 0 h 472"/>
                <a:gd name="T42" fmla="*/ 0 w 496"/>
                <a:gd name="T43" fmla="*/ 0 h 472"/>
                <a:gd name="T44" fmla="*/ 0 w 496"/>
                <a:gd name="T45" fmla="*/ 0 h 472"/>
                <a:gd name="T46" fmla="*/ 0 w 496"/>
                <a:gd name="T47" fmla="*/ 0 h 472"/>
                <a:gd name="T48" fmla="*/ 0 w 496"/>
                <a:gd name="T49" fmla="*/ 0 h 472"/>
                <a:gd name="T50" fmla="*/ 0 w 496"/>
                <a:gd name="T51" fmla="*/ 0 h 472"/>
                <a:gd name="T52" fmla="*/ 0 w 496"/>
                <a:gd name="T53" fmla="*/ 0 h 472"/>
                <a:gd name="T54" fmla="*/ 0 w 496"/>
                <a:gd name="T55" fmla="*/ 0 h 472"/>
                <a:gd name="T56" fmla="*/ 0 w 496"/>
                <a:gd name="T57" fmla="*/ 0 h 472"/>
                <a:gd name="T58" fmla="*/ 0 w 496"/>
                <a:gd name="T59" fmla="*/ 0 h 472"/>
                <a:gd name="T60" fmla="*/ 0 w 496"/>
                <a:gd name="T61" fmla="*/ 0 h 472"/>
                <a:gd name="T62" fmla="*/ 0 w 496"/>
                <a:gd name="T63" fmla="*/ 0 h 472"/>
                <a:gd name="T64" fmla="*/ 0 w 496"/>
                <a:gd name="T65" fmla="*/ 0 h 472"/>
                <a:gd name="T66" fmla="*/ 0 w 496"/>
                <a:gd name="T67" fmla="*/ 0 h 472"/>
                <a:gd name="T68" fmla="*/ 0 w 496"/>
                <a:gd name="T69" fmla="*/ 0 h 472"/>
                <a:gd name="T70" fmla="*/ 0 w 496"/>
                <a:gd name="T71" fmla="*/ 0 h 472"/>
                <a:gd name="T72" fmla="*/ 0 w 496"/>
                <a:gd name="T73" fmla="*/ 0 h 472"/>
                <a:gd name="T74" fmla="*/ 0 w 496"/>
                <a:gd name="T75" fmla="*/ 0 h 472"/>
                <a:gd name="T76" fmla="*/ 0 w 496"/>
                <a:gd name="T77" fmla="*/ 0 h 472"/>
                <a:gd name="T78" fmla="*/ 0 w 496"/>
                <a:gd name="T79" fmla="*/ 0 h 472"/>
                <a:gd name="T80" fmla="*/ 0 w 496"/>
                <a:gd name="T81" fmla="*/ 0 h 472"/>
                <a:gd name="T82" fmla="*/ 0 w 496"/>
                <a:gd name="T83" fmla="*/ 0 h 472"/>
                <a:gd name="T84" fmla="*/ 0 w 496"/>
                <a:gd name="T85" fmla="*/ 0 h 472"/>
                <a:gd name="T86" fmla="*/ 0 w 496"/>
                <a:gd name="T87" fmla="*/ 0 h 472"/>
                <a:gd name="T88" fmla="*/ 0 w 496"/>
                <a:gd name="T89" fmla="*/ 0 h 472"/>
                <a:gd name="T90" fmla="*/ 0 w 496"/>
                <a:gd name="T91" fmla="*/ 0 h 472"/>
                <a:gd name="T92" fmla="*/ 0 w 496"/>
                <a:gd name="T93" fmla="*/ 0 h 472"/>
                <a:gd name="T94" fmla="*/ 0 w 496"/>
                <a:gd name="T95" fmla="*/ 0 h 472"/>
                <a:gd name="T96" fmla="*/ 0 w 496"/>
                <a:gd name="T97" fmla="*/ 0 h 472"/>
                <a:gd name="T98" fmla="*/ 0 w 496"/>
                <a:gd name="T99" fmla="*/ 0 h 472"/>
                <a:gd name="T100" fmla="*/ 0 w 496"/>
                <a:gd name="T101" fmla="*/ 0 h 4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96"/>
                <a:gd name="T154" fmla="*/ 0 h 472"/>
                <a:gd name="T155" fmla="*/ 496 w 496"/>
                <a:gd name="T156" fmla="*/ 472 h 47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96" h="472">
                  <a:moveTo>
                    <a:pt x="9" y="415"/>
                  </a:moveTo>
                  <a:lnTo>
                    <a:pt x="5" y="422"/>
                  </a:lnTo>
                  <a:lnTo>
                    <a:pt x="2" y="442"/>
                  </a:lnTo>
                  <a:lnTo>
                    <a:pt x="0" y="460"/>
                  </a:lnTo>
                  <a:lnTo>
                    <a:pt x="2" y="472"/>
                  </a:lnTo>
                  <a:lnTo>
                    <a:pt x="8" y="465"/>
                  </a:lnTo>
                  <a:lnTo>
                    <a:pt x="16" y="457"/>
                  </a:lnTo>
                  <a:lnTo>
                    <a:pt x="23" y="457"/>
                  </a:lnTo>
                  <a:lnTo>
                    <a:pt x="32" y="465"/>
                  </a:lnTo>
                  <a:lnTo>
                    <a:pt x="56" y="465"/>
                  </a:lnTo>
                  <a:lnTo>
                    <a:pt x="86" y="461"/>
                  </a:lnTo>
                  <a:lnTo>
                    <a:pt x="98" y="455"/>
                  </a:lnTo>
                  <a:lnTo>
                    <a:pt x="110" y="454"/>
                  </a:lnTo>
                  <a:lnTo>
                    <a:pt x="128" y="457"/>
                  </a:lnTo>
                  <a:lnTo>
                    <a:pt x="138" y="461"/>
                  </a:lnTo>
                  <a:lnTo>
                    <a:pt x="149" y="461"/>
                  </a:lnTo>
                  <a:lnTo>
                    <a:pt x="154" y="454"/>
                  </a:lnTo>
                  <a:lnTo>
                    <a:pt x="164" y="450"/>
                  </a:lnTo>
                  <a:lnTo>
                    <a:pt x="167" y="447"/>
                  </a:lnTo>
                  <a:lnTo>
                    <a:pt x="171" y="434"/>
                  </a:lnTo>
                  <a:lnTo>
                    <a:pt x="185" y="434"/>
                  </a:lnTo>
                  <a:lnTo>
                    <a:pt x="191" y="437"/>
                  </a:lnTo>
                  <a:lnTo>
                    <a:pt x="197" y="427"/>
                  </a:lnTo>
                  <a:lnTo>
                    <a:pt x="225" y="415"/>
                  </a:lnTo>
                  <a:lnTo>
                    <a:pt x="233" y="415"/>
                  </a:lnTo>
                  <a:lnTo>
                    <a:pt x="236" y="399"/>
                  </a:lnTo>
                  <a:lnTo>
                    <a:pt x="218" y="411"/>
                  </a:lnTo>
                  <a:lnTo>
                    <a:pt x="207" y="413"/>
                  </a:lnTo>
                  <a:lnTo>
                    <a:pt x="197" y="415"/>
                  </a:lnTo>
                  <a:lnTo>
                    <a:pt x="185" y="415"/>
                  </a:lnTo>
                  <a:lnTo>
                    <a:pt x="189" y="402"/>
                  </a:lnTo>
                  <a:lnTo>
                    <a:pt x="191" y="393"/>
                  </a:lnTo>
                  <a:lnTo>
                    <a:pt x="197" y="383"/>
                  </a:lnTo>
                  <a:lnTo>
                    <a:pt x="204" y="370"/>
                  </a:lnTo>
                  <a:lnTo>
                    <a:pt x="218" y="357"/>
                  </a:lnTo>
                  <a:lnTo>
                    <a:pt x="225" y="353"/>
                  </a:lnTo>
                  <a:lnTo>
                    <a:pt x="265" y="357"/>
                  </a:lnTo>
                  <a:lnTo>
                    <a:pt x="262" y="364"/>
                  </a:lnTo>
                  <a:lnTo>
                    <a:pt x="259" y="375"/>
                  </a:lnTo>
                  <a:lnTo>
                    <a:pt x="256" y="385"/>
                  </a:lnTo>
                  <a:lnTo>
                    <a:pt x="259" y="396"/>
                  </a:lnTo>
                  <a:lnTo>
                    <a:pt x="261" y="403"/>
                  </a:lnTo>
                  <a:lnTo>
                    <a:pt x="269" y="406"/>
                  </a:lnTo>
                  <a:lnTo>
                    <a:pt x="282" y="410"/>
                  </a:lnTo>
                  <a:lnTo>
                    <a:pt x="287" y="416"/>
                  </a:lnTo>
                  <a:lnTo>
                    <a:pt x="292" y="420"/>
                  </a:lnTo>
                  <a:lnTo>
                    <a:pt x="305" y="419"/>
                  </a:lnTo>
                  <a:lnTo>
                    <a:pt x="313" y="422"/>
                  </a:lnTo>
                  <a:lnTo>
                    <a:pt x="318" y="422"/>
                  </a:lnTo>
                  <a:lnTo>
                    <a:pt x="326" y="419"/>
                  </a:lnTo>
                  <a:lnTo>
                    <a:pt x="331" y="419"/>
                  </a:lnTo>
                  <a:lnTo>
                    <a:pt x="341" y="422"/>
                  </a:lnTo>
                  <a:lnTo>
                    <a:pt x="370" y="416"/>
                  </a:lnTo>
                  <a:lnTo>
                    <a:pt x="375" y="413"/>
                  </a:lnTo>
                  <a:lnTo>
                    <a:pt x="381" y="409"/>
                  </a:lnTo>
                  <a:lnTo>
                    <a:pt x="384" y="403"/>
                  </a:lnTo>
                  <a:lnTo>
                    <a:pt x="387" y="399"/>
                  </a:lnTo>
                  <a:lnTo>
                    <a:pt x="399" y="399"/>
                  </a:lnTo>
                  <a:lnTo>
                    <a:pt x="410" y="399"/>
                  </a:lnTo>
                  <a:lnTo>
                    <a:pt x="410" y="394"/>
                  </a:lnTo>
                  <a:lnTo>
                    <a:pt x="409" y="387"/>
                  </a:lnTo>
                  <a:lnTo>
                    <a:pt x="405" y="379"/>
                  </a:lnTo>
                  <a:lnTo>
                    <a:pt x="398" y="373"/>
                  </a:lnTo>
                  <a:lnTo>
                    <a:pt x="387" y="364"/>
                  </a:lnTo>
                  <a:lnTo>
                    <a:pt x="397" y="360"/>
                  </a:lnTo>
                  <a:lnTo>
                    <a:pt x="406" y="357"/>
                  </a:lnTo>
                  <a:lnTo>
                    <a:pt x="413" y="357"/>
                  </a:lnTo>
                  <a:lnTo>
                    <a:pt x="419" y="360"/>
                  </a:lnTo>
                  <a:lnTo>
                    <a:pt x="425" y="366"/>
                  </a:lnTo>
                  <a:lnTo>
                    <a:pt x="437" y="388"/>
                  </a:lnTo>
                  <a:lnTo>
                    <a:pt x="440" y="399"/>
                  </a:lnTo>
                  <a:lnTo>
                    <a:pt x="441" y="406"/>
                  </a:lnTo>
                  <a:lnTo>
                    <a:pt x="460" y="411"/>
                  </a:lnTo>
                  <a:lnTo>
                    <a:pt x="466" y="411"/>
                  </a:lnTo>
                  <a:lnTo>
                    <a:pt x="487" y="396"/>
                  </a:lnTo>
                  <a:lnTo>
                    <a:pt x="492" y="387"/>
                  </a:lnTo>
                  <a:lnTo>
                    <a:pt x="496" y="379"/>
                  </a:lnTo>
                  <a:lnTo>
                    <a:pt x="496" y="363"/>
                  </a:lnTo>
                  <a:lnTo>
                    <a:pt x="492" y="351"/>
                  </a:lnTo>
                  <a:lnTo>
                    <a:pt x="487" y="345"/>
                  </a:lnTo>
                  <a:lnTo>
                    <a:pt x="467" y="325"/>
                  </a:lnTo>
                  <a:lnTo>
                    <a:pt x="464" y="315"/>
                  </a:lnTo>
                  <a:lnTo>
                    <a:pt x="459" y="309"/>
                  </a:lnTo>
                  <a:lnTo>
                    <a:pt x="449" y="303"/>
                  </a:lnTo>
                  <a:lnTo>
                    <a:pt x="434" y="291"/>
                  </a:lnTo>
                  <a:lnTo>
                    <a:pt x="431" y="279"/>
                  </a:lnTo>
                  <a:lnTo>
                    <a:pt x="428" y="275"/>
                  </a:lnTo>
                  <a:lnTo>
                    <a:pt x="416" y="267"/>
                  </a:lnTo>
                  <a:lnTo>
                    <a:pt x="392" y="240"/>
                  </a:lnTo>
                  <a:lnTo>
                    <a:pt x="386" y="215"/>
                  </a:lnTo>
                  <a:lnTo>
                    <a:pt x="379" y="200"/>
                  </a:lnTo>
                  <a:lnTo>
                    <a:pt x="374" y="197"/>
                  </a:lnTo>
                  <a:lnTo>
                    <a:pt x="354" y="189"/>
                  </a:lnTo>
                  <a:lnTo>
                    <a:pt x="367" y="188"/>
                  </a:lnTo>
                  <a:lnTo>
                    <a:pt x="376" y="180"/>
                  </a:lnTo>
                  <a:lnTo>
                    <a:pt x="377" y="170"/>
                  </a:lnTo>
                  <a:lnTo>
                    <a:pt x="384" y="166"/>
                  </a:lnTo>
                  <a:lnTo>
                    <a:pt x="388" y="158"/>
                  </a:lnTo>
                  <a:lnTo>
                    <a:pt x="388" y="149"/>
                  </a:lnTo>
                  <a:lnTo>
                    <a:pt x="386" y="142"/>
                  </a:lnTo>
                  <a:lnTo>
                    <a:pt x="390" y="131"/>
                  </a:lnTo>
                  <a:lnTo>
                    <a:pt x="386" y="116"/>
                  </a:lnTo>
                  <a:lnTo>
                    <a:pt x="377" y="101"/>
                  </a:lnTo>
                  <a:lnTo>
                    <a:pt x="377" y="92"/>
                  </a:lnTo>
                  <a:lnTo>
                    <a:pt x="374" y="76"/>
                  </a:lnTo>
                  <a:lnTo>
                    <a:pt x="366" y="64"/>
                  </a:lnTo>
                  <a:lnTo>
                    <a:pt x="357" y="48"/>
                  </a:lnTo>
                  <a:lnTo>
                    <a:pt x="349" y="40"/>
                  </a:lnTo>
                  <a:lnTo>
                    <a:pt x="342" y="30"/>
                  </a:lnTo>
                  <a:lnTo>
                    <a:pt x="341" y="22"/>
                  </a:lnTo>
                  <a:lnTo>
                    <a:pt x="330" y="14"/>
                  </a:lnTo>
                  <a:lnTo>
                    <a:pt x="318" y="10"/>
                  </a:lnTo>
                  <a:lnTo>
                    <a:pt x="312" y="7"/>
                  </a:lnTo>
                  <a:lnTo>
                    <a:pt x="305" y="2"/>
                  </a:lnTo>
                  <a:lnTo>
                    <a:pt x="291" y="2"/>
                  </a:lnTo>
                  <a:lnTo>
                    <a:pt x="286" y="0"/>
                  </a:lnTo>
                  <a:lnTo>
                    <a:pt x="280" y="0"/>
                  </a:lnTo>
                  <a:lnTo>
                    <a:pt x="268" y="5"/>
                  </a:lnTo>
                  <a:lnTo>
                    <a:pt x="255" y="5"/>
                  </a:lnTo>
                  <a:lnTo>
                    <a:pt x="231" y="14"/>
                  </a:lnTo>
                  <a:lnTo>
                    <a:pt x="222" y="21"/>
                  </a:lnTo>
                  <a:lnTo>
                    <a:pt x="217" y="27"/>
                  </a:lnTo>
                  <a:lnTo>
                    <a:pt x="212" y="38"/>
                  </a:lnTo>
                  <a:lnTo>
                    <a:pt x="202" y="46"/>
                  </a:lnTo>
                  <a:lnTo>
                    <a:pt x="197" y="57"/>
                  </a:lnTo>
                  <a:lnTo>
                    <a:pt x="189" y="67"/>
                  </a:lnTo>
                  <a:lnTo>
                    <a:pt x="182" y="75"/>
                  </a:lnTo>
                  <a:lnTo>
                    <a:pt x="177" y="84"/>
                  </a:lnTo>
                  <a:lnTo>
                    <a:pt x="179" y="96"/>
                  </a:lnTo>
                  <a:lnTo>
                    <a:pt x="173" y="104"/>
                  </a:lnTo>
                  <a:lnTo>
                    <a:pt x="171" y="118"/>
                  </a:lnTo>
                  <a:lnTo>
                    <a:pt x="164" y="125"/>
                  </a:lnTo>
                  <a:lnTo>
                    <a:pt x="160" y="137"/>
                  </a:lnTo>
                  <a:lnTo>
                    <a:pt x="162" y="146"/>
                  </a:lnTo>
                  <a:lnTo>
                    <a:pt x="166" y="154"/>
                  </a:lnTo>
                  <a:lnTo>
                    <a:pt x="167" y="166"/>
                  </a:lnTo>
                  <a:lnTo>
                    <a:pt x="172" y="171"/>
                  </a:lnTo>
                  <a:lnTo>
                    <a:pt x="174" y="177"/>
                  </a:lnTo>
                  <a:lnTo>
                    <a:pt x="180" y="177"/>
                  </a:lnTo>
                  <a:lnTo>
                    <a:pt x="165" y="186"/>
                  </a:lnTo>
                  <a:lnTo>
                    <a:pt x="135" y="197"/>
                  </a:lnTo>
                  <a:lnTo>
                    <a:pt x="132" y="201"/>
                  </a:lnTo>
                  <a:lnTo>
                    <a:pt x="130" y="206"/>
                  </a:lnTo>
                  <a:lnTo>
                    <a:pt x="128" y="221"/>
                  </a:lnTo>
                  <a:lnTo>
                    <a:pt x="86" y="221"/>
                  </a:lnTo>
                  <a:lnTo>
                    <a:pt x="77" y="222"/>
                  </a:lnTo>
                  <a:lnTo>
                    <a:pt x="69" y="224"/>
                  </a:lnTo>
                  <a:lnTo>
                    <a:pt x="64" y="228"/>
                  </a:lnTo>
                  <a:lnTo>
                    <a:pt x="59" y="235"/>
                  </a:lnTo>
                  <a:lnTo>
                    <a:pt x="56" y="245"/>
                  </a:lnTo>
                  <a:lnTo>
                    <a:pt x="56" y="251"/>
                  </a:lnTo>
                  <a:lnTo>
                    <a:pt x="56" y="410"/>
                  </a:lnTo>
                  <a:lnTo>
                    <a:pt x="16" y="409"/>
                  </a:lnTo>
                  <a:lnTo>
                    <a:pt x="9" y="415"/>
                  </a:lnTo>
                  <a:close/>
                </a:path>
              </a:pathLst>
            </a:custGeom>
            <a:solidFill>
              <a:srgbClr val="003399"/>
            </a:solidFill>
            <a:ln w="9525">
              <a:solidFill>
                <a:schemeClr val="bg1"/>
              </a:solidFill>
              <a:round/>
              <a:headEnd/>
              <a:tailEnd/>
            </a:ln>
          </p:spPr>
          <p:txBody>
            <a:bodyPr/>
            <a:lstStyle/>
            <a:p>
              <a:endParaRPr lang="ko-KR" altLang="en-US"/>
            </a:p>
          </p:txBody>
        </p:sp>
        <p:sp>
          <p:nvSpPr>
            <p:cNvPr id="33808" name="Freeform 17"/>
            <p:cNvSpPr>
              <a:spLocks/>
            </p:cNvSpPr>
            <p:nvPr/>
          </p:nvSpPr>
          <p:spPr bwMode="auto">
            <a:xfrm>
              <a:off x="599" y="2139"/>
              <a:ext cx="166" cy="158"/>
            </a:xfrm>
            <a:custGeom>
              <a:avLst/>
              <a:gdLst>
                <a:gd name="T0" fmla="*/ 0 w 496"/>
                <a:gd name="T1" fmla="*/ 0 h 472"/>
                <a:gd name="T2" fmla="*/ 0 w 496"/>
                <a:gd name="T3" fmla="*/ 0 h 472"/>
                <a:gd name="T4" fmla="*/ 0 w 496"/>
                <a:gd name="T5" fmla="*/ 0 h 472"/>
                <a:gd name="T6" fmla="*/ 0 w 496"/>
                <a:gd name="T7" fmla="*/ 0 h 472"/>
                <a:gd name="T8" fmla="*/ 0 w 496"/>
                <a:gd name="T9" fmla="*/ 0 h 472"/>
                <a:gd name="T10" fmla="*/ 0 w 496"/>
                <a:gd name="T11" fmla="*/ 0 h 472"/>
                <a:gd name="T12" fmla="*/ 0 w 496"/>
                <a:gd name="T13" fmla="*/ 0 h 472"/>
                <a:gd name="T14" fmla="*/ 0 w 496"/>
                <a:gd name="T15" fmla="*/ 0 h 472"/>
                <a:gd name="T16" fmla="*/ 0 w 496"/>
                <a:gd name="T17" fmla="*/ 0 h 472"/>
                <a:gd name="T18" fmla="*/ 0 w 496"/>
                <a:gd name="T19" fmla="*/ 0 h 472"/>
                <a:gd name="T20" fmla="*/ 0 w 496"/>
                <a:gd name="T21" fmla="*/ 0 h 472"/>
                <a:gd name="T22" fmla="*/ 0 w 496"/>
                <a:gd name="T23" fmla="*/ 0 h 472"/>
                <a:gd name="T24" fmla="*/ 0 w 496"/>
                <a:gd name="T25" fmla="*/ 0 h 472"/>
                <a:gd name="T26" fmla="*/ 0 w 496"/>
                <a:gd name="T27" fmla="*/ 0 h 472"/>
                <a:gd name="T28" fmla="*/ 0 w 496"/>
                <a:gd name="T29" fmla="*/ 0 h 472"/>
                <a:gd name="T30" fmla="*/ 0 w 496"/>
                <a:gd name="T31" fmla="*/ 0 h 472"/>
                <a:gd name="T32" fmla="*/ 0 w 496"/>
                <a:gd name="T33" fmla="*/ 0 h 472"/>
                <a:gd name="T34" fmla="*/ 0 w 496"/>
                <a:gd name="T35" fmla="*/ 0 h 472"/>
                <a:gd name="T36" fmla="*/ 0 w 496"/>
                <a:gd name="T37" fmla="*/ 0 h 472"/>
                <a:gd name="T38" fmla="*/ 0 w 496"/>
                <a:gd name="T39" fmla="*/ 0 h 472"/>
                <a:gd name="T40" fmla="*/ 0 w 496"/>
                <a:gd name="T41" fmla="*/ 0 h 472"/>
                <a:gd name="T42" fmla="*/ 0 w 496"/>
                <a:gd name="T43" fmla="*/ 0 h 472"/>
                <a:gd name="T44" fmla="*/ 0 w 496"/>
                <a:gd name="T45" fmla="*/ 0 h 472"/>
                <a:gd name="T46" fmla="*/ 0 w 496"/>
                <a:gd name="T47" fmla="*/ 0 h 472"/>
                <a:gd name="T48" fmla="*/ 0 w 496"/>
                <a:gd name="T49" fmla="*/ 0 h 472"/>
                <a:gd name="T50" fmla="*/ 0 w 496"/>
                <a:gd name="T51" fmla="*/ 0 h 472"/>
                <a:gd name="T52" fmla="*/ 0 w 496"/>
                <a:gd name="T53" fmla="*/ 0 h 472"/>
                <a:gd name="T54" fmla="*/ 0 w 496"/>
                <a:gd name="T55" fmla="*/ 0 h 472"/>
                <a:gd name="T56" fmla="*/ 0 w 496"/>
                <a:gd name="T57" fmla="*/ 0 h 472"/>
                <a:gd name="T58" fmla="*/ 0 w 496"/>
                <a:gd name="T59" fmla="*/ 0 h 472"/>
                <a:gd name="T60" fmla="*/ 0 w 496"/>
                <a:gd name="T61" fmla="*/ 0 h 472"/>
                <a:gd name="T62" fmla="*/ 0 w 496"/>
                <a:gd name="T63" fmla="*/ 0 h 472"/>
                <a:gd name="T64" fmla="*/ 0 w 496"/>
                <a:gd name="T65" fmla="*/ 0 h 472"/>
                <a:gd name="T66" fmla="*/ 0 w 496"/>
                <a:gd name="T67" fmla="*/ 0 h 472"/>
                <a:gd name="T68" fmla="*/ 0 w 496"/>
                <a:gd name="T69" fmla="*/ 0 h 472"/>
                <a:gd name="T70" fmla="*/ 0 w 496"/>
                <a:gd name="T71" fmla="*/ 0 h 472"/>
                <a:gd name="T72" fmla="*/ 0 w 496"/>
                <a:gd name="T73" fmla="*/ 0 h 472"/>
                <a:gd name="T74" fmla="*/ 0 w 496"/>
                <a:gd name="T75" fmla="*/ 0 h 472"/>
                <a:gd name="T76" fmla="*/ 0 w 496"/>
                <a:gd name="T77" fmla="*/ 0 h 472"/>
                <a:gd name="T78" fmla="*/ 0 w 496"/>
                <a:gd name="T79" fmla="*/ 0 h 472"/>
                <a:gd name="T80" fmla="*/ 0 w 496"/>
                <a:gd name="T81" fmla="*/ 0 h 472"/>
                <a:gd name="T82" fmla="*/ 0 w 496"/>
                <a:gd name="T83" fmla="*/ 0 h 472"/>
                <a:gd name="T84" fmla="*/ 0 w 496"/>
                <a:gd name="T85" fmla="*/ 0 h 472"/>
                <a:gd name="T86" fmla="*/ 0 w 496"/>
                <a:gd name="T87" fmla="*/ 0 h 472"/>
                <a:gd name="T88" fmla="*/ 0 w 496"/>
                <a:gd name="T89" fmla="*/ 0 h 472"/>
                <a:gd name="T90" fmla="*/ 0 w 496"/>
                <a:gd name="T91" fmla="*/ 0 h 472"/>
                <a:gd name="T92" fmla="*/ 0 w 496"/>
                <a:gd name="T93" fmla="*/ 0 h 472"/>
                <a:gd name="T94" fmla="*/ 0 w 496"/>
                <a:gd name="T95" fmla="*/ 0 h 472"/>
                <a:gd name="T96" fmla="*/ 0 w 496"/>
                <a:gd name="T97" fmla="*/ 0 h 472"/>
                <a:gd name="T98" fmla="*/ 0 w 496"/>
                <a:gd name="T99" fmla="*/ 0 h 472"/>
                <a:gd name="T100" fmla="*/ 0 w 496"/>
                <a:gd name="T101" fmla="*/ 0 h 4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96"/>
                <a:gd name="T154" fmla="*/ 0 h 472"/>
                <a:gd name="T155" fmla="*/ 496 w 496"/>
                <a:gd name="T156" fmla="*/ 472 h 47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96" h="472">
                  <a:moveTo>
                    <a:pt x="9" y="415"/>
                  </a:moveTo>
                  <a:lnTo>
                    <a:pt x="5" y="422"/>
                  </a:lnTo>
                  <a:lnTo>
                    <a:pt x="2" y="442"/>
                  </a:lnTo>
                  <a:lnTo>
                    <a:pt x="0" y="460"/>
                  </a:lnTo>
                  <a:lnTo>
                    <a:pt x="2" y="472"/>
                  </a:lnTo>
                  <a:lnTo>
                    <a:pt x="8" y="465"/>
                  </a:lnTo>
                  <a:lnTo>
                    <a:pt x="16" y="457"/>
                  </a:lnTo>
                  <a:lnTo>
                    <a:pt x="23" y="457"/>
                  </a:lnTo>
                  <a:lnTo>
                    <a:pt x="32" y="465"/>
                  </a:lnTo>
                  <a:lnTo>
                    <a:pt x="56" y="465"/>
                  </a:lnTo>
                  <a:lnTo>
                    <a:pt x="86" y="461"/>
                  </a:lnTo>
                  <a:lnTo>
                    <a:pt x="98" y="455"/>
                  </a:lnTo>
                  <a:lnTo>
                    <a:pt x="110" y="454"/>
                  </a:lnTo>
                  <a:lnTo>
                    <a:pt x="128" y="457"/>
                  </a:lnTo>
                  <a:lnTo>
                    <a:pt x="138" y="461"/>
                  </a:lnTo>
                  <a:lnTo>
                    <a:pt x="149" y="461"/>
                  </a:lnTo>
                  <a:lnTo>
                    <a:pt x="154" y="454"/>
                  </a:lnTo>
                  <a:lnTo>
                    <a:pt x="164" y="450"/>
                  </a:lnTo>
                  <a:lnTo>
                    <a:pt x="167" y="447"/>
                  </a:lnTo>
                  <a:lnTo>
                    <a:pt x="171" y="434"/>
                  </a:lnTo>
                  <a:lnTo>
                    <a:pt x="185" y="434"/>
                  </a:lnTo>
                  <a:lnTo>
                    <a:pt x="191" y="437"/>
                  </a:lnTo>
                  <a:lnTo>
                    <a:pt x="197" y="427"/>
                  </a:lnTo>
                  <a:lnTo>
                    <a:pt x="225" y="415"/>
                  </a:lnTo>
                  <a:lnTo>
                    <a:pt x="233" y="415"/>
                  </a:lnTo>
                  <a:lnTo>
                    <a:pt x="236" y="399"/>
                  </a:lnTo>
                  <a:lnTo>
                    <a:pt x="218" y="411"/>
                  </a:lnTo>
                  <a:lnTo>
                    <a:pt x="207" y="413"/>
                  </a:lnTo>
                  <a:lnTo>
                    <a:pt x="197" y="415"/>
                  </a:lnTo>
                  <a:lnTo>
                    <a:pt x="185" y="415"/>
                  </a:lnTo>
                  <a:lnTo>
                    <a:pt x="189" y="402"/>
                  </a:lnTo>
                  <a:lnTo>
                    <a:pt x="191" y="393"/>
                  </a:lnTo>
                  <a:lnTo>
                    <a:pt x="197" y="383"/>
                  </a:lnTo>
                  <a:lnTo>
                    <a:pt x="204" y="370"/>
                  </a:lnTo>
                  <a:lnTo>
                    <a:pt x="218" y="357"/>
                  </a:lnTo>
                  <a:lnTo>
                    <a:pt x="225" y="353"/>
                  </a:lnTo>
                  <a:lnTo>
                    <a:pt x="265" y="357"/>
                  </a:lnTo>
                  <a:lnTo>
                    <a:pt x="262" y="364"/>
                  </a:lnTo>
                  <a:lnTo>
                    <a:pt x="259" y="375"/>
                  </a:lnTo>
                  <a:lnTo>
                    <a:pt x="256" y="385"/>
                  </a:lnTo>
                  <a:lnTo>
                    <a:pt x="259" y="396"/>
                  </a:lnTo>
                  <a:lnTo>
                    <a:pt x="261" y="403"/>
                  </a:lnTo>
                  <a:lnTo>
                    <a:pt x="269" y="406"/>
                  </a:lnTo>
                  <a:lnTo>
                    <a:pt x="282" y="410"/>
                  </a:lnTo>
                  <a:lnTo>
                    <a:pt x="287" y="416"/>
                  </a:lnTo>
                  <a:lnTo>
                    <a:pt x="292" y="420"/>
                  </a:lnTo>
                  <a:lnTo>
                    <a:pt x="305" y="419"/>
                  </a:lnTo>
                  <a:lnTo>
                    <a:pt x="313" y="422"/>
                  </a:lnTo>
                  <a:lnTo>
                    <a:pt x="318" y="422"/>
                  </a:lnTo>
                  <a:lnTo>
                    <a:pt x="326" y="419"/>
                  </a:lnTo>
                  <a:lnTo>
                    <a:pt x="331" y="419"/>
                  </a:lnTo>
                  <a:lnTo>
                    <a:pt x="341" y="422"/>
                  </a:lnTo>
                  <a:lnTo>
                    <a:pt x="370" y="416"/>
                  </a:lnTo>
                  <a:lnTo>
                    <a:pt x="375" y="413"/>
                  </a:lnTo>
                  <a:lnTo>
                    <a:pt x="381" y="409"/>
                  </a:lnTo>
                  <a:lnTo>
                    <a:pt x="384" y="403"/>
                  </a:lnTo>
                  <a:lnTo>
                    <a:pt x="387" y="399"/>
                  </a:lnTo>
                  <a:lnTo>
                    <a:pt x="399" y="399"/>
                  </a:lnTo>
                  <a:lnTo>
                    <a:pt x="410" y="399"/>
                  </a:lnTo>
                  <a:lnTo>
                    <a:pt x="410" y="394"/>
                  </a:lnTo>
                  <a:lnTo>
                    <a:pt x="409" y="387"/>
                  </a:lnTo>
                  <a:lnTo>
                    <a:pt x="405" y="379"/>
                  </a:lnTo>
                  <a:lnTo>
                    <a:pt x="398" y="373"/>
                  </a:lnTo>
                  <a:lnTo>
                    <a:pt x="387" y="364"/>
                  </a:lnTo>
                  <a:lnTo>
                    <a:pt x="397" y="360"/>
                  </a:lnTo>
                  <a:lnTo>
                    <a:pt x="406" y="357"/>
                  </a:lnTo>
                  <a:lnTo>
                    <a:pt x="413" y="357"/>
                  </a:lnTo>
                  <a:lnTo>
                    <a:pt x="419" y="360"/>
                  </a:lnTo>
                  <a:lnTo>
                    <a:pt x="425" y="366"/>
                  </a:lnTo>
                  <a:lnTo>
                    <a:pt x="437" y="388"/>
                  </a:lnTo>
                  <a:lnTo>
                    <a:pt x="440" y="399"/>
                  </a:lnTo>
                  <a:lnTo>
                    <a:pt x="441" y="406"/>
                  </a:lnTo>
                  <a:lnTo>
                    <a:pt x="460" y="411"/>
                  </a:lnTo>
                  <a:lnTo>
                    <a:pt x="466" y="411"/>
                  </a:lnTo>
                  <a:lnTo>
                    <a:pt x="487" y="396"/>
                  </a:lnTo>
                  <a:lnTo>
                    <a:pt x="492" y="387"/>
                  </a:lnTo>
                  <a:lnTo>
                    <a:pt x="496" y="379"/>
                  </a:lnTo>
                  <a:lnTo>
                    <a:pt x="496" y="363"/>
                  </a:lnTo>
                  <a:lnTo>
                    <a:pt x="492" y="351"/>
                  </a:lnTo>
                  <a:lnTo>
                    <a:pt x="487" y="345"/>
                  </a:lnTo>
                  <a:lnTo>
                    <a:pt x="467" y="325"/>
                  </a:lnTo>
                  <a:lnTo>
                    <a:pt x="464" y="315"/>
                  </a:lnTo>
                  <a:lnTo>
                    <a:pt x="459" y="309"/>
                  </a:lnTo>
                  <a:lnTo>
                    <a:pt x="449" y="303"/>
                  </a:lnTo>
                  <a:lnTo>
                    <a:pt x="434" y="291"/>
                  </a:lnTo>
                  <a:lnTo>
                    <a:pt x="431" y="279"/>
                  </a:lnTo>
                  <a:lnTo>
                    <a:pt x="428" y="275"/>
                  </a:lnTo>
                  <a:lnTo>
                    <a:pt x="416" y="267"/>
                  </a:lnTo>
                  <a:lnTo>
                    <a:pt x="392" y="240"/>
                  </a:lnTo>
                  <a:lnTo>
                    <a:pt x="386" y="215"/>
                  </a:lnTo>
                  <a:lnTo>
                    <a:pt x="379" y="200"/>
                  </a:lnTo>
                  <a:lnTo>
                    <a:pt x="374" y="197"/>
                  </a:lnTo>
                  <a:lnTo>
                    <a:pt x="354" y="189"/>
                  </a:lnTo>
                  <a:lnTo>
                    <a:pt x="367" y="188"/>
                  </a:lnTo>
                  <a:lnTo>
                    <a:pt x="376" y="180"/>
                  </a:lnTo>
                  <a:lnTo>
                    <a:pt x="377" y="170"/>
                  </a:lnTo>
                  <a:lnTo>
                    <a:pt x="384" y="166"/>
                  </a:lnTo>
                  <a:lnTo>
                    <a:pt x="388" y="158"/>
                  </a:lnTo>
                  <a:lnTo>
                    <a:pt x="388" y="149"/>
                  </a:lnTo>
                  <a:lnTo>
                    <a:pt x="386" y="142"/>
                  </a:lnTo>
                  <a:lnTo>
                    <a:pt x="390" y="131"/>
                  </a:lnTo>
                  <a:lnTo>
                    <a:pt x="386" y="116"/>
                  </a:lnTo>
                  <a:lnTo>
                    <a:pt x="377" y="101"/>
                  </a:lnTo>
                  <a:lnTo>
                    <a:pt x="377" y="92"/>
                  </a:lnTo>
                  <a:lnTo>
                    <a:pt x="374" y="76"/>
                  </a:lnTo>
                  <a:lnTo>
                    <a:pt x="366" y="64"/>
                  </a:lnTo>
                  <a:lnTo>
                    <a:pt x="357" y="48"/>
                  </a:lnTo>
                  <a:lnTo>
                    <a:pt x="349" y="40"/>
                  </a:lnTo>
                  <a:lnTo>
                    <a:pt x="342" y="30"/>
                  </a:lnTo>
                  <a:lnTo>
                    <a:pt x="341" y="22"/>
                  </a:lnTo>
                  <a:lnTo>
                    <a:pt x="330" y="14"/>
                  </a:lnTo>
                  <a:lnTo>
                    <a:pt x="318" y="10"/>
                  </a:lnTo>
                  <a:lnTo>
                    <a:pt x="312" y="7"/>
                  </a:lnTo>
                  <a:lnTo>
                    <a:pt x="305" y="2"/>
                  </a:lnTo>
                  <a:lnTo>
                    <a:pt x="291" y="2"/>
                  </a:lnTo>
                  <a:lnTo>
                    <a:pt x="286" y="0"/>
                  </a:lnTo>
                  <a:lnTo>
                    <a:pt x="280" y="0"/>
                  </a:lnTo>
                  <a:lnTo>
                    <a:pt x="268" y="5"/>
                  </a:lnTo>
                  <a:lnTo>
                    <a:pt x="255" y="5"/>
                  </a:lnTo>
                  <a:lnTo>
                    <a:pt x="231" y="14"/>
                  </a:lnTo>
                  <a:lnTo>
                    <a:pt x="222" y="21"/>
                  </a:lnTo>
                  <a:lnTo>
                    <a:pt x="217" y="27"/>
                  </a:lnTo>
                  <a:lnTo>
                    <a:pt x="212" y="38"/>
                  </a:lnTo>
                  <a:lnTo>
                    <a:pt x="202" y="46"/>
                  </a:lnTo>
                  <a:lnTo>
                    <a:pt x="197" y="57"/>
                  </a:lnTo>
                  <a:lnTo>
                    <a:pt x="189" y="67"/>
                  </a:lnTo>
                  <a:lnTo>
                    <a:pt x="182" y="75"/>
                  </a:lnTo>
                  <a:lnTo>
                    <a:pt x="177" y="84"/>
                  </a:lnTo>
                  <a:lnTo>
                    <a:pt x="179" y="96"/>
                  </a:lnTo>
                  <a:lnTo>
                    <a:pt x="173" y="104"/>
                  </a:lnTo>
                  <a:lnTo>
                    <a:pt x="171" y="118"/>
                  </a:lnTo>
                  <a:lnTo>
                    <a:pt x="164" y="125"/>
                  </a:lnTo>
                  <a:lnTo>
                    <a:pt x="160" y="137"/>
                  </a:lnTo>
                  <a:lnTo>
                    <a:pt x="162" y="146"/>
                  </a:lnTo>
                  <a:lnTo>
                    <a:pt x="166" y="154"/>
                  </a:lnTo>
                  <a:lnTo>
                    <a:pt x="167" y="166"/>
                  </a:lnTo>
                  <a:lnTo>
                    <a:pt x="172" y="171"/>
                  </a:lnTo>
                  <a:lnTo>
                    <a:pt x="174" y="177"/>
                  </a:lnTo>
                  <a:lnTo>
                    <a:pt x="180" y="177"/>
                  </a:lnTo>
                  <a:lnTo>
                    <a:pt x="165" y="186"/>
                  </a:lnTo>
                  <a:lnTo>
                    <a:pt x="135" y="197"/>
                  </a:lnTo>
                  <a:lnTo>
                    <a:pt x="132" y="201"/>
                  </a:lnTo>
                  <a:lnTo>
                    <a:pt x="130" y="206"/>
                  </a:lnTo>
                  <a:lnTo>
                    <a:pt x="128" y="221"/>
                  </a:lnTo>
                  <a:lnTo>
                    <a:pt x="86" y="221"/>
                  </a:lnTo>
                  <a:lnTo>
                    <a:pt x="77" y="222"/>
                  </a:lnTo>
                  <a:lnTo>
                    <a:pt x="69" y="224"/>
                  </a:lnTo>
                  <a:lnTo>
                    <a:pt x="64" y="228"/>
                  </a:lnTo>
                  <a:lnTo>
                    <a:pt x="59" y="235"/>
                  </a:lnTo>
                  <a:lnTo>
                    <a:pt x="56" y="245"/>
                  </a:lnTo>
                  <a:lnTo>
                    <a:pt x="56" y="251"/>
                  </a:lnTo>
                  <a:lnTo>
                    <a:pt x="56" y="410"/>
                  </a:lnTo>
                  <a:lnTo>
                    <a:pt x="16" y="409"/>
                  </a:lnTo>
                  <a:lnTo>
                    <a:pt x="9" y="415"/>
                  </a:lnTo>
                </a:path>
              </a:pathLst>
            </a:custGeom>
            <a:solidFill>
              <a:srgbClr val="003399"/>
            </a:solidFill>
            <a:ln w="0">
              <a:solidFill>
                <a:schemeClr val="bg1"/>
              </a:solidFill>
              <a:round/>
              <a:headEnd/>
              <a:tailEnd/>
            </a:ln>
          </p:spPr>
          <p:txBody>
            <a:bodyPr/>
            <a:lstStyle/>
            <a:p>
              <a:endParaRPr lang="ko-KR" altLang="en-US"/>
            </a:p>
          </p:txBody>
        </p:sp>
        <p:sp>
          <p:nvSpPr>
            <p:cNvPr id="33809" name="Freeform 18"/>
            <p:cNvSpPr>
              <a:spLocks/>
            </p:cNvSpPr>
            <p:nvPr/>
          </p:nvSpPr>
          <p:spPr bwMode="auto">
            <a:xfrm>
              <a:off x="681" y="2215"/>
              <a:ext cx="20" cy="42"/>
            </a:xfrm>
            <a:custGeom>
              <a:avLst/>
              <a:gdLst>
                <a:gd name="T0" fmla="*/ 0 w 59"/>
                <a:gd name="T1" fmla="*/ 0 h 125"/>
                <a:gd name="T2" fmla="*/ 0 w 59"/>
                <a:gd name="T3" fmla="*/ 0 h 125"/>
                <a:gd name="T4" fmla="*/ 0 w 59"/>
                <a:gd name="T5" fmla="*/ 0 h 125"/>
                <a:gd name="T6" fmla="*/ 0 w 59"/>
                <a:gd name="T7" fmla="*/ 0 h 125"/>
                <a:gd name="T8" fmla="*/ 0 w 59"/>
                <a:gd name="T9" fmla="*/ 0 h 125"/>
                <a:gd name="T10" fmla="*/ 0 w 59"/>
                <a:gd name="T11" fmla="*/ 0 h 125"/>
                <a:gd name="T12" fmla="*/ 0 w 59"/>
                <a:gd name="T13" fmla="*/ 0 h 125"/>
                <a:gd name="T14" fmla="*/ 0 w 59"/>
                <a:gd name="T15" fmla="*/ 0 h 125"/>
                <a:gd name="T16" fmla="*/ 0 w 59"/>
                <a:gd name="T17" fmla="*/ 0 h 125"/>
                <a:gd name="T18" fmla="*/ 0 w 59"/>
                <a:gd name="T19" fmla="*/ 0 h 125"/>
                <a:gd name="T20" fmla="*/ 0 w 59"/>
                <a:gd name="T21" fmla="*/ 0 h 125"/>
                <a:gd name="T22" fmla="*/ 0 w 59"/>
                <a:gd name="T23" fmla="*/ 0 h 125"/>
                <a:gd name="T24" fmla="*/ 0 w 59"/>
                <a:gd name="T25" fmla="*/ 0 h 1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125"/>
                <a:gd name="T41" fmla="*/ 59 w 59"/>
                <a:gd name="T42" fmla="*/ 125 h 1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125">
                  <a:moveTo>
                    <a:pt x="0" y="4"/>
                  </a:moveTo>
                  <a:lnTo>
                    <a:pt x="8" y="47"/>
                  </a:lnTo>
                  <a:lnTo>
                    <a:pt x="17" y="80"/>
                  </a:lnTo>
                  <a:lnTo>
                    <a:pt x="29" y="125"/>
                  </a:lnTo>
                  <a:lnTo>
                    <a:pt x="59" y="121"/>
                  </a:lnTo>
                  <a:lnTo>
                    <a:pt x="55" y="74"/>
                  </a:lnTo>
                  <a:lnTo>
                    <a:pt x="53" y="50"/>
                  </a:lnTo>
                  <a:lnTo>
                    <a:pt x="51" y="20"/>
                  </a:lnTo>
                  <a:lnTo>
                    <a:pt x="51" y="0"/>
                  </a:lnTo>
                  <a:lnTo>
                    <a:pt x="42" y="4"/>
                  </a:lnTo>
                  <a:lnTo>
                    <a:pt x="27" y="7"/>
                  </a:lnTo>
                  <a:lnTo>
                    <a:pt x="19" y="7"/>
                  </a:lnTo>
                  <a:lnTo>
                    <a:pt x="0" y="4"/>
                  </a:lnTo>
                  <a:close/>
                </a:path>
              </a:pathLst>
            </a:custGeom>
            <a:solidFill>
              <a:srgbClr val="003399"/>
            </a:solidFill>
            <a:ln w="9525">
              <a:solidFill>
                <a:schemeClr val="bg1"/>
              </a:solidFill>
              <a:round/>
              <a:headEnd/>
              <a:tailEnd/>
            </a:ln>
          </p:spPr>
          <p:txBody>
            <a:bodyPr/>
            <a:lstStyle/>
            <a:p>
              <a:endParaRPr lang="ko-KR" altLang="en-US"/>
            </a:p>
          </p:txBody>
        </p:sp>
        <p:sp>
          <p:nvSpPr>
            <p:cNvPr id="33810" name="Freeform 19"/>
            <p:cNvSpPr>
              <a:spLocks/>
            </p:cNvSpPr>
            <p:nvPr/>
          </p:nvSpPr>
          <p:spPr bwMode="auto">
            <a:xfrm>
              <a:off x="681" y="2215"/>
              <a:ext cx="20" cy="42"/>
            </a:xfrm>
            <a:custGeom>
              <a:avLst/>
              <a:gdLst>
                <a:gd name="T0" fmla="*/ 0 w 59"/>
                <a:gd name="T1" fmla="*/ 0 h 125"/>
                <a:gd name="T2" fmla="*/ 0 w 59"/>
                <a:gd name="T3" fmla="*/ 0 h 125"/>
                <a:gd name="T4" fmla="*/ 0 w 59"/>
                <a:gd name="T5" fmla="*/ 0 h 125"/>
                <a:gd name="T6" fmla="*/ 0 w 59"/>
                <a:gd name="T7" fmla="*/ 0 h 125"/>
                <a:gd name="T8" fmla="*/ 0 w 59"/>
                <a:gd name="T9" fmla="*/ 0 h 125"/>
                <a:gd name="T10" fmla="*/ 0 w 59"/>
                <a:gd name="T11" fmla="*/ 0 h 125"/>
                <a:gd name="T12" fmla="*/ 0 w 59"/>
                <a:gd name="T13" fmla="*/ 0 h 125"/>
                <a:gd name="T14" fmla="*/ 0 w 59"/>
                <a:gd name="T15" fmla="*/ 0 h 125"/>
                <a:gd name="T16" fmla="*/ 0 w 59"/>
                <a:gd name="T17" fmla="*/ 0 h 125"/>
                <a:gd name="T18" fmla="*/ 0 w 59"/>
                <a:gd name="T19" fmla="*/ 0 h 125"/>
                <a:gd name="T20" fmla="*/ 0 w 59"/>
                <a:gd name="T21" fmla="*/ 0 h 125"/>
                <a:gd name="T22" fmla="*/ 0 w 59"/>
                <a:gd name="T23" fmla="*/ 0 h 125"/>
                <a:gd name="T24" fmla="*/ 0 w 59"/>
                <a:gd name="T25" fmla="*/ 0 h 1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125"/>
                <a:gd name="T41" fmla="*/ 59 w 59"/>
                <a:gd name="T42" fmla="*/ 125 h 1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125">
                  <a:moveTo>
                    <a:pt x="0" y="4"/>
                  </a:moveTo>
                  <a:lnTo>
                    <a:pt x="8" y="47"/>
                  </a:lnTo>
                  <a:lnTo>
                    <a:pt x="17" y="80"/>
                  </a:lnTo>
                  <a:lnTo>
                    <a:pt x="29" y="125"/>
                  </a:lnTo>
                  <a:lnTo>
                    <a:pt x="59" y="121"/>
                  </a:lnTo>
                  <a:lnTo>
                    <a:pt x="55" y="74"/>
                  </a:lnTo>
                  <a:lnTo>
                    <a:pt x="53" y="50"/>
                  </a:lnTo>
                  <a:lnTo>
                    <a:pt x="51" y="20"/>
                  </a:lnTo>
                  <a:lnTo>
                    <a:pt x="51" y="0"/>
                  </a:lnTo>
                  <a:lnTo>
                    <a:pt x="42" y="4"/>
                  </a:lnTo>
                  <a:lnTo>
                    <a:pt x="27" y="7"/>
                  </a:lnTo>
                  <a:lnTo>
                    <a:pt x="19" y="7"/>
                  </a:lnTo>
                  <a:lnTo>
                    <a:pt x="0" y="4"/>
                  </a:lnTo>
                </a:path>
              </a:pathLst>
            </a:custGeom>
            <a:solidFill>
              <a:srgbClr val="003399"/>
            </a:solidFill>
            <a:ln w="0">
              <a:solidFill>
                <a:schemeClr val="bg1"/>
              </a:solidFill>
              <a:round/>
              <a:headEnd/>
              <a:tailEnd/>
            </a:ln>
          </p:spPr>
          <p:txBody>
            <a:bodyPr/>
            <a:lstStyle/>
            <a:p>
              <a:endParaRPr lang="ko-KR" altLang="en-US"/>
            </a:p>
          </p:txBody>
        </p:sp>
        <p:sp>
          <p:nvSpPr>
            <p:cNvPr id="33811" name="Freeform 20"/>
            <p:cNvSpPr>
              <a:spLocks/>
            </p:cNvSpPr>
            <p:nvPr/>
          </p:nvSpPr>
          <p:spPr bwMode="auto">
            <a:xfrm>
              <a:off x="720" y="2249"/>
              <a:ext cx="10" cy="12"/>
            </a:xfrm>
            <a:custGeom>
              <a:avLst/>
              <a:gdLst>
                <a:gd name="T0" fmla="*/ 0 w 30"/>
                <a:gd name="T1" fmla="*/ 0 h 35"/>
                <a:gd name="T2" fmla="*/ 0 w 30"/>
                <a:gd name="T3" fmla="*/ 0 h 35"/>
                <a:gd name="T4" fmla="*/ 0 w 30"/>
                <a:gd name="T5" fmla="*/ 0 h 35"/>
                <a:gd name="T6" fmla="*/ 0 w 30"/>
                <a:gd name="T7" fmla="*/ 0 h 35"/>
                <a:gd name="T8" fmla="*/ 0 w 30"/>
                <a:gd name="T9" fmla="*/ 0 h 35"/>
                <a:gd name="T10" fmla="*/ 0 w 30"/>
                <a:gd name="T11" fmla="*/ 0 h 35"/>
                <a:gd name="T12" fmla="*/ 0 w 30"/>
                <a:gd name="T13" fmla="*/ 0 h 35"/>
                <a:gd name="T14" fmla="*/ 0 w 30"/>
                <a:gd name="T15" fmla="*/ 0 h 35"/>
                <a:gd name="T16" fmla="*/ 0 w 30"/>
                <a:gd name="T17" fmla="*/ 0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5"/>
                <a:gd name="T29" fmla="*/ 30 w 30"/>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5">
                  <a:moveTo>
                    <a:pt x="4" y="0"/>
                  </a:moveTo>
                  <a:lnTo>
                    <a:pt x="0" y="20"/>
                  </a:lnTo>
                  <a:lnTo>
                    <a:pt x="0" y="35"/>
                  </a:lnTo>
                  <a:lnTo>
                    <a:pt x="12" y="35"/>
                  </a:lnTo>
                  <a:lnTo>
                    <a:pt x="21" y="35"/>
                  </a:lnTo>
                  <a:lnTo>
                    <a:pt x="30" y="28"/>
                  </a:lnTo>
                  <a:lnTo>
                    <a:pt x="18" y="12"/>
                  </a:lnTo>
                  <a:lnTo>
                    <a:pt x="12" y="8"/>
                  </a:lnTo>
                  <a:lnTo>
                    <a:pt x="4" y="0"/>
                  </a:lnTo>
                  <a:close/>
                </a:path>
              </a:pathLst>
            </a:custGeom>
            <a:solidFill>
              <a:srgbClr val="003399"/>
            </a:solidFill>
            <a:ln w="9525">
              <a:solidFill>
                <a:schemeClr val="bg1"/>
              </a:solidFill>
              <a:round/>
              <a:headEnd/>
              <a:tailEnd/>
            </a:ln>
          </p:spPr>
          <p:txBody>
            <a:bodyPr/>
            <a:lstStyle/>
            <a:p>
              <a:endParaRPr lang="ko-KR" altLang="en-US"/>
            </a:p>
          </p:txBody>
        </p:sp>
        <p:sp>
          <p:nvSpPr>
            <p:cNvPr id="33812" name="Freeform 21"/>
            <p:cNvSpPr>
              <a:spLocks/>
            </p:cNvSpPr>
            <p:nvPr/>
          </p:nvSpPr>
          <p:spPr bwMode="auto">
            <a:xfrm>
              <a:off x="720" y="2249"/>
              <a:ext cx="10" cy="12"/>
            </a:xfrm>
            <a:custGeom>
              <a:avLst/>
              <a:gdLst>
                <a:gd name="T0" fmla="*/ 0 w 30"/>
                <a:gd name="T1" fmla="*/ 0 h 35"/>
                <a:gd name="T2" fmla="*/ 0 w 30"/>
                <a:gd name="T3" fmla="*/ 0 h 35"/>
                <a:gd name="T4" fmla="*/ 0 w 30"/>
                <a:gd name="T5" fmla="*/ 0 h 35"/>
                <a:gd name="T6" fmla="*/ 0 w 30"/>
                <a:gd name="T7" fmla="*/ 0 h 35"/>
                <a:gd name="T8" fmla="*/ 0 w 30"/>
                <a:gd name="T9" fmla="*/ 0 h 35"/>
                <a:gd name="T10" fmla="*/ 0 w 30"/>
                <a:gd name="T11" fmla="*/ 0 h 35"/>
                <a:gd name="T12" fmla="*/ 0 w 30"/>
                <a:gd name="T13" fmla="*/ 0 h 35"/>
                <a:gd name="T14" fmla="*/ 0 w 30"/>
                <a:gd name="T15" fmla="*/ 0 h 35"/>
                <a:gd name="T16" fmla="*/ 0 w 30"/>
                <a:gd name="T17" fmla="*/ 0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5"/>
                <a:gd name="T29" fmla="*/ 30 w 30"/>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5">
                  <a:moveTo>
                    <a:pt x="4" y="0"/>
                  </a:moveTo>
                  <a:lnTo>
                    <a:pt x="0" y="20"/>
                  </a:lnTo>
                  <a:lnTo>
                    <a:pt x="0" y="35"/>
                  </a:lnTo>
                  <a:lnTo>
                    <a:pt x="12" y="35"/>
                  </a:lnTo>
                  <a:lnTo>
                    <a:pt x="21" y="35"/>
                  </a:lnTo>
                  <a:lnTo>
                    <a:pt x="30" y="28"/>
                  </a:lnTo>
                  <a:lnTo>
                    <a:pt x="18" y="12"/>
                  </a:lnTo>
                  <a:lnTo>
                    <a:pt x="12" y="8"/>
                  </a:lnTo>
                  <a:lnTo>
                    <a:pt x="4" y="0"/>
                  </a:lnTo>
                </a:path>
              </a:pathLst>
            </a:custGeom>
            <a:solidFill>
              <a:srgbClr val="003399"/>
            </a:solidFill>
            <a:ln w="0">
              <a:solidFill>
                <a:schemeClr val="bg1"/>
              </a:solidFill>
              <a:round/>
              <a:headEnd/>
              <a:tailEnd/>
            </a:ln>
          </p:spPr>
          <p:txBody>
            <a:bodyPr/>
            <a:lstStyle/>
            <a:p>
              <a:endParaRPr lang="ko-KR" altLang="en-US"/>
            </a:p>
          </p:txBody>
        </p:sp>
        <p:sp>
          <p:nvSpPr>
            <p:cNvPr id="33813" name="Freeform 22"/>
            <p:cNvSpPr>
              <a:spLocks/>
            </p:cNvSpPr>
            <p:nvPr/>
          </p:nvSpPr>
          <p:spPr bwMode="auto">
            <a:xfrm>
              <a:off x="761" y="2130"/>
              <a:ext cx="147" cy="159"/>
            </a:xfrm>
            <a:custGeom>
              <a:avLst/>
              <a:gdLst>
                <a:gd name="T0" fmla="*/ 0 w 441"/>
                <a:gd name="T1" fmla="*/ 0 h 478"/>
                <a:gd name="T2" fmla="*/ 0 w 441"/>
                <a:gd name="T3" fmla="*/ 0 h 478"/>
                <a:gd name="T4" fmla="*/ 0 w 441"/>
                <a:gd name="T5" fmla="*/ 0 h 478"/>
                <a:gd name="T6" fmla="*/ 0 w 441"/>
                <a:gd name="T7" fmla="*/ 0 h 478"/>
                <a:gd name="T8" fmla="*/ 0 w 441"/>
                <a:gd name="T9" fmla="*/ 0 h 478"/>
                <a:gd name="T10" fmla="*/ 0 w 441"/>
                <a:gd name="T11" fmla="*/ 0 h 478"/>
                <a:gd name="T12" fmla="*/ 0 w 441"/>
                <a:gd name="T13" fmla="*/ 0 h 478"/>
                <a:gd name="T14" fmla="*/ 0 w 441"/>
                <a:gd name="T15" fmla="*/ 0 h 478"/>
                <a:gd name="T16" fmla="*/ 0 w 441"/>
                <a:gd name="T17" fmla="*/ 0 h 478"/>
                <a:gd name="T18" fmla="*/ 0 w 441"/>
                <a:gd name="T19" fmla="*/ 0 h 478"/>
                <a:gd name="T20" fmla="*/ 0 w 441"/>
                <a:gd name="T21" fmla="*/ 0 h 478"/>
                <a:gd name="T22" fmla="*/ 0 w 441"/>
                <a:gd name="T23" fmla="*/ 0 h 478"/>
                <a:gd name="T24" fmla="*/ 0 w 441"/>
                <a:gd name="T25" fmla="*/ 0 h 478"/>
                <a:gd name="T26" fmla="*/ 0 w 441"/>
                <a:gd name="T27" fmla="*/ 0 h 478"/>
                <a:gd name="T28" fmla="*/ 0 w 441"/>
                <a:gd name="T29" fmla="*/ 0 h 478"/>
                <a:gd name="T30" fmla="*/ 0 w 441"/>
                <a:gd name="T31" fmla="*/ 0 h 478"/>
                <a:gd name="T32" fmla="*/ 0 w 441"/>
                <a:gd name="T33" fmla="*/ 0 h 478"/>
                <a:gd name="T34" fmla="*/ 0 w 441"/>
                <a:gd name="T35" fmla="*/ 0 h 478"/>
                <a:gd name="T36" fmla="*/ 0 w 441"/>
                <a:gd name="T37" fmla="*/ 0 h 478"/>
                <a:gd name="T38" fmla="*/ 0 w 441"/>
                <a:gd name="T39" fmla="*/ 0 h 478"/>
                <a:gd name="T40" fmla="*/ 0 w 441"/>
                <a:gd name="T41" fmla="*/ 0 h 478"/>
                <a:gd name="T42" fmla="*/ 0 w 441"/>
                <a:gd name="T43" fmla="*/ 0 h 478"/>
                <a:gd name="T44" fmla="*/ 0 w 441"/>
                <a:gd name="T45" fmla="*/ 0 h 478"/>
                <a:gd name="T46" fmla="*/ 0 w 441"/>
                <a:gd name="T47" fmla="*/ 0 h 478"/>
                <a:gd name="T48" fmla="*/ 0 w 441"/>
                <a:gd name="T49" fmla="*/ 0 h 478"/>
                <a:gd name="T50" fmla="*/ 0 w 441"/>
                <a:gd name="T51" fmla="*/ 0 h 478"/>
                <a:gd name="T52" fmla="*/ 0 w 441"/>
                <a:gd name="T53" fmla="*/ 0 h 478"/>
                <a:gd name="T54" fmla="*/ 0 w 441"/>
                <a:gd name="T55" fmla="*/ 0 h 478"/>
                <a:gd name="T56" fmla="*/ 0 w 441"/>
                <a:gd name="T57" fmla="*/ 0 h 478"/>
                <a:gd name="T58" fmla="*/ 0 w 441"/>
                <a:gd name="T59" fmla="*/ 0 h 478"/>
                <a:gd name="T60" fmla="*/ 0 w 441"/>
                <a:gd name="T61" fmla="*/ 0 h 478"/>
                <a:gd name="T62" fmla="*/ 0 w 441"/>
                <a:gd name="T63" fmla="*/ 0 h 478"/>
                <a:gd name="T64" fmla="*/ 0 w 441"/>
                <a:gd name="T65" fmla="*/ 0 h 478"/>
                <a:gd name="T66" fmla="*/ 0 w 441"/>
                <a:gd name="T67" fmla="*/ 0 h 478"/>
                <a:gd name="T68" fmla="*/ 0 w 441"/>
                <a:gd name="T69" fmla="*/ 0 h 478"/>
                <a:gd name="T70" fmla="*/ 0 w 441"/>
                <a:gd name="T71" fmla="*/ 0 h 478"/>
                <a:gd name="T72" fmla="*/ 0 w 441"/>
                <a:gd name="T73" fmla="*/ 0 h 478"/>
                <a:gd name="T74" fmla="*/ 0 w 441"/>
                <a:gd name="T75" fmla="*/ 0 h 478"/>
                <a:gd name="T76" fmla="*/ 0 w 441"/>
                <a:gd name="T77" fmla="*/ 0 h 478"/>
                <a:gd name="T78" fmla="*/ 0 w 441"/>
                <a:gd name="T79" fmla="*/ 0 h 478"/>
                <a:gd name="T80" fmla="*/ 0 w 441"/>
                <a:gd name="T81" fmla="*/ 0 h 478"/>
                <a:gd name="T82" fmla="*/ 0 w 441"/>
                <a:gd name="T83" fmla="*/ 0 h 478"/>
                <a:gd name="T84" fmla="*/ 0 w 441"/>
                <a:gd name="T85" fmla="*/ 0 h 478"/>
                <a:gd name="T86" fmla="*/ 0 w 441"/>
                <a:gd name="T87" fmla="*/ 0 h 478"/>
                <a:gd name="T88" fmla="*/ 0 w 441"/>
                <a:gd name="T89" fmla="*/ 0 h 478"/>
                <a:gd name="T90" fmla="*/ 0 w 441"/>
                <a:gd name="T91" fmla="*/ 0 h 478"/>
                <a:gd name="T92" fmla="*/ 0 w 441"/>
                <a:gd name="T93" fmla="*/ 0 h 478"/>
                <a:gd name="T94" fmla="*/ 0 w 441"/>
                <a:gd name="T95" fmla="*/ 0 h 478"/>
                <a:gd name="T96" fmla="*/ 0 w 441"/>
                <a:gd name="T97" fmla="*/ 0 h 478"/>
                <a:gd name="T98" fmla="*/ 0 w 441"/>
                <a:gd name="T99" fmla="*/ 0 h 478"/>
                <a:gd name="T100" fmla="*/ 0 w 441"/>
                <a:gd name="T101" fmla="*/ 0 h 4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41"/>
                <a:gd name="T154" fmla="*/ 0 h 478"/>
                <a:gd name="T155" fmla="*/ 441 w 441"/>
                <a:gd name="T156" fmla="*/ 478 h 47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41" h="478">
                  <a:moveTo>
                    <a:pt x="123" y="136"/>
                  </a:moveTo>
                  <a:lnTo>
                    <a:pt x="93" y="152"/>
                  </a:lnTo>
                  <a:lnTo>
                    <a:pt x="59" y="166"/>
                  </a:lnTo>
                  <a:lnTo>
                    <a:pt x="54" y="178"/>
                  </a:lnTo>
                  <a:lnTo>
                    <a:pt x="46" y="225"/>
                  </a:lnTo>
                  <a:lnTo>
                    <a:pt x="25" y="283"/>
                  </a:lnTo>
                  <a:lnTo>
                    <a:pt x="19" y="292"/>
                  </a:lnTo>
                  <a:lnTo>
                    <a:pt x="14" y="305"/>
                  </a:lnTo>
                  <a:lnTo>
                    <a:pt x="11" y="320"/>
                  </a:lnTo>
                  <a:lnTo>
                    <a:pt x="0" y="364"/>
                  </a:lnTo>
                  <a:lnTo>
                    <a:pt x="0" y="377"/>
                  </a:lnTo>
                  <a:lnTo>
                    <a:pt x="4" y="392"/>
                  </a:lnTo>
                  <a:lnTo>
                    <a:pt x="8" y="407"/>
                  </a:lnTo>
                  <a:lnTo>
                    <a:pt x="15" y="414"/>
                  </a:lnTo>
                  <a:lnTo>
                    <a:pt x="43" y="424"/>
                  </a:lnTo>
                  <a:lnTo>
                    <a:pt x="108" y="436"/>
                  </a:lnTo>
                  <a:lnTo>
                    <a:pt x="90" y="449"/>
                  </a:lnTo>
                  <a:lnTo>
                    <a:pt x="76" y="464"/>
                  </a:lnTo>
                  <a:lnTo>
                    <a:pt x="78" y="468"/>
                  </a:lnTo>
                  <a:lnTo>
                    <a:pt x="85" y="470"/>
                  </a:lnTo>
                  <a:lnTo>
                    <a:pt x="91" y="468"/>
                  </a:lnTo>
                  <a:lnTo>
                    <a:pt x="113" y="455"/>
                  </a:lnTo>
                  <a:lnTo>
                    <a:pt x="121" y="451"/>
                  </a:lnTo>
                  <a:lnTo>
                    <a:pt x="120" y="456"/>
                  </a:lnTo>
                  <a:lnTo>
                    <a:pt x="122" y="464"/>
                  </a:lnTo>
                  <a:lnTo>
                    <a:pt x="130" y="466"/>
                  </a:lnTo>
                  <a:lnTo>
                    <a:pt x="138" y="466"/>
                  </a:lnTo>
                  <a:lnTo>
                    <a:pt x="143" y="475"/>
                  </a:lnTo>
                  <a:lnTo>
                    <a:pt x="155" y="476"/>
                  </a:lnTo>
                  <a:lnTo>
                    <a:pt x="164" y="473"/>
                  </a:lnTo>
                  <a:lnTo>
                    <a:pt x="174" y="476"/>
                  </a:lnTo>
                  <a:lnTo>
                    <a:pt x="187" y="472"/>
                  </a:lnTo>
                  <a:lnTo>
                    <a:pt x="199" y="466"/>
                  </a:lnTo>
                  <a:lnTo>
                    <a:pt x="228" y="466"/>
                  </a:lnTo>
                  <a:lnTo>
                    <a:pt x="249" y="459"/>
                  </a:lnTo>
                  <a:lnTo>
                    <a:pt x="267" y="455"/>
                  </a:lnTo>
                  <a:lnTo>
                    <a:pt x="267" y="447"/>
                  </a:lnTo>
                  <a:lnTo>
                    <a:pt x="263" y="437"/>
                  </a:lnTo>
                  <a:lnTo>
                    <a:pt x="253" y="428"/>
                  </a:lnTo>
                  <a:lnTo>
                    <a:pt x="243" y="421"/>
                  </a:lnTo>
                  <a:lnTo>
                    <a:pt x="237" y="419"/>
                  </a:lnTo>
                  <a:lnTo>
                    <a:pt x="228" y="419"/>
                  </a:lnTo>
                  <a:lnTo>
                    <a:pt x="219" y="419"/>
                  </a:lnTo>
                  <a:lnTo>
                    <a:pt x="243" y="409"/>
                  </a:lnTo>
                  <a:lnTo>
                    <a:pt x="255" y="405"/>
                  </a:lnTo>
                  <a:lnTo>
                    <a:pt x="262" y="407"/>
                  </a:lnTo>
                  <a:lnTo>
                    <a:pt x="270" y="409"/>
                  </a:lnTo>
                  <a:lnTo>
                    <a:pt x="281" y="416"/>
                  </a:lnTo>
                  <a:lnTo>
                    <a:pt x="284" y="420"/>
                  </a:lnTo>
                  <a:lnTo>
                    <a:pt x="293" y="443"/>
                  </a:lnTo>
                  <a:lnTo>
                    <a:pt x="299" y="462"/>
                  </a:lnTo>
                  <a:lnTo>
                    <a:pt x="298" y="471"/>
                  </a:lnTo>
                  <a:lnTo>
                    <a:pt x="292" y="478"/>
                  </a:lnTo>
                  <a:lnTo>
                    <a:pt x="319" y="477"/>
                  </a:lnTo>
                  <a:lnTo>
                    <a:pt x="346" y="475"/>
                  </a:lnTo>
                  <a:lnTo>
                    <a:pt x="391" y="465"/>
                  </a:lnTo>
                  <a:lnTo>
                    <a:pt x="397" y="462"/>
                  </a:lnTo>
                  <a:lnTo>
                    <a:pt x="405" y="455"/>
                  </a:lnTo>
                  <a:lnTo>
                    <a:pt x="413" y="451"/>
                  </a:lnTo>
                  <a:lnTo>
                    <a:pt x="417" y="442"/>
                  </a:lnTo>
                  <a:lnTo>
                    <a:pt x="421" y="424"/>
                  </a:lnTo>
                  <a:lnTo>
                    <a:pt x="441" y="424"/>
                  </a:lnTo>
                  <a:lnTo>
                    <a:pt x="441" y="268"/>
                  </a:lnTo>
                  <a:lnTo>
                    <a:pt x="439" y="259"/>
                  </a:lnTo>
                  <a:lnTo>
                    <a:pt x="435" y="248"/>
                  </a:lnTo>
                  <a:lnTo>
                    <a:pt x="430" y="240"/>
                  </a:lnTo>
                  <a:lnTo>
                    <a:pt x="422" y="235"/>
                  </a:lnTo>
                  <a:lnTo>
                    <a:pt x="415" y="233"/>
                  </a:lnTo>
                  <a:lnTo>
                    <a:pt x="407" y="233"/>
                  </a:lnTo>
                  <a:lnTo>
                    <a:pt x="379" y="233"/>
                  </a:lnTo>
                  <a:lnTo>
                    <a:pt x="370" y="211"/>
                  </a:lnTo>
                  <a:lnTo>
                    <a:pt x="360" y="197"/>
                  </a:lnTo>
                  <a:lnTo>
                    <a:pt x="315" y="171"/>
                  </a:lnTo>
                  <a:lnTo>
                    <a:pt x="289" y="158"/>
                  </a:lnTo>
                  <a:lnTo>
                    <a:pt x="285" y="152"/>
                  </a:lnTo>
                  <a:lnTo>
                    <a:pt x="275" y="143"/>
                  </a:lnTo>
                  <a:lnTo>
                    <a:pt x="271" y="138"/>
                  </a:lnTo>
                  <a:lnTo>
                    <a:pt x="278" y="131"/>
                  </a:lnTo>
                  <a:lnTo>
                    <a:pt x="282" y="113"/>
                  </a:lnTo>
                  <a:lnTo>
                    <a:pt x="283" y="100"/>
                  </a:lnTo>
                  <a:lnTo>
                    <a:pt x="282" y="81"/>
                  </a:lnTo>
                  <a:lnTo>
                    <a:pt x="282" y="55"/>
                  </a:lnTo>
                  <a:lnTo>
                    <a:pt x="278" y="39"/>
                  </a:lnTo>
                  <a:lnTo>
                    <a:pt x="273" y="32"/>
                  </a:lnTo>
                  <a:lnTo>
                    <a:pt x="262" y="22"/>
                  </a:lnTo>
                  <a:lnTo>
                    <a:pt x="255" y="11"/>
                  </a:lnTo>
                  <a:lnTo>
                    <a:pt x="245" y="5"/>
                  </a:lnTo>
                  <a:lnTo>
                    <a:pt x="223" y="0"/>
                  </a:lnTo>
                  <a:lnTo>
                    <a:pt x="204" y="4"/>
                  </a:lnTo>
                  <a:lnTo>
                    <a:pt x="195" y="4"/>
                  </a:lnTo>
                  <a:lnTo>
                    <a:pt x="177" y="11"/>
                  </a:lnTo>
                  <a:lnTo>
                    <a:pt x="151" y="27"/>
                  </a:lnTo>
                  <a:lnTo>
                    <a:pt x="126" y="55"/>
                  </a:lnTo>
                  <a:lnTo>
                    <a:pt x="123" y="62"/>
                  </a:lnTo>
                  <a:lnTo>
                    <a:pt x="120" y="69"/>
                  </a:lnTo>
                  <a:lnTo>
                    <a:pt x="120" y="81"/>
                  </a:lnTo>
                  <a:lnTo>
                    <a:pt x="130" y="89"/>
                  </a:lnTo>
                  <a:lnTo>
                    <a:pt x="126" y="114"/>
                  </a:lnTo>
                  <a:lnTo>
                    <a:pt x="130" y="119"/>
                  </a:lnTo>
                  <a:lnTo>
                    <a:pt x="131" y="125"/>
                  </a:lnTo>
                  <a:lnTo>
                    <a:pt x="131" y="132"/>
                  </a:lnTo>
                  <a:lnTo>
                    <a:pt x="123" y="136"/>
                  </a:lnTo>
                  <a:close/>
                </a:path>
              </a:pathLst>
            </a:custGeom>
            <a:solidFill>
              <a:srgbClr val="003399"/>
            </a:solidFill>
            <a:ln w="9525">
              <a:solidFill>
                <a:schemeClr val="bg1"/>
              </a:solidFill>
              <a:round/>
              <a:headEnd/>
              <a:tailEnd/>
            </a:ln>
          </p:spPr>
          <p:txBody>
            <a:bodyPr/>
            <a:lstStyle/>
            <a:p>
              <a:endParaRPr lang="ko-KR" altLang="en-US"/>
            </a:p>
          </p:txBody>
        </p:sp>
        <p:sp>
          <p:nvSpPr>
            <p:cNvPr id="33814" name="Freeform 23"/>
            <p:cNvSpPr>
              <a:spLocks/>
            </p:cNvSpPr>
            <p:nvPr/>
          </p:nvSpPr>
          <p:spPr bwMode="auto">
            <a:xfrm>
              <a:off x="761" y="2130"/>
              <a:ext cx="147" cy="159"/>
            </a:xfrm>
            <a:custGeom>
              <a:avLst/>
              <a:gdLst>
                <a:gd name="T0" fmla="*/ 0 w 441"/>
                <a:gd name="T1" fmla="*/ 0 h 478"/>
                <a:gd name="T2" fmla="*/ 0 w 441"/>
                <a:gd name="T3" fmla="*/ 0 h 478"/>
                <a:gd name="T4" fmla="*/ 0 w 441"/>
                <a:gd name="T5" fmla="*/ 0 h 478"/>
                <a:gd name="T6" fmla="*/ 0 w 441"/>
                <a:gd name="T7" fmla="*/ 0 h 478"/>
                <a:gd name="T8" fmla="*/ 0 w 441"/>
                <a:gd name="T9" fmla="*/ 0 h 478"/>
                <a:gd name="T10" fmla="*/ 0 w 441"/>
                <a:gd name="T11" fmla="*/ 0 h 478"/>
                <a:gd name="T12" fmla="*/ 0 w 441"/>
                <a:gd name="T13" fmla="*/ 0 h 478"/>
                <a:gd name="T14" fmla="*/ 0 w 441"/>
                <a:gd name="T15" fmla="*/ 0 h 478"/>
                <a:gd name="T16" fmla="*/ 0 w 441"/>
                <a:gd name="T17" fmla="*/ 0 h 478"/>
                <a:gd name="T18" fmla="*/ 0 w 441"/>
                <a:gd name="T19" fmla="*/ 0 h 478"/>
                <a:gd name="T20" fmla="*/ 0 w 441"/>
                <a:gd name="T21" fmla="*/ 0 h 478"/>
                <a:gd name="T22" fmla="*/ 0 w 441"/>
                <a:gd name="T23" fmla="*/ 0 h 478"/>
                <a:gd name="T24" fmla="*/ 0 w 441"/>
                <a:gd name="T25" fmla="*/ 0 h 478"/>
                <a:gd name="T26" fmla="*/ 0 w 441"/>
                <a:gd name="T27" fmla="*/ 0 h 478"/>
                <a:gd name="T28" fmla="*/ 0 w 441"/>
                <a:gd name="T29" fmla="*/ 0 h 478"/>
                <a:gd name="T30" fmla="*/ 0 w 441"/>
                <a:gd name="T31" fmla="*/ 0 h 478"/>
                <a:gd name="T32" fmla="*/ 0 w 441"/>
                <a:gd name="T33" fmla="*/ 0 h 478"/>
                <a:gd name="T34" fmla="*/ 0 w 441"/>
                <a:gd name="T35" fmla="*/ 0 h 478"/>
                <a:gd name="T36" fmla="*/ 0 w 441"/>
                <a:gd name="T37" fmla="*/ 0 h 478"/>
                <a:gd name="T38" fmla="*/ 0 w 441"/>
                <a:gd name="T39" fmla="*/ 0 h 478"/>
                <a:gd name="T40" fmla="*/ 0 w 441"/>
                <a:gd name="T41" fmla="*/ 0 h 478"/>
                <a:gd name="T42" fmla="*/ 0 w 441"/>
                <a:gd name="T43" fmla="*/ 0 h 478"/>
                <a:gd name="T44" fmla="*/ 0 w 441"/>
                <a:gd name="T45" fmla="*/ 0 h 478"/>
                <a:gd name="T46" fmla="*/ 0 w 441"/>
                <a:gd name="T47" fmla="*/ 0 h 478"/>
                <a:gd name="T48" fmla="*/ 0 w 441"/>
                <a:gd name="T49" fmla="*/ 0 h 478"/>
                <a:gd name="T50" fmla="*/ 0 w 441"/>
                <a:gd name="T51" fmla="*/ 0 h 478"/>
                <a:gd name="T52" fmla="*/ 0 w 441"/>
                <a:gd name="T53" fmla="*/ 0 h 478"/>
                <a:gd name="T54" fmla="*/ 0 w 441"/>
                <a:gd name="T55" fmla="*/ 0 h 478"/>
                <a:gd name="T56" fmla="*/ 0 w 441"/>
                <a:gd name="T57" fmla="*/ 0 h 478"/>
                <a:gd name="T58" fmla="*/ 0 w 441"/>
                <a:gd name="T59" fmla="*/ 0 h 478"/>
                <a:gd name="T60" fmla="*/ 0 w 441"/>
                <a:gd name="T61" fmla="*/ 0 h 478"/>
                <a:gd name="T62" fmla="*/ 0 w 441"/>
                <a:gd name="T63" fmla="*/ 0 h 478"/>
                <a:gd name="T64" fmla="*/ 0 w 441"/>
                <a:gd name="T65" fmla="*/ 0 h 478"/>
                <a:gd name="T66" fmla="*/ 0 w 441"/>
                <a:gd name="T67" fmla="*/ 0 h 478"/>
                <a:gd name="T68" fmla="*/ 0 w 441"/>
                <a:gd name="T69" fmla="*/ 0 h 478"/>
                <a:gd name="T70" fmla="*/ 0 w 441"/>
                <a:gd name="T71" fmla="*/ 0 h 478"/>
                <a:gd name="T72" fmla="*/ 0 w 441"/>
                <a:gd name="T73" fmla="*/ 0 h 478"/>
                <a:gd name="T74" fmla="*/ 0 w 441"/>
                <a:gd name="T75" fmla="*/ 0 h 478"/>
                <a:gd name="T76" fmla="*/ 0 w 441"/>
                <a:gd name="T77" fmla="*/ 0 h 478"/>
                <a:gd name="T78" fmla="*/ 0 w 441"/>
                <a:gd name="T79" fmla="*/ 0 h 478"/>
                <a:gd name="T80" fmla="*/ 0 w 441"/>
                <a:gd name="T81" fmla="*/ 0 h 478"/>
                <a:gd name="T82" fmla="*/ 0 w 441"/>
                <a:gd name="T83" fmla="*/ 0 h 478"/>
                <a:gd name="T84" fmla="*/ 0 w 441"/>
                <a:gd name="T85" fmla="*/ 0 h 478"/>
                <a:gd name="T86" fmla="*/ 0 w 441"/>
                <a:gd name="T87" fmla="*/ 0 h 478"/>
                <a:gd name="T88" fmla="*/ 0 w 441"/>
                <a:gd name="T89" fmla="*/ 0 h 478"/>
                <a:gd name="T90" fmla="*/ 0 w 441"/>
                <a:gd name="T91" fmla="*/ 0 h 478"/>
                <a:gd name="T92" fmla="*/ 0 w 441"/>
                <a:gd name="T93" fmla="*/ 0 h 478"/>
                <a:gd name="T94" fmla="*/ 0 w 441"/>
                <a:gd name="T95" fmla="*/ 0 h 478"/>
                <a:gd name="T96" fmla="*/ 0 w 441"/>
                <a:gd name="T97" fmla="*/ 0 h 478"/>
                <a:gd name="T98" fmla="*/ 0 w 441"/>
                <a:gd name="T99" fmla="*/ 0 h 478"/>
                <a:gd name="T100" fmla="*/ 0 w 441"/>
                <a:gd name="T101" fmla="*/ 0 h 4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41"/>
                <a:gd name="T154" fmla="*/ 0 h 478"/>
                <a:gd name="T155" fmla="*/ 441 w 441"/>
                <a:gd name="T156" fmla="*/ 478 h 47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41" h="478">
                  <a:moveTo>
                    <a:pt x="123" y="136"/>
                  </a:moveTo>
                  <a:lnTo>
                    <a:pt x="93" y="152"/>
                  </a:lnTo>
                  <a:lnTo>
                    <a:pt x="59" y="166"/>
                  </a:lnTo>
                  <a:lnTo>
                    <a:pt x="54" y="178"/>
                  </a:lnTo>
                  <a:lnTo>
                    <a:pt x="46" y="225"/>
                  </a:lnTo>
                  <a:lnTo>
                    <a:pt x="25" y="283"/>
                  </a:lnTo>
                  <a:lnTo>
                    <a:pt x="19" y="292"/>
                  </a:lnTo>
                  <a:lnTo>
                    <a:pt x="14" y="305"/>
                  </a:lnTo>
                  <a:lnTo>
                    <a:pt x="11" y="320"/>
                  </a:lnTo>
                  <a:lnTo>
                    <a:pt x="0" y="364"/>
                  </a:lnTo>
                  <a:lnTo>
                    <a:pt x="0" y="377"/>
                  </a:lnTo>
                  <a:lnTo>
                    <a:pt x="4" y="392"/>
                  </a:lnTo>
                  <a:lnTo>
                    <a:pt x="8" y="407"/>
                  </a:lnTo>
                  <a:lnTo>
                    <a:pt x="15" y="414"/>
                  </a:lnTo>
                  <a:lnTo>
                    <a:pt x="43" y="424"/>
                  </a:lnTo>
                  <a:lnTo>
                    <a:pt x="108" y="436"/>
                  </a:lnTo>
                  <a:lnTo>
                    <a:pt x="90" y="449"/>
                  </a:lnTo>
                  <a:lnTo>
                    <a:pt x="76" y="464"/>
                  </a:lnTo>
                  <a:lnTo>
                    <a:pt x="78" y="468"/>
                  </a:lnTo>
                  <a:lnTo>
                    <a:pt x="85" y="470"/>
                  </a:lnTo>
                  <a:lnTo>
                    <a:pt x="91" y="468"/>
                  </a:lnTo>
                  <a:lnTo>
                    <a:pt x="113" y="455"/>
                  </a:lnTo>
                  <a:lnTo>
                    <a:pt x="121" y="451"/>
                  </a:lnTo>
                  <a:lnTo>
                    <a:pt x="120" y="456"/>
                  </a:lnTo>
                  <a:lnTo>
                    <a:pt x="122" y="464"/>
                  </a:lnTo>
                  <a:lnTo>
                    <a:pt x="130" y="466"/>
                  </a:lnTo>
                  <a:lnTo>
                    <a:pt x="138" y="466"/>
                  </a:lnTo>
                  <a:lnTo>
                    <a:pt x="143" y="475"/>
                  </a:lnTo>
                  <a:lnTo>
                    <a:pt x="155" y="476"/>
                  </a:lnTo>
                  <a:lnTo>
                    <a:pt x="164" y="473"/>
                  </a:lnTo>
                  <a:lnTo>
                    <a:pt x="174" y="476"/>
                  </a:lnTo>
                  <a:lnTo>
                    <a:pt x="187" y="472"/>
                  </a:lnTo>
                  <a:lnTo>
                    <a:pt x="199" y="466"/>
                  </a:lnTo>
                  <a:lnTo>
                    <a:pt x="228" y="466"/>
                  </a:lnTo>
                  <a:lnTo>
                    <a:pt x="249" y="459"/>
                  </a:lnTo>
                  <a:lnTo>
                    <a:pt x="267" y="455"/>
                  </a:lnTo>
                  <a:lnTo>
                    <a:pt x="267" y="447"/>
                  </a:lnTo>
                  <a:lnTo>
                    <a:pt x="263" y="437"/>
                  </a:lnTo>
                  <a:lnTo>
                    <a:pt x="253" y="428"/>
                  </a:lnTo>
                  <a:lnTo>
                    <a:pt x="243" y="421"/>
                  </a:lnTo>
                  <a:lnTo>
                    <a:pt x="237" y="419"/>
                  </a:lnTo>
                  <a:lnTo>
                    <a:pt x="228" y="419"/>
                  </a:lnTo>
                  <a:lnTo>
                    <a:pt x="219" y="419"/>
                  </a:lnTo>
                  <a:lnTo>
                    <a:pt x="243" y="409"/>
                  </a:lnTo>
                  <a:lnTo>
                    <a:pt x="255" y="405"/>
                  </a:lnTo>
                  <a:lnTo>
                    <a:pt x="262" y="407"/>
                  </a:lnTo>
                  <a:lnTo>
                    <a:pt x="270" y="409"/>
                  </a:lnTo>
                  <a:lnTo>
                    <a:pt x="281" y="416"/>
                  </a:lnTo>
                  <a:lnTo>
                    <a:pt x="284" y="420"/>
                  </a:lnTo>
                  <a:lnTo>
                    <a:pt x="293" y="443"/>
                  </a:lnTo>
                  <a:lnTo>
                    <a:pt x="299" y="462"/>
                  </a:lnTo>
                  <a:lnTo>
                    <a:pt x="298" y="471"/>
                  </a:lnTo>
                  <a:lnTo>
                    <a:pt x="292" y="478"/>
                  </a:lnTo>
                  <a:lnTo>
                    <a:pt x="319" y="477"/>
                  </a:lnTo>
                  <a:lnTo>
                    <a:pt x="346" y="475"/>
                  </a:lnTo>
                  <a:lnTo>
                    <a:pt x="391" y="465"/>
                  </a:lnTo>
                  <a:lnTo>
                    <a:pt x="397" y="462"/>
                  </a:lnTo>
                  <a:lnTo>
                    <a:pt x="405" y="455"/>
                  </a:lnTo>
                  <a:lnTo>
                    <a:pt x="413" y="451"/>
                  </a:lnTo>
                  <a:lnTo>
                    <a:pt x="417" y="442"/>
                  </a:lnTo>
                  <a:lnTo>
                    <a:pt x="421" y="424"/>
                  </a:lnTo>
                  <a:lnTo>
                    <a:pt x="441" y="424"/>
                  </a:lnTo>
                  <a:lnTo>
                    <a:pt x="441" y="268"/>
                  </a:lnTo>
                  <a:lnTo>
                    <a:pt x="439" y="259"/>
                  </a:lnTo>
                  <a:lnTo>
                    <a:pt x="435" y="248"/>
                  </a:lnTo>
                  <a:lnTo>
                    <a:pt x="430" y="240"/>
                  </a:lnTo>
                  <a:lnTo>
                    <a:pt x="422" y="235"/>
                  </a:lnTo>
                  <a:lnTo>
                    <a:pt x="415" y="233"/>
                  </a:lnTo>
                  <a:lnTo>
                    <a:pt x="407" y="233"/>
                  </a:lnTo>
                  <a:lnTo>
                    <a:pt x="379" y="233"/>
                  </a:lnTo>
                  <a:lnTo>
                    <a:pt x="370" y="211"/>
                  </a:lnTo>
                  <a:lnTo>
                    <a:pt x="360" y="197"/>
                  </a:lnTo>
                  <a:lnTo>
                    <a:pt x="315" y="171"/>
                  </a:lnTo>
                  <a:lnTo>
                    <a:pt x="289" y="158"/>
                  </a:lnTo>
                  <a:lnTo>
                    <a:pt x="285" y="152"/>
                  </a:lnTo>
                  <a:lnTo>
                    <a:pt x="275" y="143"/>
                  </a:lnTo>
                  <a:lnTo>
                    <a:pt x="271" y="138"/>
                  </a:lnTo>
                  <a:lnTo>
                    <a:pt x="278" y="131"/>
                  </a:lnTo>
                  <a:lnTo>
                    <a:pt x="282" y="113"/>
                  </a:lnTo>
                  <a:lnTo>
                    <a:pt x="283" y="100"/>
                  </a:lnTo>
                  <a:lnTo>
                    <a:pt x="282" y="81"/>
                  </a:lnTo>
                  <a:lnTo>
                    <a:pt x="282" y="55"/>
                  </a:lnTo>
                  <a:lnTo>
                    <a:pt x="278" y="39"/>
                  </a:lnTo>
                  <a:lnTo>
                    <a:pt x="273" y="32"/>
                  </a:lnTo>
                  <a:lnTo>
                    <a:pt x="262" y="22"/>
                  </a:lnTo>
                  <a:lnTo>
                    <a:pt x="255" y="11"/>
                  </a:lnTo>
                  <a:lnTo>
                    <a:pt x="245" y="5"/>
                  </a:lnTo>
                  <a:lnTo>
                    <a:pt x="223" y="0"/>
                  </a:lnTo>
                  <a:lnTo>
                    <a:pt x="204" y="4"/>
                  </a:lnTo>
                  <a:lnTo>
                    <a:pt x="195" y="4"/>
                  </a:lnTo>
                  <a:lnTo>
                    <a:pt x="177" y="11"/>
                  </a:lnTo>
                  <a:lnTo>
                    <a:pt x="151" y="27"/>
                  </a:lnTo>
                  <a:lnTo>
                    <a:pt x="126" y="55"/>
                  </a:lnTo>
                  <a:lnTo>
                    <a:pt x="123" y="62"/>
                  </a:lnTo>
                  <a:lnTo>
                    <a:pt x="120" y="69"/>
                  </a:lnTo>
                  <a:lnTo>
                    <a:pt x="120" y="81"/>
                  </a:lnTo>
                  <a:lnTo>
                    <a:pt x="130" y="89"/>
                  </a:lnTo>
                  <a:lnTo>
                    <a:pt x="126" y="114"/>
                  </a:lnTo>
                  <a:lnTo>
                    <a:pt x="130" y="119"/>
                  </a:lnTo>
                  <a:lnTo>
                    <a:pt x="131" y="125"/>
                  </a:lnTo>
                  <a:lnTo>
                    <a:pt x="131" y="132"/>
                  </a:lnTo>
                  <a:lnTo>
                    <a:pt x="123" y="136"/>
                  </a:lnTo>
                </a:path>
              </a:pathLst>
            </a:custGeom>
            <a:solidFill>
              <a:srgbClr val="003399"/>
            </a:solidFill>
            <a:ln w="0">
              <a:solidFill>
                <a:schemeClr val="bg1"/>
              </a:solidFill>
              <a:round/>
              <a:headEnd/>
              <a:tailEnd/>
            </a:ln>
          </p:spPr>
          <p:txBody>
            <a:bodyPr/>
            <a:lstStyle/>
            <a:p>
              <a:endParaRPr lang="ko-KR" altLang="en-US"/>
            </a:p>
          </p:txBody>
        </p:sp>
        <p:sp>
          <p:nvSpPr>
            <p:cNvPr id="33815" name="Freeform 24"/>
            <p:cNvSpPr>
              <a:spLocks/>
            </p:cNvSpPr>
            <p:nvPr/>
          </p:nvSpPr>
          <p:spPr bwMode="auto">
            <a:xfrm>
              <a:off x="787" y="2238"/>
              <a:ext cx="5" cy="12"/>
            </a:xfrm>
            <a:custGeom>
              <a:avLst/>
              <a:gdLst>
                <a:gd name="T0" fmla="*/ 0 w 14"/>
                <a:gd name="T1" fmla="*/ 0 h 35"/>
                <a:gd name="T2" fmla="*/ 0 w 14"/>
                <a:gd name="T3" fmla="*/ 0 h 35"/>
                <a:gd name="T4" fmla="*/ 0 w 14"/>
                <a:gd name="T5" fmla="*/ 0 h 35"/>
                <a:gd name="T6" fmla="*/ 0 w 14"/>
                <a:gd name="T7" fmla="*/ 0 h 35"/>
                <a:gd name="T8" fmla="*/ 0 w 14"/>
                <a:gd name="T9" fmla="*/ 0 h 35"/>
                <a:gd name="T10" fmla="*/ 0 w 14"/>
                <a:gd name="T11" fmla="*/ 0 h 35"/>
                <a:gd name="T12" fmla="*/ 0 60000 65536"/>
                <a:gd name="T13" fmla="*/ 0 60000 65536"/>
                <a:gd name="T14" fmla="*/ 0 60000 65536"/>
                <a:gd name="T15" fmla="*/ 0 60000 65536"/>
                <a:gd name="T16" fmla="*/ 0 60000 65536"/>
                <a:gd name="T17" fmla="*/ 0 60000 65536"/>
                <a:gd name="T18" fmla="*/ 0 w 14"/>
                <a:gd name="T19" fmla="*/ 0 h 35"/>
                <a:gd name="T20" fmla="*/ 14 w 14"/>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14" h="35">
                  <a:moveTo>
                    <a:pt x="8" y="0"/>
                  </a:moveTo>
                  <a:lnTo>
                    <a:pt x="14" y="35"/>
                  </a:lnTo>
                  <a:lnTo>
                    <a:pt x="5" y="25"/>
                  </a:lnTo>
                  <a:lnTo>
                    <a:pt x="0" y="22"/>
                  </a:lnTo>
                  <a:lnTo>
                    <a:pt x="2" y="15"/>
                  </a:lnTo>
                  <a:lnTo>
                    <a:pt x="8" y="0"/>
                  </a:lnTo>
                  <a:close/>
                </a:path>
              </a:pathLst>
            </a:custGeom>
            <a:solidFill>
              <a:srgbClr val="003399"/>
            </a:solidFill>
            <a:ln w="9525">
              <a:solidFill>
                <a:schemeClr val="bg1"/>
              </a:solidFill>
              <a:round/>
              <a:headEnd/>
              <a:tailEnd/>
            </a:ln>
          </p:spPr>
          <p:txBody>
            <a:bodyPr/>
            <a:lstStyle/>
            <a:p>
              <a:endParaRPr lang="ko-KR" altLang="en-US"/>
            </a:p>
          </p:txBody>
        </p:sp>
        <p:sp>
          <p:nvSpPr>
            <p:cNvPr id="33816" name="Freeform 25"/>
            <p:cNvSpPr>
              <a:spLocks/>
            </p:cNvSpPr>
            <p:nvPr/>
          </p:nvSpPr>
          <p:spPr bwMode="auto">
            <a:xfrm>
              <a:off x="787" y="2238"/>
              <a:ext cx="5" cy="12"/>
            </a:xfrm>
            <a:custGeom>
              <a:avLst/>
              <a:gdLst>
                <a:gd name="T0" fmla="*/ 0 w 14"/>
                <a:gd name="T1" fmla="*/ 0 h 35"/>
                <a:gd name="T2" fmla="*/ 0 w 14"/>
                <a:gd name="T3" fmla="*/ 0 h 35"/>
                <a:gd name="T4" fmla="*/ 0 w 14"/>
                <a:gd name="T5" fmla="*/ 0 h 35"/>
                <a:gd name="T6" fmla="*/ 0 w 14"/>
                <a:gd name="T7" fmla="*/ 0 h 35"/>
                <a:gd name="T8" fmla="*/ 0 w 14"/>
                <a:gd name="T9" fmla="*/ 0 h 35"/>
                <a:gd name="T10" fmla="*/ 0 w 14"/>
                <a:gd name="T11" fmla="*/ 0 h 35"/>
                <a:gd name="T12" fmla="*/ 0 60000 65536"/>
                <a:gd name="T13" fmla="*/ 0 60000 65536"/>
                <a:gd name="T14" fmla="*/ 0 60000 65536"/>
                <a:gd name="T15" fmla="*/ 0 60000 65536"/>
                <a:gd name="T16" fmla="*/ 0 60000 65536"/>
                <a:gd name="T17" fmla="*/ 0 60000 65536"/>
                <a:gd name="T18" fmla="*/ 0 w 14"/>
                <a:gd name="T19" fmla="*/ 0 h 35"/>
                <a:gd name="T20" fmla="*/ 14 w 14"/>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14" h="35">
                  <a:moveTo>
                    <a:pt x="8" y="0"/>
                  </a:moveTo>
                  <a:lnTo>
                    <a:pt x="14" y="35"/>
                  </a:lnTo>
                  <a:lnTo>
                    <a:pt x="5" y="25"/>
                  </a:lnTo>
                  <a:lnTo>
                    <a:pt x="0" y="22"/>
                  </a:lnTo>
                  <a:lnTo>
                    <a:pt x="2" y="15"/>
                  </a:lnTo>
                  <a:lnTo>
                    <a:pt x="8" y="0"/>
                  </a:lnTo>
                </a:path>
              </a:pathLst>
            </a:custGeom>
            <a:solidFill>
              <a:srgbClr val="003399"/>
            </a:solidFill>
            <a:ln w="0">
              <a:solidFill>
                <a:schemeClr val="bg1"/>
              </a:solidFill>
              <a:round/>
              <a:headEnd/>
              <a:tailEnd/>
            </a:ln>
          </p:spPr>
          <p:txBody>
            <a:bodyPr/>
            <a:lstStyle/>
            <a:p>
              <a:endParaRPr lang="ko-KR" altLang="en-US"/>
            </a:p>
          </p:txBody>
        </p:sp>
        <p:sp>
          <p:nvSpPr>
            <p:cNvPr id="33817" name="Freeform 26"/>
            <p:cNvSpPr>
              <a:spLocks/>
            </p:cNvSpPr>
            <p:nvPr/>
          </p:nvSpPr>
          <p:spPr bwMode="auto">
            <a:xfrm>
              <a:off x="810" y="2200"/>
              <a:ext cx="8" cy="51"/>
            </a:xfrm>
            <a:custGeom>
              <a:avLst/>
              <a:gdLst>
                <a:gd name="T0" fmla="*/ 0 w 25"/>
                <a:gd name="T1" fmla="*/ 0 h 154"/>
                <a:gd name="T2" fmla="*/ 0 w 25"/>
                <a:gd name="T3" fmla="*/ 0 h 154"/>
                <a:gd name="T4" fmla="*/ 0 w 25"/>
                <a:gd name="T5" fmla="*/ 0 h 154"/>
                <a:gd name="T6" fmla="*/ 0 w 25"/>
                <a:gd name="T7" fmla="*/ 0 h 154"/>
                <a:gd name="T8" fmla="*/ 0 w 25"/>
                <a:gd name="T9" fmla="*/ 0 h 154"/>
                <a:gd name="T10" fmla="*/ 0 w 25"/>
                <a:gd name="T11" fmla="*/ 0 h 154"/>
                <a:gd name="T12" fmla="*/ 0 w 25"/>
                <a:gd name="T13" fmla="*/ 0 h 154"/>
                <a:gd name="T14" fmla="*/ 0 w 25"/>
                <a:gd name="T15" fmla="*/ 0 h 154"/>
                <a:gd name="T16" fmla="*/ 0 w 25"/>
                <a:gd name="T17" fmla="*/ 0 h 154"/>
                <a:gd name="T18" fmla="*/ 0 w 25"/>
                <a:gd name="T19" fmla="*/ 0 h 154"/>
                <a:gd name="T20" fmla="*/ 0 w 25"/>
                <a:gd name="T21" fmla="*/ 0 h 154"/>
                <a:gd name="T22" fmla="*/ 0 w 25"/>
                <a:gd name="T23" fmla="*/ 0 h 154"/>
                <a:gd name="T24" fmla="*/ 0 w 25"/>
                <a:gd name="T25" fmla="*/ 0 h 1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54"/>
                <a:gd name="T41" fmla="*/ 25 w 25"/>
                <a:gd name="T42" fmla="*/ 154 h 1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54">
                  <a:moveTo>
                    <a:pt x="0" y="0"/>
                  </a:moveTo>
                  <a:lnTo>
                    <a:pt x="5" y="46"/>
                  </a:lnTo>
                  <a:lnTo>
                    <a:pt x="13" y="126"/>
                  </a:lnTo>
                  <a:lnTo>
                    <a:pt x="17" y="154"/>
                  </a:lnTo>
                  <a:lnTo>
                    <a:pt x="14" y="92"/>
                  </a:lnTo>
                  <a:lnTo>
                    <a:pt x="18" y="67"/>
                  </a:lnTo>
                  <a:lnTo>
                    <a:pt x="25" y="53"/>
                  </a:lnTo>
                  <a:lnTo>
                    <a:pt x="17" y="45"/>
                  </a:lnTo>
                  <a:lnTo>
                    <a:pt x="19" y="33"/>
                  </a:lnTo>
                  <a:lnTo>
                    <a:pt x="21" y="25"/>
                  </a:lnTo>
                  <a:lnTo>
                    <a:pt x="14" y="23"/>
                  </a:lnTo>
                  <a:lnTo>
                    <a:pt x="7" y="16"/>
                  </a:lnTo>
                  <a:lnTo>
                    <a:pt x="0" y="0"/>
                  </a:lnTo>
                  <a:close/>
                </a:path>
              </a:pathLst>
            </a:custGeom>
            <a:solidFill>
              <a:srgbClr val="003399"/>
            </a:solidFill>
            <a:ln w="9525">
              <a:solidFill>
                <a:schemeClr val="bg1"/>
              </a:solidFill>
              <a:round/>
              <a:headEnd/>
              <a:tailEnd/>
            </a:ln>
          </p:spPr>
          <p:txBody>
            <a:bodyPr/>
            <a:lstStyle/>
            <a:p>
              <a:endParaRPr lang="ko-KR" altLang="en-US"/>
            </a:p>
          </p:txBody>
        </p:sp>
        <p:sp>
          <p:nvSpPr>
            <p:cNvPr id="33818" name="Freeform 27"/>
            <p:cNvSpPr>
              <a:spLocks/>
            </p:cNvSpPr>
            <p:nvPr/>
          </p:nvSpPr>
          <p:spPr bwMode="auto">
            <a:xfrm>
              <a:off x="810" y="2200"/>
              <a:ext cx="8" cy="51"/>
            </a:xfrm>
            <a:custGeom>
              <a:avLst/>
              <a:gdLst>
                <a:gd name="T0" fmla="*/ 0 w 25"/>
                <a:gd name="T1" fmla="*/ 0 h 154"/>
                <a:gd name="T2" fmla="*/ 0 w 25"/>
                <a:gd name="T3" fmla="*/ 0 h 154"/>
                <a:gd name="T4" fmla="*/ 0 w 25"/>
                <a:gd name="T5" fmla="*/ 0 h 154"/>
                <a:gd name="T6" fmla="*/ 0 w 25"/>
                <a:gd name="T7" fmla="*/ 0 h 154"/>
                <a:gd name="T8" fmla="*/ 0 w 25"/>
                <a:gd name="T9" fmla="*/ 0 h 154"/>
                <a:gd name="T10" fmla="*/ 0 w 25"/>
                <a:gd name="T11" fmla="*/ 0 h 154"/>
                <a:gd name="T12" fmla="*/ 0 w 25"/>
                <a:gd name="T13" fmla="*/ 0 h 154"/>
                <a:gd name="T14" fmla="*/ 0 w 25"/>
                <a:gd name="T15" fmla="*/ 0 h 154"/>
                <a:gd name="T16" fmla="*/ 0 w 25"/>
                <a:gd name="T17" fmla="*/ 0 h 154"/>
                <a:gd name="T18" fmla="*/ 0 w 25"/>
                <a:gd name="T19" fmla="*/ 0 h 154"/>
                <a:gd name="T20" fmla="*/ 0 w 25"/>
                <a:gd name="T21" fmla="*/ 0 h 154"/>
                <a:gd name="T22" fmla="*/ 0 w 25"/>
                <a:gd name="T23" fmla="*/ 0 h 154"/>
                <a:gd name="T24" fmla="*/ 0 w 25"/>
                <a:gd name="T25" fmla="*/ 0 h 1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54"/>
                <a:gd name="T41" fmla="*/ 25 w 25"/>
                <a:gd name="T42" fmla="*/ 154 h 1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54">
                  <a:moveTo>
                    <a:pt x="0" y="0"/>
                  </a:moveTo>
                  <a:lnTo>
                    <a:pt x="5" y="46"/>
                  </a:lnTo>
                  <a:lnTo>
                    <a:pt x="13" y="126"/>
                  </a:lnTo>
                  <a:lnTo>
                    <a:pt x="17" y="154"/>
                  </a:lnTo>
                  <a:lnTo>
                    <a:pt x="14" y="92"/>
                  </a:lnTo>
                  <a:lnTo>
                    <a:pt x="18" y="67"/>
                  </a:lnTo>
                  <a:lnTo>
                    <a:pt x="25" y="53"/>
                  </a:lnTo>
                  <a:lnTo>
                    <a:pt x="17" y="45"/>
                  </a:lnTo>
                  <a:lnTo>
                    <a:pt x="19" y="33"/>
                  </a:lnTo>
                  <a:lnTo>
                    <a:pt x="21" y="25"/>
                  </a:lnTo>
                  <a:lnTo>
                    <a:pt x="14" y="23"/>
                  </a:lnTo>
                  <a:lnTo>
                    <a:pt x="7" y="16"/>
                  </a:lnTo>
                  <a:lnTo>
                    <a:pt x="0" y="0"/>
                  </a:lnTo>
                </a:path>
              </a:pathLst>
            </a:custGeom>
            <a:solidFill>
              <a:srgbClr val="003399"/>
            </a:solidFill>
            <a:ln w="0">
              <a:solidFill>
                <a:schemeClr val="bg1"/>
              </a:solidFill>
              <a:round/>
              <a:headEnd/>
              <a:tailEnd/>
            </a:ln>
          </p:spPr>
          <p:txBody>
            <a:bodyPr/>
            <a:lstStyle/>
            <a:p>
              <a:endParaRPr lang="ko-KR" altLang="en-US"/>
            </a:p>
          </p:txBody>
        </p:sp>
        <p:sp>
          <p:nvSpPr>
            <p:cNvPr id="33819" name="Freeform 28"/>
            <p:cNvSpPr>
              <a:spLocks/>
            </p:cNvSpPr>
            <p:nvPr/>
          </p:nvSpPr>
          <p:spPr bwMode="auto">
            <a:xfrm>
              <a:off x="823" y="2187"/>
              <a:ext cx="20" cy="66"/>
            </a:xfrm>
            <a:custGeom>
              <a:avLst/>
              <a:gdLst>
                <a:gd name="T0" fmla="*/ 0 w 59"/>
                <a:gd name="T1" fmla="*/ 0 h 198"/>
                <a:gd name="T2" fmla="*/ 0 w 59"/>
                <a:gd name="T3" fmla="*/ 0 h 198"/>
                <a:gd name="T4" fmla="*/ 0 w 59"/>
                <a:gd name="T5" fmla="*/ 0 h 198"/>
                <a:gd name="T6" fmla="*/ 0 w 59"/>
                <a:gd name="T7" fmla="*/ 0 h 198"/>
                <a:gd name="T8" fmla="*/ 0 w 59"/>
                <a:gd name="T9" fmla="*/ 0 h 198"/>
                <a:gd name="T10" fmla="*/ 0 w 59"/>
                <a:gd name="T11" fmla="*/ 0 h 198"/>
                <a:gd name="T12" fmla="*/ 0 w 59"/>
                <a:gd name="T13" fmla="*/ 0 h 198"/>
                <a:gd name="T14" fmla="*/ 0 w 59"/>
                <a:gd name="T15" fmla="*/ 0 h 198"/>
                <a:gd name="T16" fmla="*/ 0 w 59"/>
                <a:gd name="T17" fmla="*/ 0 h 198"/>
                <a:gd name="T18" fmla="*/ 0 w 59"/>
                <a:gd name="T19" fmla="*/ 0 h 198"/>
                <a:gd name="T20" fmla="*/ 0 w 59"/>
                <a:gd name="T21" fmla="*/ 0 h 198"/>
                <a:gd name="T22" fmla="*/ 0 w 59"/>
                <a:gd name="T23" fmla="*/ 0 h 198"/>
                <a:gd name="T24" fmla="*/ 0 w 59"/>
                <a:gd name="T25" fmla="*/ 0 h 198"/>
                <a:gd name="T26" fmla="*/ 0 w 59"/>
                <a:gd name="T27" fmla="*/ 0 h 198"/>
                <a:gd name="T28" fmla="*/ 0 w 59"/>
                <a:gd name="T29" fmla="*/ 0 h 198"/>
                <a:gd name="T30" fmla="*/ 0 w 59"/>
                <a:gd name="T31" fmla="*/ 0 h 198"/>
                <a:gd name="T32" fmla="*/ 0 w 59"/>
                <a:gd name="T33" fmla="*/ 0 h 198"/>
                <a:gd name="T34" fmla="*/ 0 w 59"/>
                <a:gd name="T35" fmla="*/ 0 h 1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
                <a:gd name="T55" fmla="*/ 0 h 198"/>
                <a:gd name="T56" fmla="*/ 59 w 59"/>
                <a:gd name="T57" fmla="*/ 198 h 1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 h="198">
                  <a:moveTo>
                    <a:pt x="0" y="63"/>
                  </a:moveTo>
                  <a:lnTo>
                    <a:pt x="15" y="56"/>
                  </a:lnTo>
                  <a:lnTo>
                    <a:pt x="26" y="49"/>
                  </a:lnTo>
                  <a:lnTo>
                    <a:pt x="39" y="39"/>
                  </a:lnTo>
                  <a:lnTo>
                    <a:pt x="48" y="23"/>
                  </a:lnTo>
                  <a:lnTo>
                    <a:pt x="59" y="0"/>
                  </a:lnTo>
                  <a:lnTo>
                    <a:pt x="48" y="50"/>
                  </a:lnTo>
                  <a:lnTo>
                    <a:pt x="36" y="101"/>
                  </a:lnTo>
                  <a:lnTo>
                    <a:pt x="31" y="132"/>
                  </a:lnTo>
                  <a:lnTo>
                    <a:pt x="26" y="155"/>
                  </a:lnTo>
                  <a:lnTo>
                    <a:pt x="23" y="198"/>
                  </a:lnTo>
                  <a:lnTo>
                    <a:pt x="15" y="194"/>
                  </a:lnTo>
                  <a:lnTo>
                    <a:pt x="11" y="148"/>
                  </a:lnTo>
                  <a:lnTo>
                    <a:pt x="5" y="103"/>
                  </a:lnTo>
                  <a:lnTo>
                    <a:pt x="1" y="90"/>
                  </a:lnTo>
                  <a:lnTo>
                    <a:pt x="11" y="80"/>
                  </a:lnTo>
                  <a:lnTo>
                    <a:pt x="6" y="72"/>
                  </a:lnTo>
                  <a:lnTo>
                    <a:pt x="0" y="63"/>
                  </a:lnTo>
                  <a:close/>
                </a:path>
              </a:pathLst>
            </a:custGeom>
            <a:solidFill>
              <a:srgbClr val="003399"/>
            </a:solidFill>
            <a:ln w="9525">
              <a:solidFill>
                <a:schemeClr val="bg1"/>
              </a:solidFill>
              <a:round/>
              <a:headEnd/>
              <a:tailEnd/>
            </a:ln>
          </p:spPr>
          <p:txBody>
            <a:bodyPr/>
            <a:lstStyle/>
            <a:p>
              <a:endParaRPr lang="ko-KR" altLang="en-US"/>
            </a:p>
          </p:txBody>
        </p:sp>
        <p:sp>
          <p:nvSpPr>
            <p:cNvPr id="33820" name="Freeform 29"/>
            <p:cNvSpPr>
              <a:spLocks/>
            </p:cNvSpPr>
            <p:nvPr/>
          </p:nvSpPr>
          <p:spPr bwMode="auto">
            <a:xfrm>
              <a:off x="823" y="2187"/>
              <a:ext cx="20" cy="66"/>
            </a:xfrm>
            <a:custGeom>
              <a:avLst/>
              <a:gdLst>
                <a:gd name="T0" fmla="*/ 0 w 59"/>
                <a:gd name="T1" fmla="*/ 0 h 198"/>
                <a:gd name="T2" fmla="*/ 0 w 59"/>
                <a:gd name="T3" fmla="*/ 0 h 198"/>
                <a:gd name="T4" fmla="*/ 0 w 59"/>
                <a:gd name="T5" fmla="*/ 0 h 198"/>
                <a:gd name="T6" fmla="*/ 0 w 59"/>
                <a:gd name="T7" fmla="*/ 0 h 198"/>
                <a:gd name="T8" fmla="*/ 0 w 59"/>
                <a:gd name="T9" fmla="*/ 0 h 198"/>
                <a:gd name="T10" fmla="*/ 0 w 59"/>
                <a:gd name="T11" fmla="*/ 0 h 198"/>
                <a:gd name="T12" fmla="*/ 0 w 59"/>
                <a:gd name="T13" fmla="*/ 0 h 198"/>
                <a:gd name="T14" fmla="*/ 0 w 59"/>
                <a:gd name="T15" fmla="*/ 0 h 198"/>
                <a:gd name="T16" fmla="*/ 0 w 59"/>
                <a:gd name="T17" fmla="*/ 0 h 198"/>
                <a:gd name="T18" fmla="*/ 0 w 59"/>
                <a:gd name="T19" fmla="*/ 0 h 198"/>
                <a:gd name="T20" fmla="*/ 0 w 59"/>
                <a:gd name="T21" fmla="*/ 0 h 198"/>
                <a:gd name="T22" fmla="*/ 0 w 59"/>
                <a:gd name="T23" fmla="*/ 0 h 198"/>
                <a:gd name="T24" fmla="*/ 0 w 59"/>
                <a:gd name="T25" fmla="*/ 0 h 198"/>
                <a:gd name="T26" fmla="*/ 0 w 59"/>
                <a:gd name="T27" fmla="*/ 0 h 198"/>
                <a:gd name="T28" fmla="*/ 0 w 59"/>
                <a:gd name="T29" fmla="*/ 0 h 198"/>
                <a:gd name="T30" fmla="*/ 0 w 59"/>
                <a:gd name="T31" fmla="*/ 0 h 198"/>
                <a:gd name="T32" fmla="*/ 0 w 59"/>
                <a:gd name="T33" fmla="*/ 0 h 198"/>
                <a:gd name="T34" fmla="*/ 0 w 59"/>
                <a:gd name="T35" fmla="*/ 0 h 1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
                <a:gd name="T55" fmla="*/ 0 h 198"/>
                <a:gd name="T56" fmla="*/ 59 w 59"/>
                <a:gd name="T57" fmla="*/ 198 h 1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 h="198">
                  <a:moveTo>
                    <a:pt x="0" y="63"/>
                  </a:moveTo>
                  <a:lnTo>
                    <a:pt x="15" y="56"/>
                  </a:lnTo>
                  <a:lnTo>
                    <a:pt x="26" y="49"/>
                  </a:lnTo>
                  <a:lnTo>
                    <a:pt x="39" y="39"/>
                  </a:lnTo>
                  <a:lnTo>
                    <a:pt x="48" y="23"/>
                  </a:lnTo>
                  <a:lnTo>
                    <a:pt x="59" y="0"/>
                  </a:lnTo>
                  <a:lnTo>
                    <a:pt x="48" y="50"/>
                  </a:lnTo>
                  <a:lnTo>
                    <a:pt x="36" y="101"/>
                  </a:lnTo>
                  <a:lnTo>
                    <a:pt x="31" y="132"/>
                  </a:lnTo>
                  <a:lnTo>
                    <a:pt x="26" y="155"/>
                  </a:lnTo>
                  <a:lnTo>
                    <a:pt x="23" y="198"/>
                  </a:lnTo>
                  <a:lnTo>
                    <a:pt x="15" y="194"/>
                  </a:lnTo>
                  <a:lnTo>
                    <a:pt x="11" y="148"/>
                  </a:lnTo>
                  <a:lnTo>
                    <a:pt x="5" y="103"/>
                  </a:lnTo>
                  <a:lnTo>
                    <a:pt x="1" y="90"/>
                  </a:lnTo>
                  <a:lnTo>
                    <a:pt x="11" y="80"/>
                  </a:lnTo>
                  <a:lnTo>
                    <a:pt x="6" y="72"/>
                  </a:lnTo>
                  <a:lnTo>
                    <a:pt x="0" y="63"/>
                  </a:lnTo>
                </a:path>
              </a:pathLst>
            </a:custGeom>
            <a:solidFill>
              <a:srgbClr val="003399"/>
            </a:solidFill>
            <a:ln w="0">
              <a:solidFill>
                <a:schemeClr val="bg1"/>
              </a:solidFill>
              <a:round/>
              <a:headEnd/>
              <a:tailEnd/>
            </a:ln>
          </p:spPr>
          <p:txBody>
            <a:bodyPr/>
            <a:lstStyle/>
            <a:p>
              <a:endParaRPr lang="ko-KR" altLang="en-US"/>
            </a:p>
          </p:txBody>
        </p:sp>
        <p:sp>
          <p:nvSpPr>
            <p:cNvPr id="33821" name="Freeform 30"/>
            <p:cNvSpPr>
              <a:spLocks/>
            </p:cNvSpPr>
            <p:nvPr/>
          </p:nvSpPr>
          <p:spPr bwMode="auto">
            <a:xfrm>
              <a:off x="810" y="2259"/>
              <a:ext cx="18" cy="11"/>
            </a:xfrm>
            <a:custGeom>
              <a:avLst/>
              <a:gdLst>
                <a:gd name="T0" fmla="*/ 0 w 55"/>
                <a:gd name="T1" fmla="*/ 0 h 32"/>
                <a:gd name="T2" fmla="*/ 0 w 55"/>
                <a:gd name="T3" fmla="*/ 0 h 32"/>
                <a:gd name="T4" fmla="*/ 0 w 55"/>
                <a:gd name="T5" fmla="*/ 0 h 32"/>
                <a:gd name="T6" fmla="*/ 0 w 55"/>
                <a:gd name="T7" fmla="*/ 0 h 32"/>
                <a:gd name="T8" fmla="*/ 0 w 55"/>
                <a:gd name="T9" fmla="*/ 0 h 32"/>
                <a:gd name="T10" fmla="*/ 0 w 55"/>
                <a:gd name="T11" fmla="*/ 0 h 32"/>
                <a:gd name="T12" fmla="*/ 0 w 55"/>
                <a:gd name="T13" fmla="*/ 0 h 32"/>
                <a:gd name="T14" fmla="*/ 0 w 55"/>
                <a:gd name="T15" fmla="*/ 0 h 32"/>
                <a:gd name="T16" fmla="*/ 0 w 55"/>
                <a:gd name="T17" fmla="*/ 0 h 32"/>
                <a:gd name="T18" fmla="*/ 0 w 55"/>
                <a:gd name="T19" fmla="*/ 0 h 32"/>
                <a:gd name="T20" fmla="*/ 0 w 55"/>
                <a:gd name="T21" fmla="*/ 0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32"/>
                <a:gd name="T35" fmla="*/ 55 w 55"/>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32">
                  <a:moveTo>
                    <a:pt x="20" y="0"/>
                  </a:moveTo>
                  <a:lnTo>
                    <a:pt x="12" y="4"/>
                  </a:lnTo>
                  <a:lnTo>
                    <a:pt x="4" y="10"/>
                  </a:lnTo>
                  <a:lnTo>
                    <a:pt x="0" y="20"/>
                  </a:lnTo>
                  <a:lnTo>
                    <a:pt x="1" y="28"/>
                  </a:lnTo>
                  <a:lnTo>
                    <a:pt x="40" y="32"/>
                  </a:lnTo>
                  <a:lnTo>
                    <a:pt x="41" y="22"/>
                  </a:lnTo>
                  <a:lnTo>
                    <a:pt x="45" y="14"/>
                  </a:lnTo>
                  <a:lnTo>
                    <a:pt x="49" y="6"/>
                  </a:lnTo>
                  <a:lnTo>
                    <a:pt x="55" y="0"/>
                  </a:lnTo>
                  <a:lnTo>
                    <a:pt x="20" y="0"/>
                  </a:lnTo>
                  <a:close/>
                </a:path>
              </a:pathLst>
            </a:custGeom>
            <a:solidFill>
              <a:srgbClr val="003399"/>
            </a:solidFill>
            <a:ln w="9525">
              <a:solidFill>
                <a:schemeClr val="bg1"/>
              </a:solidFill>
              <a:round/>
              <a:headEnd/>
              <a:tailEnd/>
            </a:ln>
          </p:spPr>
          <p:txBody>
            <a:bodyPr/>
            <a:lstStyle/>
            <a:p>
              <a:endParaRPr lang="ko-KR" altLang="en-US"/>
            </a:p>
          </p:txBody>
        </p:sp>
        <p:sp>
          <p:nvSpPr>
            <p:cNvPr id="33822" name="Freeform 31"/>
            <p:cNvSpPr>
              <a:spLocks/>
            </p:cNvSpPr>
            <p:nvPr/>
          </p:nvSpPr>
          <p:spPr bwMode="auto">
            <a:xfrm>
              <a:off x="810" y="2259"/>
              <a:ext cx="18" cy="11"/>
            </a:xfrm>
            <a:custGeom>
              <a:avLst/>
              <a:gdLst>
                <a:gd name="T0" fmla="*/ 0 w 55"/>
                <a:gd name="T1" fmla="*/ 0 h 32"/>
                <a:gd name="T2" fmla="*/ 0 w 55"/>
                <a:gd name="T3" fmla="*/ 0 h 32"/>
                <a:gd name="T4" fmla="*/ 0 w 55"/>
                <a:gd name="T5" fmla="*/ 0 h 32"/>
                <a:gd name="T6" fmla="*/ 0 w 55"/>
                <a:gd name="T7" fmla="*/ 0 h 32"/>
                <a:gd name="T8" fmla="*/ 0 w 55"/>
                <a:gd name="T9" fmla="*/ 0 h 32"/>
                <a:gd name="T10" fmla="*/ 0 w 55"/>
                <a:gd name="T11" fmla="*/ 0 h 32"/>
                <a:gd name="T12" fmla="*/ 0 w 55"/>
                <a:gd name="T13" fmla="*/ 0 h 32"/>
                <a:gd name="T14" fmla="*/ 0 w 55"/>
                <a:gd name="T15" fmla="*/ 0 h 32"/>
                <a:gd name="T16" fmla="*/ 0 w 55"/>
                <a:gd name="T17" fmla="*/ 0 h 32"/>
                <a:gd name="T18" fmla="*/ 0 w 55"/>
                <a:gd name="T19" fmla="*/ 0 h 32"/>
                <a:gd name="T20" fmla="*/ 0 w 55"/>
                <a:gd name="T21" fmla="*/ 0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32"/>
                <a:gd name="T35" fmla="*/ 55 w 55"/>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32">
                  <a:moveTo>
                    <a:pt x="20" y="0"/>
                  </a:moveTo>
                  <a:lnTo>
                    <a:pt x="12" y="4"/>
                  </a:lnTo>
                  <a:lnTo>
                    <a:pt x="4" y="10"/>
                  </a:lnTo>
                  <a:lnTo>
                    <a:pt x="0" y="20"/>
                  </a:lnTo>
                  <a:lnTo>
                    <a:pt x="1" y="28"/>
                  </a:lnTo>
                  <a:lnTo>
                    <a:pt x="40" y="32"/>
                  </a:lnTo>
                  <a:lnTo>
                    <a:pt x="41" y="22"/>
                  </a:lnTo>
                  <a:lnTo>
                    <a:pt x="45" y="14"/>
                  </a:lnTo>
                  <a:lnTo>
                    <a:pt x="49" y="6"/>
                  </a:lnTo>
                  <a:lnTo>
                    <a:pt x="55" y="0"/>
                  </a:lnTo>
                  <a:lnTo>
                    <a:pt x="20" y="0"/>
                  </a:lnTo>
                </a:path>
              </a:pathLst>
            </a:custGeom>
            <a:solidFill>
              <a:srgbClr val="003399"/>
            </a:solidFill>
            <a:ln w="0">
              <a:solidFill>
                <a:schemeClr val="bg1"/>
              </a:solidFill>
              <a:round/>
              <a:headEnd/>
              <a:tailEnd/>
            </a:ln>
          </p:spPr>
          <p:txBody>
            <a:bodyPr/>
            <a:lstStyle/>
            <a:p>
              <a:endParaRPr lang="ko-KR" altLang="en-US"/>
            </a:p>
          </p:txBody>
        </p:sp>
        <p:sp>
          <p:nvSpPr>
            <p:cNvPr id="33823" name="Freeform 32"/>
            <p:cNvSpPr>
              <a:spLocks/>
            </p:cNvSpPr>
            <p:nvPr/>
          </p:nvSpPr>
          <p:spPr bwMode="auto">
            <a:xfrm>
              <a:off x="440" y="2301"/>
              <a:ext cx="32" cy="30"/>
            </a:xfrm>
            <a:custGeom>
              <a:avLst/>
              <a:gdLst>
                <a:gd name="T0" fmla="*/ 0 w 96"/>
                <a:gd name="T1" fmla="*/ 0 h 90"/>
                <a:gd name="T2" fmla="*/ 0 w 96"/>
                <a:gd name="T3" fmla="*/ 0 h 90"/>
                <a:gd name="T4" fmla="*/ 0 w 96"/>
                <a:gd name="T5" fmla="*/ 0 h 90"/>
                <a:gd name="T6" fmla="*/ 0 w 96"/>
                <a:gd name="T7" fmla="*/ 0 h 90"/>
                <a:gd name="T8" fmla="*/ 0 w 96"/>
                <a:gd name="T9" fmla="*/ 0 h 90"/>
                <a:gd name="T10" fmla="*/ 0 w 96"/>
                <a:gd name="T11" fmla="*/ 0 h 90"/>
                <a:gd name="T12" fmla="*/ 0 w 96"/>
                <a:gd name="T13" fmla="*/ 0 h 90"/>
                <a:gd name="T14" fmla="*/ 0 w 96"/>
                <a:gd name="T15" fmla="*/ 0 h 90"/>
                <a:gd name="T16" fmla="*/ 0 w 96"/>
                <a:gd name="T17" fmla="*/ 0 h 90"/>
                <a:gd name="T18" fmla="*/ 0 w 96"/>
                <a:gd name="T19" fmla="*/ 0 h 90"/>
                <a:gd name="T20" fmla="*/ 0 w 96"/>
                <a:gd name="T21" fmla="*/ 0 h 90"/>
                <a:gd name="T22" fmla="*/ 0 w 96"/>
                <a:gd name="T23" fmla="*/ 0 h 90"/>
                <a:gd name="T24" fmla="*/ 0 w 96"/>
                <a:gd name="T25" fmla="*/ 0 h 90"/>
                <a:gd name="T26" fmla="*/ 0 w 96"/>
                <a:gd name="T27" fmla="*/ 0 h 90"/>
                <a:gd name="T28" fmla="*/ 0 w 96"/>
                <a:gd name="T29" fmla="*/ 0 h 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6"/>
                <a:gd name="T46" fmla="*/ 0 h 90"/>
                <a:gd name="T47" fmla="*/ 96 w 96"/>
                <a:gd name="T48" fmla="*/ 90 h 9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6" h="90">
                  <a:moveTo>
                    <a:pt x="0" y="9"/>
                  </a:moveTo>
                  <a:lnTo>
                    <a:pt x="18" y="11"/>
                  </a:lnTo>
                  <a:lnTo>
                    <a:pt x="36" y="20"/>
                  </a:lnTo>
                  <a:lnTo>
                    <a:pt x="51" y="37"/>
                  </a:lnTo>
                  <a:lnTo>
                    <a:pt x="61" y="56"/>
                  </a:lnTo>
                  <a:lnTo>
                    <a:pt x="68" y="77"/>
                  </a:lnTo>
                  <a:lnTo>
                    <a:pt x="69" y="90"/>
                  </a:lnTo>
                  <a:lnTo>
                    <a:pt x="96" y="88"/>
                  </a:lnTo>
                  <a:lnTo>
                    <a:pt x="96" y="67"/>
                  </a:lnTo>
                  <a:lnTo>
                    <a:pt x="82" y="28"/>
                  </a:lnTo>
                  <a:lnTo>
                    <a:pt x="70" y="12"/>
                  </a:lnTo>
                  <a:lnTo>
                    <a:pt x="58" y="3"/>
                  </a:lnTo>
                  <a:lnTo>
                    <a:pt x="48" y="0"/>
                  </a:lnTo>
                  <a:lnTo>
                    <a:pt x="22" y="5"/>
                  </a:lnTo>
                  <a:lnTo>
                    <a:pt x="0" y="9"/>
                  </a:lnTo>
                  <a:close/>
                </a:path>
              </a:pathLst>
            </a:custGeom>
            <a:solidFill>
              <a:srgbClr val="003399"/>
            </a:solidFill>
            <a:ln w="9525">
              <a:solidFill>
                <a:schemeClr val="bg1"/>
              </a:solidFill>
              <a:round/>
              <a:headEnd/>
              <a:tailEnd/>
            </a:ln>
          </p:spPr>
          <p:txBody>
            <a:bodyPr/>
            <a:lstStyle/>
            <a:p>
              <a:endParaRPr lang="ko-KR" altLang="en-US"/>
            </a:p>
          </p:txBody>
        </p:sp>
        <p:sp>
          <p:nvSpPr>
            <p:cNvPr id="33824" name="Freeform 33"/>
            <p:cNvSpPr>
              <a:spLocks/>
            </p:cNvSpPr>
            <p:nvPr/>
          </p:nvSpPr>
          <p:spPr bwMode="auto">
            <a:xfrm>
              <a:off x="440" y="2301"/>
              <a:ext cx="32" cy="30"/>
            </a:xfrm>
            <a:custGeom>
              <a:avLst/>
              <a:gdLst>
                <a:gd name="T0" fmla="*/ 0 w 96"/>
                <a:gd name="T1" fmla="*/ 0 h 90"/>
                <a:gd name="T2" fmla="*/ 0 w 96"/>
                <a:gd name="T3" fmla="*/ 0 h 90"/>
                <a:gd name="T4" fmla="*/ 0 w 96"/>
                <a:gd name="T5" fmla="*/ 0 h 90"/>
                <a:gd name="T6" fmla="*/ 0 w 96"/>
                <a:gd name="T7" fmla="*/ 0 h 90"/>
                <a:gd name="T8" fmla="*/ 0 w 96"/>
                <a:gd name="T9" fmla="*/ 0 h 90"/>
                <a:gd name="T10" fmla="*/ 0 w 96"/>
                <a:gd name="T11" fmla="*/ 0 h 90"/>
                <a:gd name="T12" fmla="*/ 0 w 96"/>
                <a:gd name="T13" fmla="*/ 0 h 90"/>
                <a:gd name="T14" fmla="*/ 0 w 96"/>
                <a:gd name="T15" fmla="*/ 0 h 90"/>
                <a:gd name="T16" fmla="*/ 0 w 96"/>
                <a:gd name="T17" fmla="*/ 0 h 90"/>
                <a:gd name="T18" fmla="*/ 0 w 96"/>
                <a:gd name="T19" fmla="*/ 0 h 90"/>
                <a:gd name="T20" fmla="*/ 0 w 96"/>
                <a:gd name="T21" fmla="*/ 0 h 90"/>
                <a:gd name="T22" fmla="*/ 0 w 96"/>
                <a:gd name="T23" fmla="*/ 0 h 90"/>
                <a:gd name="T24" fmla="*/ 0 w 96"/>
                <a:gd name="T25" fmla="*/ 0 h 90"/>
                <a:gd name="T26" fmla="*/ 0 w 96"/>
                <a:gd name="T27" fmla="*/ 0 h 90"/>
                <a:gd name="T28" fmla="*/ 0 w 96"/>
                <a:gd name="T29" fmla="*/ 0 h 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6"/>
                <a:gd name="T46" fmla="*/ 0 h 90"/>
                <a:gd name="T47" fmla="*/ 96 w 96"/>
                <a:gd name="T48" fmla="*/ 90 h 9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6" h="90">
                  <a:moveTo>
                    <a:pt x="0" y="9"/>
                  </a:moveTo>
                  <a:lnTo>
                    <a:pt x="18" y="11"/>
                  </a:lnTo>
                  <a:lnTo>
                    <a:pt x="36" y="20"/>
                  </a:lnTo>
                  <a:lnTo>
                    <a:pt x="51" y="37"/>
                  </a:lnTo>
                  <a:lnTo>
                    <a:pt x="61" y="56"/>
                  </a:lnTo>
                  <a:lnTo>
                    <a:pt x="68" y="77"/>
                  </a:lnTo>
                  <a:lnTo>
                    <a:pt x="69" y="90"/>
                  </a:lnTo>
                  <a:lnTo>
                    <a:pt x="96" y="88"/>
                  </a:lnTo>
                  <a:lnTo>
                    <a:pt x="96" y="67"/>
                  </a:lnTo>
                  <a:lnTo>
                    <a:pt x="82" y="28"/>
                  </a:lnTo>
                  <a:lnTo>
                    <a:pt x="70" y="12"/>
                  </a:lnTo>
                  <a:lnTo>
                    <a:pt x="58" y="3"/>
                  </a:lnTo>
                  <a:lnTo>
                    <a:pt x="48" y="0"/>
                  </a:lnTo>
                  <a:lnTo>
                    <a:pt x="22" y="5"/>
                  </a:lnTo>
                  <a:lnTo>
                    <a:pt x="0" y="9"/>
                  </a:lnTo>
                </a:path>
              </a:pathLst>
            </a:custGeom>
            <a:solidFill>
              <a:srgbClr val="003399"/>
            </a:solidFill>
            <a:ln w="0">
              <a:solidFill>
                <a:schemeClr val="bg1"/>
              </a:solidFill>
              <a:round/>
              <a:headEnd/>
              <a:tailEnd/>
            </a:ln>
          </p:spPr>
          <p:txBody>
            <a:bodyPr/>
            <a:lstStyle/>
            <a:p>
              <a:endParaRPr lang="ko-KR" altLang="en-US"/>
            </a:p>
          </p:txBody>
        </p:sp>
      </p:grpSp>
      <p:sp>
        <p:nvSpPr>
          <p:cNvPr id="33797" name="TextBox 34"/>
          <p:cNvSpPr txBox="1">
            <a:spLocks noChangeArrowheads="1"/>
          </p:cNvSpPr>
          <p:nvPr/>
        </p:nvSpPr>
        <p:spPr bwMode="auto">
          <a:xfrm>
            <a:off x="1293812" y="2719328"/>
            <a:ext cx="6357937" cy="954107"/>
          </a:xfrm>
          <a:prstGeom prst="rect">
            <a:avLst/>
          </a:prstGeom>
          <a:noFill/>
          <a:ln w="9525">
            <a:noFill/>
            <a:miter lim="800000"/>
            <a:headEnd/>
            <a:tailEnd/>
          </a:ln>
        </p:spPr>
        <p:txBody>
          <a:bodyPr>
            <a:spAutoFit/>
          </a:bodyPr>
          <a:lstStyle/>
          <a:p>
            <a:pPr algn="ctr">
              <a:buClr>
                <a:schemeClr val="hlink"/>
              </a:buClr>
            </a:pPr>
            <a:r>
              <a:rPr lang="ko-KR" altLang="en-US" sz="2800" dirty="0" smtClean="0">
                <a:solidFill>
                  <a:schemeClr val="tx1">
                    <a:lumMod val="85000"/>
                    <a:lumOff val="15000"/>
                  </a:schemeClr>
                </a:solidFill>
                <a:latin typeface="HY헤드라인M" pitchFamily="18" charset="-127"/>
                <a:ea typeface="HY헤드라인M" pitchFamily="18" charset="-127"/>
              </a:rPr>
              <a:t>근로시간단축에 따른 </a:t>
            </a:r>
            <a:endParaRPr lang="en-US" altLang="ko-KR" sz="2800" dirty="0" smtClean="0">
              <a:solidFill>
                <a:schemeClr val="tx1">
                  <a:lumMod val="85000"/>
                  <a:lumOff val="15000"/>
                </a:schemeClr>
              </a:solidFill>
              <a:latin typeface="HY헤드라인M" pitchFamily="18" charset="-127"/>
              <a:ea typeface="HY헤드라인M" pitchFamily="18" charset="-127"/>
            </a:endParaRPr>
          </a:p>
          <a:p>
            <a:pPr algn="ctr">
              <a:buClr>
                <a:schemeClr val="hlink"/>
              </a:buClr>
            </a:pPr>
            <a:r>
              <a:rPr lang="ko-KR" altLang="en-US" sz="2800" dirty="0" smtClean="0">
                <a:solidFill>
                  <a:schemeClr val="tx1">
                    <a:lumMod val="85000"/>
                    <a:lumOff val="15000"/>
                  </a:schemeClr>
                </a:solidFill>
                <a:latin typeface="HY헤드라인M" pitchFamily="18" charset="-127"/>
                <a:ea typeface="HY헤드라인M" pitchFamily="18" charset="-127"/>
              </a:rPr>
              <a:t>현장 근로계약서 관리</a:t>
            </a:r>
            <a:endParaRPr lang="en-US" altLang="ko-KR" sz="2800" dirty="0" smtClean="0">
              <a:latin typeface="HY헤드라인M" pitchFamily="18" charset="-127"/>
              <a:ea typeface="HY헤드라인M" pitchFamily="18" charset="-127"/>
            </a:endParaRPr>
          </a:p>
        </p:txBody>
      </p:sp>
      <p:pic>
        <p:nvPicPr>
          <p:cNvPr id="35" name="그림 2"/>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740650" y="1412875"/>
            <a:ext cx="1289050" cy="3886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슬라이드 번호 개체 틀 3"/>
          <p:cNvSpPr>
            <a:spLocks noGrp="1"/>
          </p:cNvSpPr>
          <p:nvPr>
            <p:ph type="sldNum" sz="quarter" idx="12"/>
          </p:nvPr>
        </p:nvSpPr>
        <p:spPr/>
        <p:txBody>
          <a:bodyPr/>
          <a:lstStyle/>
          <a:p>
            <a:fld id="{283A255D-F654-4A41-8E2A-38BC112BBE6D}" type="slidenum">
              <a:rPr lang="en-US" altLang="ko-KR" smtClean="0"/>
              <a:pPr/>
              <a:t>64</a:t>
            </a:fld>
            <a:endParaRPr lang="en-US" altLang="ko-KR"/>
          </a:p>
        </p:txBody>
      </p:sp>
    </p:spTree>
    <p:extLst>
      <p:ext uri="{BB962C8B-B14F-4D97-AF65-F5344CB8AC3E}">
        <p14:creationId xmlns:p14="http://schemas.microsoft.com/office/powerpoint/2010/main" xmlns="" val="544764477"/>
      </p:ext>
    </p:extLst>
  </p:cSld>
  <p:clrMapOvr>
    <a:masterClrMapping/>
  </p:clrMapOvr>
  <p:transition spd="slow">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슬라이드 번호 개체 틀 2"/>
          <p:cNvSpPr>
            <a:spLocks noGrp="1"/>
          </p:cNvSpPr>
          <p:nvPr>
            <p:ph type="sldNum" sz="quarter" idx="12"/>
          </p:nvPr>
        </p:nvSpPr>
        <p:spPr/>
        <p:txBody>
          <a:bodyPr/>
          <a:lstStyle/>
          <a:p>
            <a:fld id="{283A255D-F654-4A41-8E2A-38BC112BBE6D}" type="slidenum">
              <a:rPr lang="en-US" altLang="ko-KR" smtClean="0"/>
              <a:pPr/>
              <a:t>65</a:t>
            </a:fld>
            <a:endParaRPr lang="en-US" altLang="ko-KR"/>
          </a:p>
        </p:txBody>
      </p:sp>
      <p:pic>
        <p:nvPicPr>
          <p:cNvPr id="4" name="그림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23528" y="188640"/>
            <a:ext cx="8496944" cy="6669360"/>
          </a:xfrm>
          <a:prstGeom prst="rect">
            <a:avLst/>
          </a:prstGeom>
          <a:ln>
            <a:solidFill>
              <a:schemeClr val="bg1"/>
            </a:solidFill>
          </a:ln>
        </p:spPr>
      </p:pic>
      <p:sp>
        <p:nvSpPr>
          <p:cNvPr id="5" name="직사각형 4"/>
          <p:cNvSpPr/>
          <p:nvPr/>
        </p:nvSpPr>
        <p:spPr>
          <a:xfrm>
            <a:off x="2051720" y="2492896"/>
            <a:ext cx="5976664" cy="629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xmlns="" val="414072950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슬라이드 번호 개체 틀 2"/>
          <p:cNvSpPr>
            <a:spLocks noGrp="1"/>
          </p:cNvSpPr>
          <p:nvPr>
            <p:ph type="sldNum" sz="quarter" idx="12"/>
          </p:nvPr>
        </p:nvSpPr>
        <p:spPr/>
        <p:txBody>
          <a:bodyPr/>
          <a:lstStyle/>
          <a:p>
            <a:fld id="{283A255D-F654-4A41-8E2A-38BC112BBE6D}" type="slidenum">
              <a:rPr lang="en-US" altLang="ko-KR" smtClean="0"/>
              <a:pPr/>
              <a:t>66</a:t>
            </a:fld>
            <a:endParaRPr lang="en-US" altLang="ko-KR"/>
          </a:p>
        </p:txBody>
      </p:sp>
      <p:pic>
        <p:nvPicPr>
          <p:cNvPr id="4" name="그림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99592" y="51916"/>
            <a:ext cx="7056784" cy="6754168"/>
          </a:xfrm>
          <a:prstGeom prst="rect">
            <a:avLst/>
          </a:prstGeom>
        </p:spPr>
      </p:pic>
      <p:sp>
        <p:nvSpPr>
          <p:cNvPr id="5" name="직사각형 4"/>
          <p:cNvSpPr/>
          <p:nvPr/>
        </p:nvSpPr>
        <p:spPr>
          <a:xfrm>
            <a:off x="2013436" y="542661"/>
            <a:ext cx="568863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7" name="직선 연결선 6"/>
          <p:cNvCxnSpPr/>
          <p:nvPr/>
        </p:nvCxnSpPr>
        <p:spPr>
          <a:xfrm>
            <a:off x="3857620" y="3143248"/>
            <a:ext cx="3429024"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직선 연결선 7"/>
          <p:cNvCxnSpPr/>
          <p:nvPr/>
        </p:nvCxnSpPr>
        <p:spPr>
          <a:xfrm>
            <a:off x="1428728" y="3427412"/>
            <a:ext cx="3429024"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2285984" y="5214950"/>
            <a:ext cx="5214974"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1428728" y="5499114"/>
            <a:ext cx="6000792" cy="15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직사각형 1"/>
          <p:cNvSpPr/>
          <p:nvPr/>
        </p:nvSpPr>
        <p:spPr>
          <a:xfrm>
            <a:off x="3779912" y="2996952"/>
            <a:ext cx="504056"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p:cNvSpPr/>
          <p:nvPr/>
        </p:nvSpPr>
        <p:spPr>
          <a:xfrm>
            <a:off x="5724128" y="2996952"/>
            <a:ext cx="504056"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p:cNvSpPr/>
          <p:nvPr/>
        </p:nvSpPr>
        <p:spPr>
          <a:xfrm>
            <a:off x="1428728" y="3215256"/>
            <a:ext cx="478976" cy="1417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p:cNvSpPr/>
          <p:nvPr/>
        </p:nvSpPr>
        <p:spPr>
          <a:xfrm>
            <a:off x="5292080" y="4869160"/>
            <a:ext cx="504056"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타원 12"/>
          <p:cNvSpPr/>
          <p:nvPr/>
        </p:nvSpPr>
        <p:spPr>
          <a:xfrm>
            <a:off x="5868144" y="2564904"/>
            <a:ext cx="1296144" cy="4571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직사각형 13"/>
          <p:cNvSpPr/>
          <p:nvPr/>
        </p:nvSpPr>
        <p:spPr>
          <a:xfrm>
            <a:off x="7429520" y="2564904"/>
            <a:ext cx="71438"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직사각형 14"/>
          <p:cNvSpPr/>
          <p:nvPr/>
        </p:nvSpPr>
        <p:spPr>
          <a:xfrm>
            <a:off x="1428728" y="2780928"/>
            <a:ext cx="334960"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xmlns="" val="206232460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슬라이드 번호 개체 틀 2"/>
          <p:cNvSpPr>
            <a:spLocks noGrp="1"/>
          </p:cNvSpPr>
          <p:nvPr>
            <p:ph type="sldNum" sz="quarter" idx="12"/>
          </p:nvPr>
        </p:nvSpPr>
        <p:spPr/>
        <p:txBody>
          <a:bodyPr/>
          <a:lstStyle/>
          <a:p>
            <a:fld id="{283A255D-F654-4A41-8E2A-38BC112BBE6D}" type="slidenum">
              <a:rPr lang="en-US" altLang="ko-KR" smtClean="0"/>
              <a:pPr/>
              <a:t>67</a:t>
            </a:fld>
            <a:endParaRPr lang="en-US" altLang="ko-KR"/>
          </a:p>
        </p:txBody>
      </p:sp>
      <p:graphicFrame>
        <p:nvGraphicFramePr>
          <p:cNvPr id="4" name="표 3"/>
          <p:cNvGraphicFramePr>
            <a:graphicFrameLocks noGrp="1"/>
          </p:cNvGraphicFramePr>
          <p:nvPr>
            <p:extLst/>
          </p:nvPr>
        </p:nvGraphicFramePr>
        <p:xfrm>
          <a:off x="426368" y="1295163"/>
          <a:ext cx="8291263" cy="1845804"/>
        </p:xfrm>
        <a:graphic>
          <a:graphicData uri="http://schemas.openxmlformats.org/drawingml/2006/table">
            <a:tbl>
              <a:tblPr>
                <a:tableStyleId>{5C22544A-7EE6-4342-B048-85BDC9FD1C3A}</a:tableStyleId>
              </a:tblPr>
              <a:tblGrid>
                <a:gridCol w="8291263"/>
              </a:tblGrid>
              <a:tr h="461451">
                <a:tc>
                  <a:txBody>
                    <a:bodyPr/>
                    <a:lstStyle/>
                    <a:p>
                      <a:pPr algn="l" fontAlgn="ctr"/>
                      <a:r>
                        <a:rPr lang="ko-KR" altLang="en-US" sz="1400" b="1" u="none" strike="noStrike" dirty="0">
                          <a:effectLst/>
                        </a:rPr>
                        <a:t>  </a:t>
                      </a:r>
                      <a:r>
                        <a:rPr lang="en-US" altLang="ko-KR" sz="1400" b="1" u="none" strike="noStrike" dirty="0">
                          <a:effectLst/>
                        </a:rPr>
                        <a:t>1) </a:t>
                      </a:r>
                      <a:r>
                        <a:rPr lang="ko-KR" altLang="en-US" sz="1400" b="1" u="none" strike="noStrike" dirty="0">
                          <a:effectLst/>
                        </a:rPr>
                        <a:t>근로계약서 작성 시기 </a:t>
                      </a:r>
                      <a:r>
                        <a:rPr lang="en-US" altLang="ko-KR" sz="1400" b="1" u="none" strike="noStrike" dirty="0">
                          <a:effectLst/>
                        </a:rPr>
                        <a:t>: </a:t>
                      </a:r>
                      <a:r>
                        <a:rPr lang="ko-KR" altLang="en-US" sz="1400" b="1" u="none" strike="noStrike" dirty="0">
                          <a:effectLst/>
                        </a:rPr>
                        <a:t>일용직 신규채용자 발생시 수시 작성</a:t>
                      </a:r>
                      <a:endParaRPr lang="ko-KR" altLang="en-US" sz="1400" b="1" i="0" u="none" strike="noStrike" dirty="0">
                        <a:solidFill>
                          <a:srgbClr val="000000"/>
                        </a:solidFill>
                        <a:effectLst/>
                        <a:latin typeface="굴림체" panose="020B0609000101010101" pitchFamily="49" charset="-127"/>
                        <a:ea typeface="굴림체" panose="020B0609000101010101" pitchFamily="49" charset="-127"/>
                      </a:endParaRPr>
                    </a:p>
                  </a:txBody>
                  <a:tcPr marL="0" marR="0" marT="0" marB="0" anchor="ctr"/>
                </a:tc>
              </a:tr>
              <a:tr h="461451">
                <a:tc>
                  <a:txBody>
                    <a:bodyPr/>
                    <a:lstStyle/>
                    <a:p>
                      <a:pPr algn="l" fontAlgn="ctr"/>
                      <a:r>
                        <a:rPr lang="ko-KR" altLang="en-US" sz="1400" b="1" u="none" strike="noStrike" dirty="0">
                          <a:effectLst/>
                        </a:rPr>
                        <a:t>  </a:t>
                      </a:r>
                      <a:r>
                        <a:rPr lang="en-US" altLang="ko-KR" sz="1400" b="1" u="none" strike="noStrike" dirty="0">
                          <a:effectLst/>
                        </a:rPr>
                        <a:t>2) </a:t>
                      </a:r>
                      <a:r>
                        <a:rPr lang="ko-KR" altLang="en-US" sz="1400" b="1" u="none" strike="noStrike" dirty="0">
                          <a:effectLst/>
                        </a:rPr>
                        <a:t>근로계약서 보관 </a:t>
                      </a:r>
                      <a:r>
                        <a:rPr lang="en-US" altLang="ko-KR" sz="1400" b="1" u="none" strike="noStrike" dirty="0">
                          <a:effectLst/>
                        </a:rPr>
                        <a:t>: </a:t>
                      </a:r>
                      <a:r>
                        <a:rPr lang="ko-KR" altLang="en-US" sz="1600" b="1" u="none" strike="noStrike" dirty="0" err="1">
                          <a:solidFill>
                            <a:srgbClr val="0000FF"/>
                          </a:solidFill>
                          <a:effectLst/>
                        </a:rPr>
                        <a:t>민감</a:t>
                      </a:r>
                      <a:r>
                        <a:rPr lang="ko-KR" altLang="en-US" sz="1600" b="1" u="none" strike="noStrike" dirty="0">
                          <a:solidFill>
                            <a:srgbClr val="0000FF"/>
                          </a:solidFill>
                          <a:effectLst/>
                        </a:rPr>
                        <a:t> 개인정보이므로 근로계약서는 반드시 </a:t>
                      </a:r>
                      <a:r>
                        <a:rPr lang="ko-KR" altLang="en-US" sz="1600" b="1" u="none" strike="noStrike" dirty="0" err="1">
                          <a:solidFill>
                            <a:srgbClr val="0000FF"/>
                          </a:solidFill>
                          <a:effectLst/>
                        </a:rPr>
                        <a:t>잠금장치로</a:t>
                      </a:r>
                      <a:r>
                        <a:rPr lang="ko-KR" altLang="en-US" sz="1600" b="1" u="none" strike="noStrike" dirty="0">
                          <a:solidFill>
                            <a:srgbClr val="0000FF"/>
                          </a:solidFill>
                          <a:effectLst/>
                        </a:rPr>
                        <a:t> 보관</a:t>
                      </a:r>
                      <a:endParaRPr lang="ko-KR" altLang="en-US" sz="1600" b="1" i="0" u="none" strike="noStrike" dirty="0">
                        <a:solidFill>
                          <a:srgbClr val="0000FF"/>
                        </a:solidFill>
                        <a:effectLst/>
                        <a:latin typeface="굴림체" panose="020B0609000101010101" pitchFamily="49" charset="-127"/>
                        <a:ea typeface="굴림체" panose="020B0609000101010101" pitchFamily="49" charset="-127"/>
                      </a:endParaRPr>
                    </a:p>
                  </a:txBody>
                  <a:tcPr marL="0" marR="0" marT="0" marB="0" anchor="ctr"/>
                </a:tc>
              </a:tr>
              <a:tr h="461451">
                <a:tc>
                  <a:txBody>
                    <a:bodyPr/>
                    <a:lstStyle/>
                    <a:p>
                      <a:pPr algn="l" fontAlgn="ctr"/>
                      <a:r>
                        <a:rPr lang="ko-KR" altLang="en-US" sz="1400" b="1" u="none" strike="noStrike" dirty="0">
                          <a:effectLst/>
                        </a:rPr>
                        <a:t>  </a:t>
                      </a:r>
                      <a:r>
                        <a:rPr lang="en-US" altLang="ko-KR" sz="1400" b="1" u="none" strike="noStrike" dirty="0">
                          <a:effectLst/>
                        </a:rPr>
                        <a:t>3) </a:t>
                      </a:r>
                      <a:r>
                        <a:rPr lang="ko-KR" altLang="en-US" sz="1400" b="1" u="none" strike="noStrike" dirty="0">
                          <a:effectLst/>
                        </a:rPr>
                        <a:t>근로자의 요구 없이도 근로계약 체결 시 반드시 근로자에게 교부하여야 함</a:t>
                      </a:r>
                      <a:endParaRPr lang="ko-KR" altLang="en-US" sz="1400" b="1" i="0" u="none" strike="noStrike" dirty="0">
                        <a:solidFill>
                          <a:srgbClr val="000000"/>
                        </a:solidFill>
                        <a:effectLst/>
                        <a:latin typeface="굴림체" panose="020B0609000101010101" pitchFamily="49" charset="-127"/>
                        <a:ea typeface="굴림체" panose="020B0609000101010101" pitchFamily="49" charset="-127"/>
                      </a:endParaRPr>
                    </a:p>
                  </a:txBody>
                  <a:tcPr marL="0" marR="0" marT="0" marB="0" anchor="ctr"/>
                </a:tc>
              </a:tr>
              <a:tr h="461451">
                <a:tc>
                  <a:txBody>
                    <a:bodyPr/>
                    <a:lstStyle/>
                    <a:p>
                      <a:pPr algn="l" fontAlgn="ctr"/>
                      <a:r>
                        <a:rPr lang="ko-KR" altLang="en-US" sz="1400" b="1" u="none" strike="noStrike" dirty="0">
                          <a:effectLst/>
                        </a:rPr>
                        <a:t>  </a:t>
                      </a:r>
                      <a:r>
                        <a:rPr lang="en-US" altLang="ko-KR" sz="1400" b="1" u="none" strike="noStrike" dirty="0">
                          <a:effectLst/>
                        </a:rPr>
                        <a:t>4) </a:t>
                      </a:r>
                      <a:r>
                        <a:rPr lang="ko-KR" altLang="en-US" sz="1400" b="1" u="none" strike="noStrike" dirty="0">
                          <a:effectLst/>
                        </a:rPr>
                        <a:t>일용직 근로자의 </a:t>
                      </a:r>
                      <a:r>
                        <a:rPr lang="en-US" altLang="ko-KR" sz="1400" b="1" u="none" strike="noStrike" dirty="0">
                          <a:effectLst/>
                        </a:rPr>
                        <a:t>1</a:t>
                      </a:r>
                      <a:r>
                        <a:rPr lang="ko-KR" altLang="en-US" sz="1400" b="1" u="none" strike="noStrike" dirty="0">
                          <a:effectLst/>
                        </a:rPr>
                        <a:t>개월 단위 근로계약서 작성 확인 및 근로계약기간 반드시 명기</a:t>
                      </a:r>
                      <a:endParaRPr lang="ko-KR" altLang="en-US" sz="1400" b="1" i="0" u="none" strike="noStrike" dirty="0">
                        <a:solidFill>
                          <a:srgbClr val="000000"/>
                        </a:solidFill>
                        <a:effectLst/>
                        <a:latin typeface="굴림체" panose="020B0609000101010101" pitchFamily="49" charset="-127"/>
                        <a:ea typeface="굴림체" panose="020B0609000101010101" pitchFamily="49" charset="-127"/>
                      </a:endParaRPr>
                    </a:p>
                  </a:txBody>
                  <a:tcPr marL="0" marR="0" marT="0" marB="0" anchor="ctr"/>
                </a:tc>
              </a:tr>
            </a:tbl>
          </a:graphicData>
        </a:graphic>
      </p:graphicFrame>
      <p:sp>
        <p:nvSpPr>
          <p:cNvPr id="5" name="제목 2"/>
          <p:cNvSpPr txBox="1">
            <a:spLocks/>
          </p:cNvSpPr>
          <p:nvPr/>
        </p:nvSpPr>
        <p:spPr bwMode="auto">
          <a:xfrm>
            <a:off x="214282" y="142852"/>
            <a:ext cx="6913562" cy="51117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ko-KR" altLang="en-US" sz="2400" b="1" dirty="0" smtClean="0">
                <a:latin typeface="맑은 고딕" panose="020B0503020000020004" pitchFamily="50" charset="-127"/>
                <a:ea typeface="맑은 고딕" panose="020B0503020000020004" pitchFamily="50" charset="-127"/>
              </a:rPr>
              <a:t>근로계약서 관리 및 서면 교부 </a:t>
            </a:r>
          </a:p>
        </p:txBody>
      </p:sp>
      <p:cxnSp>
        <p:nvCxnSpPr>
          <p:cNvPr id="6" name="직선 연결선 5"/>
          <p:cNvCxnSpPr/>
          <p:nvPr/>
        </p:nvCxnSpPr>
        <p:spPr>
          <a:xfrm>
            <a:off x="0" y="728663"/>
            <a:ext cx="9144000" cy="1587"/>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AutoShape 5"/>
          <p:cNvSpPr>
            <a:spLocks noChangeArrowheads="1"/>
          </p:cNvSpPr>
          <p:nvPr/>
        </p:nvSpPr>
        <p:spPr bwMode="auto">
          <a:xfrm>
            <a:off x="285720" y="1000108"/>
            <a:ext cx="1621984" cy="301612"/>
          </a:xfrm>
          <a:prstGeom prst="roundRect">
            <a:avLst>
              <a:gd name="adj" fmla="val 11139"/>
            </a:avLst>
          </a:prstGeom>
          <a:solidFill>
            <a:srgbClr val="0070C0"/>
          </a:solidFill>
          <a:ln w="2857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eaLnBrk="1" latinLnBrk="1" hangingPunct="1">
              <a:buClr>
                <a:schemeClr val="hlink"/>
              </a:buClr>
              <a:buFont typeface="Wingdings" pitchFamily="2" charset="2"/>
              <a:buNone/>
              <a:defRPr/>
            </a:pPr>
            <a:r>
              <a:rPr kumimoji="0" lang="ko-KR" altLang="en-US" b="1" dirty="0" smtClean="0">
                <a:solidFill>
                  <a:schemeClr val="bg1"/>
                </a:solidFill>
                <a:latin typeface="맑은 고딕" pitchFamily="50" charset="-127"/>
                <a:ea typeface="맑은 고딕" pitchFamily="50" charset="-127"/>
              </a:rPr>
              <a:t>근로계약서</a:t>
            </a:r>
            <a:endParaRPr kumimoji="0" lang="ko-KR" altLang="en-US" b="1" dirty="0">
              <a:solidFill>
                <a:schemeClr val="bg1"/>
              </a:solidFill>
              <a:latin typeface="맑은 고딕" pitchFamily="50" charset="-127"/>
              <a:ea typeface="맑은 고딕" pitchFamily="50" charset="-127"/>
            </a:endParaRPr>
          </a:p>
        </p:txBody>
      </p:sp>
      <p:graphicFrame>
        <p:nvGraphicFramePr>
          <p:cNvPr id="8" name="표 7"/>
          <p:cNvGraphicFramePr>
            <a:graphicFrameLocks noGrp="1"/>
          </p:cNvGraphicFramePr>
          <p:nvPr>
            <p:extLst/>
          </p:nvPr>
        </p:nvGraphicFramePr>
        <p:xfrm>
          <a:off x="518952" y="3638312"/>
          <a:ext cx="8198679" cy="619628"/>
        </p:xfrm>
        <a:graphic>
          <a:graphicData uri="http://schemas.openxmlformats.org/drawingml/2006/table">
            <a:tbl>
              <a:tblPr>
                <a:tableStyleId>{5C22544A-7EE6-4342-B048-85BDC9FD1C3A}</a:tableStyleId>
              </a:tblPr>
              <a:tblGrid>
                <a:gridCol w="8198679"/>
              </a:tblGrid>
              <a:tr h="332895">
                <a:tc>
                  <a:txBody>
                    <a:bodyPr/>
                    <a:lstStyle/>
                    <a:p>
                      <a:pPr algn="l" fontAlgn="ctr"/>
                      <a:r>
                        <a:rPr lang="ko-KR" altLang="en-US" sz="1400" b="1" u="none" strike="noStrike" dirty="0">
                          <a:effectLst/>
                        </a:rPr>
                        <a:t>  </a:t>
                      </a:r>
                      <a:r>
                        <a:rPr lang="en-US" altLang="ko-KR" sz="1400" b="1" u="none" strike="noStrike" dirty="0">
                          <a:effectLst/>
                        </a:rPr>
                        <a:t>1) </a:t>
                      </a:r>
                      <a:r>
                        <a:rPr lang="ko-KR" altLang="en-US" sz="1400" b="1" u="none" strike="noStrike" dirty="0">
                          <a:effectLst/>
                        </a:rPr>
                        <a:t>작성 및 </a:t>
                      </a:r>
                      <a:r>
                        <a:rPr lang="en-US" altLang="ko-KR" sz="1400" b="1" u="none" strike="noStrike" dirty="0">
                          <a:effectLst/>
                        </a:rPr>
                        <a:t>3</a:t>
                      </a:r>
                      <a:r>
                        <a:rPr lang="ko-KR" altLang="en-US" sz="1400" b="1" u="none" strike="noStrike" dirty="0">
                          <a:effectLst/>
                        </a:rPr>
                        <a:t>년 보존여부 확인 </a:t>
                      </a:r>
                      <a:r>
                        <a:rPr lang="en-US" altLang="ko-KR" sz="1400" b="1" u="none" strike="noStrike" dirty="0">
                          <a:effectLst/>
                        </a:rPr>
                        <a:t>[</a:t>
                      </a:r>
                      <a:r>
                        <a:rPr lang="ko-KR" altLang="en-US" sz="1400" b="1" u="none" strike="noStrike" dirty="0">
                          <a:effectLst/>
                        </a:rPr>
                        <a:t>법 제</a:t>
                      </a:r>
                      <a:r>
                        <a:rPr lang="en-US" altLang="ko-KR" sz="1400" b="1" u="none" strike="noStrike" dirty="0">
                          <a:effectLst/>
                        </a:rPr>
                        <a:t>41</a:t>
                      </a:r>
                      <a:r>
                        <a:rPr lang="ko-KR" altLang="en-US" sz="1400" b="1" u="none" strike="noStrike" dirty="0">
                          <a:effectLst/>
                        </a:rPr>
                        <a:t>조</a:t>
                      </a:r>
                      <a:r>
                        <a:rPr lang="en-US" altLang="ko-KR" sz="1400" b="1" u="none" strike="noStrike" dirty="0">
                          <a:effectLst/>
                        </a:rPr>
                        <a:t>]</a:t>
                      </a:r>
                      <a:endParaRPr lang="en-US" altLang="ko-KR" sz="1400" b="1" i="0" u="none" strike="noStrike" dirty="0">
                        <a:solidFill>
                          <a:srgbClr val="000000"/>
                        </a:solidFill>
                        <a:effectLst/>
                        <a:latin typeface="굴림체" panose="020B0609000101010101" pitchFamily="49" charset="-127"/>
                        <a:ea typeface="굴림체" panose="020B0609000101010101" pitchFamily="49" charset="-127"/>
                      </a:endParaRPr>
                    </a:p>
                  </a:txBody>
                  <a:tcPr marL="0" marR="0" marT="0" marB="0" anchor="ctr"/>
                </a:tc>
              </a:tr>
              <a:tr h="286733">
                <a:tc>
                  <a:txBody>
                    <a:bodyPr/>
                    <a:lstStyle/>
                    <a:p>
                      <a:pPr algn="l" fontAlgn="ctr"/>
                      <a:r>
                        <a:rPr lang="ko-KR" altLang="en-US" sz="1400" b="1" u="none" strike="noStrike" dirty="0">
                          <a:effectLst/>
                        </a:rPr>
                        <a:t>  </a:t>
                      </a:r>
                      <a:r>
                        <a:rPr lang="en-US" altLang="ko-KR" sz="1400" b="1" u="none" strike="noStrike" dirty="0">
                          <a:effectLst/>
                        </a:rPr>
                        <a:t>2) </a:t>
                      </a:r>
                      <a:r>
                        <a:rPr lang="ko-KR" altLang="en-US" sz="1400" b="1" u="none" strike="noStrike" dirty="0">
                          <a:effectLst/>
                        </a:rPr>
                        <a:t>신규 채용자 발생시 수시 작성 관리</a:t>
                      </a:r>
                      <a:endParaRPr lang="ko-KR" altLang="en-US" sz="1400" b="1" i="0" u="none" strike="noStrike" dirty="0">
                        <a:solidFill>
                          <a:srgbClr val="000000"/>
                        </a:solidFill>
                        <a:effectLst/>
                        <a:latin typeface="굴림체" panose="020B0609000101010101" pitchFamily="49" charset="-127"/>
                        <a:ea typeface="굴림체" panose="020B0609000101010101" pitchFamily="49" charset="-127"/>
                      </a:endParaRPr>
                    </a:p>
                  </a:txBody>
                  <a:tcPr marL="0" marR="0" marT="0" marB="0" anchor="ctr"/>
                </a:tc>
              </a:tr>
            </a:tbl>
          </a:graphicData>
        </a:graphic>
      </p:graphicFrame>
      <p:sp>
        <p:nvSpPr>
          <p:cNvPr id="9" name="AutoShape 5"/>
          <p:cNvSpPr>
            <a:spLocks noChangeArrowheads="1"/>
          </p:cNvSpPr>
          <p:nvPr/>
        </p:nvSpPr>
        <p:spPr bwMode="auto">
          <a:xfrm>
            <a:off x="391417" y="3284984"/>
            <a:ext cx="1621984" cy="301612"/>
          </a:xfrm>
          <a:prstGeom prst="roundRect">
            <a:avLst>
              <a:gd name="adj" fmla="val 11139"/>
            </a:avLst>
          </a:prstGeom>
          <a:solidFill>
            <a:srgbClr val="0070C0"/>
          </a:solidFill>
          <a:ln w="2857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eaLnBrk="1" latinLnBrk="1" hangingPunct="1">
              <a:buClr>
                <a:schemeClr val="hlink"/>
              </a:buClr>
              <a:buFont typeface="Wingdings" pitchFamily="2" charset="2"/>
              <a:buNone/>
              <a:defRPr/>
            </a:pPr>
            <a:r>
              <a:rPr kumimoji="0" lang="ko-KR" altLang="en-US" b="1" dirty="0" smtClean="0">
                <a:solidFill>
                  <a:schemeClr val="bg1"/>
                </a:solidFill>
                <a:latin typeface="맑은 고딕" pitchFamily="50" charset="-127"/>
                <a:ea typeface="맑은 고딕" pitchFamily="50" charset="-127"/>
              </a:rPr>
              <a:t>근로자 명부</a:t>
            </a:r>
            <a:endParaRPr kumimoji="0" lang="ko-KR" altLang="en-US" b="1" dirty="0">
              <a:solidFill>
                <a:schemeClr val="bg1"/>
              </a:solidFill>
              <a:latin typeface="맑은 고딕" pitchFamily="50" charset="-127"/>
              <a:ea typeface="맑은 고딕" pitchFamily="50" charset="-127"/>
            </a:endParaRPr>
          </a:p>
        </p:txBody>
      </p:sp>
      <p:graphicFrame>
        <p:nvGraphicFramePr>
          <p:cNvPr id="10" name="표 9"/>
          <p:cNvGraphicFramePr>
            <a:graphicFrameLocks noGrp="1"/>
          </p:cNvGraphicFramePr>
          <p:nvPr>
            <p:extLst/>
          </p:nvPr>
        </p:nvGraphicFramePr>
        <p:xfrm>
          <a:off x="518951" y="4978020"/>
          <a:ext cx="8198679" cy="763644"/>
        </p:xfrm>
        <a:graphic>
          <a:graphicData uri="http://schemas.openxmlformats.org/drawingml/2006/table">
            <a:tbl>
              <a:tblPr>
                <a:tableStyleId>{5C22544A-7EE6-4342-B048-85BDC9FD1C3A}</a:tableStyleId>
              </a:tblPr>
              <a:tblGrid>
                <a:gridCol w="8198679"/>
              </a:tblGrid>
              <a:tr h="381822">
                <a:tc>
                  <a:txBody>
                    <a:bodyPr/>
                    <a:lstStyle/>
                    <a:p>
                      <a:pPr algn="l" fontAlgn="ctr"/>
                      <a:r>
                        <a:rPr lang="ko-KR" altLang="en-US" sz="1400" b="1" u="none" strike="noStrike" dirty="0">
                          <a:effectLst/>
                        </a:rPr>
                        <a:t>  </a:t>
                      </a:r>
                      <a:r>
                        <a:rPr lang="en-US" altLang="ko-KR" sz="1400" b="1" u="none" strike="noStrike" dirty="0" smtClean="0">
                          <a:effectLst/>
                        </a:rPr>
                        <a:t>1) </a:t>
                      </a:r>
                      <a:r>
                        <a:rPr lang="ko-KR" altLang="en-US" sz="1400" b="1" u="none" strike="noStrike" dirty="0">
                          <a:effectLst/>
                        </a:rPr>
                        <a:t>현장 취업규칙 게시여부</a:t>
                      </a:r>
                      <a:r>
                        <a:rPr lang="en-US" altLang="ko-KR" sz="1400" b="1" u="none" strike="noStrike" dirty="0">
                          <a:effectLst/>
                        </a:rPr>
                        <a:t>(</a:t>
                      </a:r>
                      <a:r>
                        <a:rPr lang="ko-KR" altLang="en-US" sz="1400" b="1" u="none" strike="noStrike" dirty="0">
                          <a:effectLst/>
                        </a:rPr>
                        <a:t>일용직 및 계약직 취업규칙</a:t>
                      </a:r>
                      <a:r>
                        <a:rPr lang="en-US" altLang="ko-KR" sz="1400" b="1" u="none" strike="noStrike" dirty="0">
                          <a:effectLst/>
                        </a:rPr>
                        <a:t>)</a:t>
                      </a:r>
                      <a:endParaRPr lang="en-US" altLang="ko-KR" sz="1400" b="1" i="0" u="none" strike="noStrike" dirty="0">
                        <a:solidFill>
                          <a:srgbClr val="000000"/>
                        </a:solidFill>
                        <a:effectLst/>
                        <a:latin typeface="굴림체" panose="020B0609000101010101" pitchFamily="49" charset="-127"/>
                        <a:ea typeface="굴림체" panose="020B0609000101010101" pitchFamily="49" charset="-127"/>
                      </a:endParaRPr>
                    </a:p>
                  </a:txBody>
                  <a:tcPr marL="0" marR="0" marT="0" marB="0" anchor="ctr"/>
                </a:tc>
              </a:tr>
              <a:tr h="381822">
                <a:tc>
                  <a:txBody>
                    <a:bodyPr/>
                    <a:lstStyle/>
                    <a:p>
                      <a:pPr algn="l" fontAlgn="ctr"/>
                      <a:r>
                        <a:rPr lang="ko-KR" altLang="en-US" sz="1400" b="1" u="none" strike="noStrike" dirty="0">
                          <a:effectLst/>
                        </a:rPr>
                        <a:t>  </a:t>
                      </a:r>
                      <a:r>
                        <a:rPr lang="en-US" altLang="ko-KR" sz="1400" b="1" u="none" strike="noStrike" dirty="0" smtClean="0">
                          <a:effectLst/>
                        </a:rPr>
                        <a:t>2) </a:t>
                      </a:r>
                      <a:r>
                        <a:rPr lang="ko-KR" altLang="en-US" sz="1400" b="1" u="none" strike="noStrike" dirty="0">
                          <a:effectLst/>
                        </a:rPr>
                        <a:t>근로자가 자유롭게 열람할 수 있는 공간에 게시</a:t>
                      </a:r>
                      <a:endParaRPr lang="ko-KR" altLang="en-US" sz="1400" b="1" i="0" u="none" strike="noStrike" dirty="0">
                        <a:solidFill>
                          <a:srgbClr val="000000"/>
                        </a:solidFill>
                        <a:effectLst/>
                        <a:latin typeface="굴림체" panose="020B0609000101010101" pitchFamily="49" charset="-127"/>
                        <a:ea typeface="굴림체" panose="020B0609000101010101" pitchFamily="49" charset="-127"/>
                      </a:endParaRPr>
                    </a:p>
                  </a:txBody>
                  <a:tcPr marL="0" marR="0" marT="0" marB="0" anchor="ctr"/>
                </a:tc>
              </a:tr>
            </a:tbl>
          </a:graphicData>
        </a:graphic>
      </p:graphicFrame>
      <p:sp>
        <p:nvSpPr>
          <p:cNvPr id="11" name="AutoShape 5"/>
          <p:cNvSpPr>
            <a:spLocks noChangeArrowheads="1"/>
          </p:cNvSpPr>
          <p:nvPr/>
        </p:nvSpPr>
        <p:spPr bwMode="auto">
          <a:xfrm>
            <a:off x="395536" y="4617980"/>
            <a:ext cx="1621984" cy="301612"/>
          </a:xfrm>
          <a:prstGeom prst="roundRect">
            <a:avLst>
              <a:gd name="adj" fmla="val 11139"/>
            </a:avLst>
          </a:prstGeom>
          <a:solidFill>
            <a:srgbClr val="0070C0"/>
          </a:solidFill>
          <a:ln w="2857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eaLnBrk="1" latinLnBrk="1" hangingPunct="1">
              <a:buClr>
                <a:schemeClr val="hlink"/>
              </a:buClr>
              <a:buFont typeface="Wingdings" pitchFamily="2" charset="2"/>
              <a:buNone/>
              <a:defRPr/>
            </a:pPr>
            <a:r>
              <a:rPr kumimoji="0" lang="ko-KR" altLang="en-US" b="1" dirty="0" smtClean="0">
                <a:solidFill>
                  <a:schemeClr val="bg1"/>
                </a:solidFill>
                <a:latin typeface="맑은 고딕" pitchFamily="50" charset="-127"/>
                <a:ea typeface="맑은 고딕" pitchFamily="50" charset="-127"/>
              </a:rPr>
              <a:t>취업규칙</a:t>
            </a:r>
            <a:endParaRPr kumimoji="0" lang="ko-KR" altLang="en-US" b="1" dirty="0">
              <a:solidFill>
                <a:schemeClr val="bg1"/>
              </a:solidFill>
              <a:latin typeface="맑은 고딕" pitchFamily="50" charset="-127"/>
              <a:ea typeface="맑은 고딕" pitchFamily="50" charset="-127"/>
            </a:endParaRPr>
          </a:p>
        </p:txBody>
      </p:sp>
    </p:spTree>
    <p:extLst>
      <p:ext uri="{BB962C8B-B14F-4D97-AF65-F5344CB8AC3E}">
        <p14:creationId xmlns:p14="http://schemas.microsoft.com/office/powerpoint/2010/main" xmlns="" val="41681639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제목 2"/>
          <p:cNvSpPr txBox="1">
            <a:spLocks/>
          </p:cNvSpPr>
          <p:nvPr/>
        </p:nvSpPr>
        <p:spPr bwMode="auto">
          <a:xfrm>
            <a:off x="1000100" y="142852"/>
            <a:ext cx="6913562" cy="51117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ko-KR" altLang="en-US" sz="2400" b="1" dirty="0" smtClean="0">
                <a:latin typeface="맑은 고딕" panose="020B0503020000020004" pitchFamily="50" charset="-127"/>
                <a:ea typeface="맑은 고딕" panose="020B0503020000020004" pitchFamily="50" charset="-127"/>
              </a:rPr>
              <a:t>근로계약서 서면 교부</a:t>
            </a:r>
          </a:p>
        </p:txBody>
      </p:sp>
      <p:sp>
        <p:nvSpPr>
          <p:cNvPr id="10" name="Rectangle 16"/>
          <p:cNvSpPr>
            <a:spLocks noChangeArrowheads="1"/>
          </p:cNvSpPr>
          <p:nvPr/>
        </p:nvSpPr>
        <p:spPr bwMode="auto">
          <a:xfrm>
            <a:off x="611188" y="3105150"/>
            <a:ext cx="7923212"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lgn="ctr">
                <a:solidFill>
                  <a:srgbClr val="000000"/>
                </a:solidFill>
                <a:prstDash val="dash"/>
                <a:miter lim="800000"/>
                <a:headEnd/>
                <a:tailEnd/>
              </a14:hiddenLine>
            </a:ext>
          </a:extLst>
        </p:spPr>
        <p:txBody>
          <a:bodyPr wrap="none" lIns="90000" tIns="46800" rIns="90000" bIns="46800" anchor="ct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buClr>
                <a:schemeClr val="hlink"/>
              </a:buClr>
              <a:buFont typeface="Wingdings" panose="05000000000000000000" pitchFamily="2" charset="2"/>
              <a:buNone/>
            </a:pPr>
            <a:r>
              <a:rPr kumimoji="0" lang="en-US" altLang="ko-KR" b="1" dirty="0">
                <a:latin typeface="맑은 고딕" panose="020B0503020000020004" pitchFamily="50" charset="-127"/>
                <a:ea typeface="맑은 고딕" panose="020B0503020000020004" pitchFamily="50" charset="-127"/>
              </a:rPr>
              <a:t> </a:t>
            </a:r>
            <a:r>
              <a:rPr kumimoji="0" lang="ko-KR" altLang="en-US" b="1" dirty="0">
                <a:latin typeface="맑은 고딕" panose="020B0503020000020004" pitchFamily="50" charset="-127"/>
                <a:ea typeface="맑은 고딕" panose="020B0503020000020004" pitchFamily="50" charset="-127"/>
              </a:rPr>
              <a:t>중요한 근로조건에 대한 서면 명시</a:t>
            </a:r>
            <a:endParaRPr kumimoji="0" lang="en-US" altLang="ko-KR" b="1" dirty="0">
              <a:solidFill>
                <a:srgbClr val="CC3300"/>
              </a:solidFill>
              <a:latin typeface="맑은 고딕" panose="020B0503020000020004" pitchFamily="50" charset="-127"/>
              <a:ea typeface="맑은 고딕" panose="020B0503020000020004" pitchFamily="50" charset="-127"/>
            </a:endParaRPr>
          </a:p>
        </p:txBody>
      </p:sp>
      <p:sp>
        <p:nvSpPr>
          <p:cNvPr id="12" name="Rectangle 19"/>
          <p:cNvSpPr>
            <a:spLocks noChangeArrowheads="1"/>
          </p:cNvSpPr>
          <p:nvPr/>
        </p:nvSpPr>
        <p:spPr bwMode="auto">
          <a:xfrm>
            <a:off x="611188" y="6080125"/>
            <a:ext cx="7923212" cy="43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lIns="90000" tIns="46800" rIns="90000" bIns="46800" anchor="ct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buClr>
                <a:schemeClr val="hlink"/>
              </a:buClr>
              <a:buFont typeface="Wingdings" panose="05000000000000000000" pitchFamily="2" charset="2"/>
              <a:buNone/>
            </a:pPr>
            <a:r>
              <a:rPr kumimoji="0" lang="en-US" altLang="ko-KR" sz="1400" b="1">
                <a:latin typeface="맑은 고딕" panose="020B0503020000020004" pitchFamily="50" charset="-127"/>
                <a:ea typeface="맑은 고딕" panose="020B0503020000020004" pitchFamily="50" charset="-127"/>
              </a:rPr>
              <a:t> </a:t>
            </a:r>
            <a:r>
              <a:rPr kumimoji="0" lang="ko-KR" altLang="en-US" b="1">
                <a:latin typeface="맑은 고딕" panose="020B0503020000020004" pitchFamily="50" charset="-127"/>
                <a:ea typeface="맑은 고딕" panose="020B0503020000020004" pitchFamily="50" charset="-127"/>
              </a:rPr>
              <a:t>근로계약서 교부 및 근로조건 변경시 명시의무 </a:t>
            </a:r>
            <a:r>
              <a:rPr kumimoji="0" lang="en-US" altLang="ko-KR" b="1">
                <a:latin typeface="맑은 고딕" panose="020B0503020000020004" pitchFamily="50" charset="-127"/>
                <a:ea typeface="맑은 고딕" panose="020B0503020000020004" pitchFamily="50" charset="-127"/>
              </a:rPr>
              <a:t>(2012.1.1</a:t>
            </a:r>
            <a:r>
              <a:rPr kumimoji="0" lang="ko-KR" altLang="en-US" b="1">
                <a:latin typeface="맑은 고딕" panose="020B0503020000020004" pitchFamily="50" charset="-127"/>
                <a:ea typeface="맑은 고딕" panose="020B0503020000020004" pitchFamily="50" charset="-127"/>
              </a:rPr>
              <a:t>부터 시행</a:t>
            </a:r>
            <a:r>
              <a:rPr kumimoji="0" lang="en-US" altLang="ko-KR" b="1">
                <a:latin typeface="맑은 고딕" panose="020B0503020000020004" pitchFamily="50" charset="-127"/>
                <a:ea typeface="맑은 고딕" panose="020B0503020000020004" pitchFamily="50" charset="-127"/>
              </a:rPr>
              <a:t>)</a:t>
            </a:r>
            <a:r>
              <a:rPr kumimoji="0" lang="ko-KR" altLang="en-US" b="1">
                <a:latin typeface="맑은 고딕" panose="020B0503020000020004" pitchFamily="50" charset="-127"/>
                <a:ea typeface="맑은 고딕" panose="020B0503020000020004" pitchFamily="50" charset="-127"/>
              </a:rPr>
              <a:t> </a:t>
            </a:r>
            <a:endParaRPr kumimoji="0" lang="en-US" altLang="ko-KR" b="1">
              <a:latin typeface="맑은 고딕" panose="020B0503020000020004" pitchFamily="50" charset="-127"/>
              <a:ea typeface="맑은 고딕" panose="020B0503020000020004" pitchFamily="50" charset="-127"/>
            </a:endParaRPr>
          </a:p>
        </p:txBody>
      </p:sp>
      <p:graphicFrame>
        <p:nvGraphicFramePr>
          <p:cNvPr id="14" name="표 13"/>
          <p:cNvGraphicFramePr>
            <a:graphicFrameLocks noGrp="1"/>
          </p:cNvGraphicFramePr>
          <p:nvPr/>
        </p:nvGraphicFramePr>
        <p:xfrm>
          <a:off x="357188" y="3567113"/>
          <a:ext cx="8391525" cy="2324103"/>
        </p:xfrm>
        <a:graphic>
          <a:graphicData uri="http://schemas.openxmlformats.org/drawingml/2006/table">
            <a:tbl>
              <a:tblPr firstRow="1" bandRow="1">
                <a:tableStyleId>{00A15C55-8517-42AA-B614-E9B94910E393}</a:tableStyleId>
              </a:tblPr>
              <a:tblGrid>
                <a:gridCol w="3903930"/>
                <a:gridCol w="4487595"/>
              </a:tblGrid>
              <a:tr h="365823">
                <a:tc>
                  <a:txBody>
                    <a:bodyPr/>
                    <a:lstStyle/>
                    <a:p>
                      <a:pPr algn="ctr" latinLnBrk="1"/>
                      <a:r>
                        <a:rPr lang="ko-KR" altLang="en-US" sz="1400" b="0" dirty="0" smtClean="0">
                          <a:solidFill>
                            <a:schemeClr val="tx1"/>
                          </a:solidFill>
                          <a:latin typeface="HY헤드라인M" pitchFamily="18" charset="-127"/>
                          <a:ea typeface="HY헤드라인M" pitchFamily="18" charset="-127"/>
                        </a:rPr>
                        <a:t>근로기준법</a:t>
                      </a:r>
                      <a:endParaRPr lang="ko-KR" altLang="en-US" sz="1400" b="0" dirty="0">
                        <a:solidFill>
                          <a:schemeClr val="tx1"/>
                        </a:solidFill>
                        <a:latin typeface="HY헤드라인M" pitchFamily="18" charset="-127"/>
                        <a:ea typeface="HY헤드라인M" pitchFamily="18" charset="-127"/>
                      </a:endParaRPr>
                    </a:p>
                  </a:txBody>
                  <a:tcPr marL="84413" marR="84413" marT="45690" marB="456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ctr" latinLnBrk="1"/>
                      <a:r>
                        <a:rPr lang="ko-KR" altLang="en-US" sz="1400" b="0" dirty="0" smtClean="0">
                          <a:solidFill>
                            <a:schemeClr val="tx1"/>
                          </a:solidFill>
                          <a:latin typeface="HY헤드라인M" pitchFamily="18" charset="-127"/>
                          <a:ea typeface="HY헤드라인M" pitchFamily="18" charset="-127"/>
                        </a:rPr>
                        <a:t>기간제 및 단시간 근로자 보호</a:t>
                      </a:r>
                      <a:r>
                        <a:rPr lang="ko-KR" altLang="en-US" sz="1400" b="0" baseline="0" dirty="0" smtClean="0">
                          <a:solidFill>
                            <a:schemeClr val="tx1"/>
                          </a:solidFill>
                          <a:latin typeface="HY헤드라인M" pitchFamily="18" charset="-127"/>
                          <a:ea typeface="HY헤드라인M" pitchFamily="18" charset="-127"/>
                        </a:rPr>
                        <a:t> 등에 관한 법률</a:t>
                      </a:r>
                      <a:endParaRPr lang="ko-KR" altLang="en-US" sz="1400" b="0" dirty="0">
                        <a:solidFill>
                          <a:schemeClr val="tx1"/>
                        </a:solidFill>
                        <a:latin typeface="HY헤드라인M" pitchFamily="18" charset="-127"/>
                        <a:ea typeface="HY헤드라인M" pitchFamily="18" charset="-127"/>
                      </a:endParaRPr>
                    </a:p>
                  </a:txBody>
                  <a:tcPr marL="84413" marR="84413" marT="45690" marB="456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r>
              <a:tr h="1958277">
                <a:tc>
                  <a:txBody>
                    <a:bodyPr/>
                    <a:lstStyle/>
                    <a:p>
                      <a:pPr marL="180975" indent="-180975" latinLnBrk="1">
                        <a:lnSpc>
                          <a:spcPct val="125000"/>
                        </a:lnSpc>
                        <a:buFont typeface="Wingdings" pitchFamily="2" charset="2"/>
                        <a:buChar char="§"/>
                      </a:pPr>
                      <a:r>
                        <a:rPr lang="ko-KR" altLang="en-US" sz="1400" b="1" dirty="0" smtClean="0">
                          <a:latin typeface="맑은 고딕" pitchFamily="50" charset="-127"/>
                          <a:ea typeface="맑은 고딕" pitchFamily="50" charset="-127"/>
                        </a:rPr>
                        <a:t>임금</a:t>
                      </a:r>
                      <a:r>
                        <a:rPr lang="en-US" altLang="ko-KR" sz="1400" b="1" dirty="0" smtClean="0">
                          <a:latin typeface="맑은 고딕" pitchFamily="50" charset="-127"/>
                          <a:ea typeface="맑은 고딕" pitchFamily="50" charset="-127"/>
                        </a:rPr>
                        <a:t>(</a:t>
                      </a:r>
                      <a:r>
                        <a:rPr lang="ko-KR" altLang="en-US" sz="1400" b="1" dirty="0" smtClean="0">
                          <a:latin typeface="맑은 고딕" pitchFamily="50" charset="-127"/>
                          <a:ea typeface="맑은 고딕" pitchFamily="50" charset="-127"/>
                        </a:rPr>
                        <a:t>구성항목</a:t>
                      </a:r>
                      <a:r>
                        <a:rPr lang="en-US" altLang="ko-KR" sz="1400" b="1" dirty="0" smtClean="0">
                          <a:latin typeface="맑은 고딕" pitchFamily="50" charset="-127"/>
                          <a:ea typeface="맑은 고딕" pitchFamily="50" charset="-127"/>
                        </a:rPr>
                        <a:t>, </a:t>
                      </a:r>
                      <a:r>
                        <a:rPr lang="ko-KR" altLang="en-US" sz="1400" b="1" dirty="0" smtClean="0">
                          <a:latin typeface="맑은 고딕" pitchFamily="50" charset="-127"/>
                          <a:ea typeface="맑은 고딕" pitchFamily="50" charset="-127"/>
                        </a:rPr>
                        <a:t>계산방법</a:t>
                      </a:r>
                      <a:r>
                        <a:rPr lang="en-US" altLang="ko-KR" sz="1400" b="1" dirty="0" smtClean="0">
                          <a:latin typeface="맑은 고딕" pitchFamily="50" charset="-127"/>
                          <a:ea typeface="맑은 고딕" pitchFamily="50" charset="-127"/>
                        </a:rPr>
                        <a:t>, </a:t>
                      </a:r>
                      <a:r>
                        <a:rPr lang="ko-KR" altLang="en-US" sz="1400" b="1" dirty="0" smtClean="0">
                          <a:latin typeface="맑은 고딕" pitchFamily="50" charset="-127"/>
                          <a:ea typeface="맑은 고딕" pitchFamily="50" charset="-127"/>
                        </a:rPr>
                        <a:t>지급방법</a:t>
                      </a:r>
                      <a:r>
                        <a:rPr lang="en-US" altLang="ko-KR" sz="1400" b="1" dirty="0" smtClean="0">
                          <a:latin typeface="맑은 고딕" pitchFamily="50" charset="-127"/>
                          <a:ea typeface="맑은 고딕" pitchFamily="50" charset="-127"/>
                        </a:rPr>
                        <a:t>)</a:t>
                      </a:r>
                    </a:p>
                    <a:p>
                      <a:pPr marL="180975" indent="-180975" latinLnBrk="1">
                        <a:lnSpc>
                          <a:spcPct val="125000"/>
                        </a:lnSpc>
                        <a:buFont typeface="Wingdings" pitchFamily="2" charset="2"/>
                        <a:buChar char="§"/>
                      </a:pPr>
                      <a:r>
                        <a:rPr lang="ko-KR" altLang="en-US" sz="1400" b="1" dirty="0" smtClean="0">
                          <a:latin typeface="맑은 고딕" pitchFamily="50" charset="-127"/>
                          <a:ea typeface="맑은 고딕" pitchFamily="50" charset="-127"/>
                        </a:rPr>
                        <a:t>소정근로시간</a:t>
                      </a:r>
                      <a:endParaRPr lang="en-US" altLang="ko-KR" sz="1400" b="1" dirty="0" smtClean="0">
                        <a:latin typeface="맑은 고딕" pitchFamily="50" charset="-127"/>
                        <a:ea typeface="맑은 고딕" pitchFamily="50" charset="-127"/>
                      </a:endParaRPr>
                    </a:p>
                    <a:p>
                      <a:pPr marL="180975" indent="-180975" latinLnBrk="1">
                        <a:lnSpc>
                          <a:spcPct val="125000"/>
                        </a:lnSpc>
                        <a:buFont typeface="Wingdings" pitchFamily="2" charset="2"/>
                        <a:buChar char="§"/>
                      </a:pPr>
                      <a:r>
                        <a:rPr lang="ko-KR" altLang="en-US" sz="1400" b="1" dirty="0" smtClean="0">
                          <a:latin typeface="맑은 고딕" pitchFamily="50" charset="-127"/>
                          <a:ea typeface="맑은 고딕" pitchFamily="50" charset="-127"/>
                        </a:rPr>
                        <a:t>주휴일 및 연차유급휴가</a:t>
                      </a:r>
                      <a:endParaRPr lang="en-US" altLang="ko-KR" sz="1400" b="1" dirty="0" smtClean="0">
                        <a:latin typeface="맑은 고딕" pitchFamily="50" charset="-127"/>
                        <a:ea typeface="맑은 고딕" pitchFamily="50" charset="-127"/>
                      </a:endParaRPr>
                    </a:p>
                    <a:p>
                      <a:pPr marL="180975" indent="-180975" latinLnBrk="1">
                        <a:lnSpc>
                          <a:spcPct val="125000"/>
                        </a:lnSpc>
                        <a:buFont typeface="Wingdings" pitchFamily="2" charset="2"/>
                        <a:buChar char="§"/>
                      </a:pPr>
                      <a:r>
                        <a:rPr lang="ko-KR" altLang="en-US" sz="1400" b="1" dirty="0" err="1" smtClean="0">
                          <a:latin typeface="맑은 고딕" pitchFamily="50" charset="-127"/>
                          <a:ea typeface="맑은 고딕" pitchFamily="50" charset="-127"/>
                        </a:rPr>
                        <a:t>위반시</a:t>
                      </a:r>
                      <a:r>
                        <a:rPr lang="ko-KR" altLang="en-US" sz="1400" b="1" dirty="0" smtClean="0">
                          <a:latin typeface="맑은 고딕" pitchFamily="50" charset="-127"/>
                          <a:ea typeface="맑은 고딕" pitchFamily="50" charset="-127"/>
                        </a:rPr>
                        <a:t> </a:t>
                      </a:r>
                      <a:r>
                        <a:rPr lang="en-US" altLang="ko-KR" sz="1400" b="1" dirty="0" smtClean="0">
                          <a:latin typeface="맑은 고딕" pitchFamily="50" charset="-127"/>
                          <a:ea typeface="맑은 고딕" pitchFamily="50" charset="-127"/>
                        </a:rPr>
                        <a:t>: 500</a:t>
                      </a:r>
                      <a:r>
                        <a:rPr lang="ko-KR" altLang="en-US" sz="1400" b="1" dirty="0" err="1" smtClean="0">
                          <a:latin typeface="맑은 고딕" pitchFamily="50" charset="-127"/>
                          <a:ea typeface="맑은 고딕" pitchFamily="50" charset="-127"/>
                        </a:rPr>
                        <a:t>만원이하</a:t>
                      </a:r>
                      <a:r>
                        <a:rPr lang="ko-KR" altLang="en-US" sz="1400" b="1" dirty="0" smtClean="0">
                          <a:latin typeface="맑은 고딕" pitchFamily="50" charset="-127"/>
                          <a:ea typeface="맑은 고딕" pitchFamily="50" charset="-127"/>
                        </a:rPr>
                        <a:t> 벌금</a:t>
                      </a:r>
                      <a:endParaRPr lang="en-US" altLang="ko-KR" sz="1400" b="1" dirty="0" smtClean="0">
                        <a:latin typeface="맑은 고딕" pitchFamily="50" charset="-127"/>
                        <a:ea typeface="맑은 고딕" pitchFamily="50" charset="-127"/>
                      </a:endParaRPr>
                    </a:p>
                  </a:txBody>
                  <a:tcPr marL="84413" marR="84413" marT="45690" marB="456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0975" indent="-180975" latinLnBrk="1">
                        <a:lnSpc>
                          <a:spcPct val="125000"/>
                        </a:lnSpc>
                        <a:buFont typeface="Wingdings" pitchFamily="2" charset="2"/>
                        <a:buChar char="§"/>
                      </a:pPr>
                      <a:r>
                        <a:rPr lang="ko-KR" altLang="en-US" sz="1400" b="1" dirty="0" smtClean="0">
                          <a:latin typeface="맑은 고딕" pitchFamily="50" charset="-127"/>
                          <a:ea typeface="맑은 고딕" pitchFamily="50" charset="-127"/>
                        </a:rPr>
                        <a:t>근로계약기간</a:t>
                      </a:r>
                      <a:endParaRPr lang="en-US" altLang="ko-KR" sz="1400" b="1" dirty="0" smtClean="0">
                        <a:latin typeface="맑은 고딕" pitchFamily="50" charset="-127"/>
                        <a:ea typeface="맑은 고딕" pitchFamily="50" charset="-127"/>
                      </a:endParaRPr>
                    </a:p>
                    <a:p>
                      <a:pPr marL="180975" indent="-180975" latinLnBrk="1">
                        <a:lnSpc>
                          <a:spcPct val="125000"/>
                        </a:lnSpc>
                        <a:buFont typeface="Wingdings" pitchFamily="2" charset="2"/>
                        <a:buChar char="§"/>
                      </a:pPr>
                      <a:r>
                        <a:rPr lang="ko-KR" altLang="en-US" sz="1400" b="1" dirty="0" smtClean="0">
                          <a:latin typeface="맑은 고딕" pitchFamily="50" charset="-127"/>
                          <a:ea typeface="맑은 고딕" pitchFamily="50" charset="-127"/>
                        </a:rPr>
                        <a:t>근로시간 ∙ 휴게</a:t>
                      </a:r>
                      <a:endParaRPr lang="en-US" altLang="ko-KR" sz="1400" b="1" dirty="0" smtClean="0">
                        <a:latin typeface="맑은 고딕" pitchFamily="50" charset="-127"/>
                        <a:ea typeface="맑은 고딕" pitchFamily="50" charset="-127"/>
                      </a:endParaRPr>
                    </a:p>
                    <a:p>
                      <a:pPr marL="180975" indent="-180975" latinLnBrk="1">
                        <a:lnSpc>
                          <a:spcPct val="125000"/>
                        </a:lnSpc>
                        <a:buFont typeface="Wingdings" pitchFamily="2" charset="2"/>
                        <a:buChar char="§"/>
                      </a:pPr>
                      <a:r>
                        <a:rPr lang="ko-KR" altLang="en-US" sz="1400" b="1" dirty="0" smtClean="0">
                          <a:latin typeface="맑은 고딕" pitchFamily="50" charset="-127"/>
                          <a:ea typeface="맑은 고딕" pitchFamily="50" charset="-127"/>
                        </a:rPr>
                        <a:t>임금의 구성항목 ∙ 계산방법 ∙ 지불방법</a:t>
                      </a:r>
                      <a:endParaRPr lang="en-US" altLang="ko-KR" sz="1400" b="1" dirty="0" smtClean="0">
                        <a:latin typeface="맑은 고딕" pitchFamily="50" charset="-127"/>
                        <a:ea typeface="맑은 고딕" pitchFamily="50" charset="-127"/>
                      </a:endParaRPr>
                    </a:p>
                    <a:p>
                      <a:pPr marL="180975" indent="-180975" latinLnBrk="1">
                        <a:lnSpc>
                          <a:spcPct val="125000"/>
                        </a:lnSpc>
                        <a:buFont typeface="Wingdings" pitchFamily="2" charset="2"/>
                        <a:buChar char="§"/>
                      </a:pPr>
                      <a:r>
                        <a:rPr lang="ko-KR" altLang="en-US" sz="1400" b="1" dirty="0" smtClean="0">
                          <a:latin typeface="맑은 고딕" pitchFamily="50" charset="-127"/>
                          <a:ea typeface="맑은 고딕" pitchFamily="50" charset="-127"/>
                        </a:rPr>
                        <a:t>휴일 ∙ 휴가에 관한 사항</a:t>
                      </a:r>
                      <a:endParaRPr lang="en-US" altLang="ko-KR" sz="1400" b="1" dirty="0" smtClean="0">
                        <a:latin typeface="맑은 고딕" pitchFamily="50" charset="-127"/>
                        <a:ea typeface="맑은 고딕" pitchFamily="50" charset="-127"/>
                      </a:endParaRPr>
                    </a:p>
                    <a:p>
                      <a:pPr marL="180975" indent="-180975" latinLnBrk="1">
                        <a:lnSpc>
                          <a:spcPct val="125000"/>
                        </a:lnSpc>
                        <a:buFont typeface="Wingdings" pitchFamily="2" charset="2"/>
                        <a:buChar char="§"/>
                      </a:pPr>
                      <a:r>
                        <a:rPr lang="ko-KR" altLang="en-US" sz="1400" b="1" dirty="0" smtClean="0">
                          <a:latin typeface="맑은 고딕" pitchFamily="50" charset="-127"/>
                          <a:ea typeface="맑은 고딕" pitchFamily="50" charset="-127"/>
                        </a:rPr>
                        <a:t>취업장소 및 종사업무</a:t>
                      </a:r>
                      <a:endParaRPr lang="en-US" altLang="ko-KR" sz="1400" b="1" dirty="0" smtClean="0">
                        <a:latin typeface="맑은 고딕" pitchFamily="50" charset="-127"/>
                        <a:ea typeface="맑은 고딕" pitchFamily="50" charset="-127"/>
                      </a:endParaRPr>
                    </a:p>
                    <a:p>
                      <a:pPr marL="180975" indent="-180975" latinLnBrk="1">
                        <a:lnSpc>
                          <a:spcPct val="125000"/>
                        </a:lnSpc>
                        <a:buFont typeface="Wingdings" pitchFamily="2" charset="2"/>
                        <a:buChar char="§"/>
                      </a:pPr>
                      <a:r>
                        <a:rPr lang="ko-KR" altLang="en-US" sz="1400" b="1" dirty="0" smtClean="0">
                          <a:latin typeface="맑은 고딕" pitchFamily="50" charset="-127"/>
                          <a:ea typeface="맑은 고딕" pitchFamily="50" charset="-127"/>
                        </a:rPr>
                        <a:t>근로일 및 근로일별 근로시간</a:t>
                      </a:r>
                      <a:r>
                        <a:rPr lang="en-US" altLang="ko-KR" sz="1400" b="1" dirty="0" smtClean="0">
                          <a:latin typeface="맑은 고딕" pitchFamily="50" charset="-127"/>
                          <a:ea typeface="맑은 고딕" pitchFamily="50" charset="-127"/>
                        </a:rPr>
                        <a:t>(</a:t>
                      </a:r>
                      <a:r>
                        <a:rPr lang="ko-KR" altLang="en-US" sz="1400" b="1" dirty="0" smtClean="0">
                          <a:latin typeface="맑은 고딕" pitchFamily="50" charset="-127"/>
                          <a:ea typeface="맑은 고딕" pitchFamily="50" charset="-127"/>
                        </a:rPr>
                        <a:t>단시간 근로자 限</a:t>
                      </a:r>
                      <a:r>
                        <a:rPr lang="en-US" altLang="ko-KR" sz="1400" b="1" dirty="0" smtClean="0">
                          <a:latin typeface="맑은 고딕" pitchFamily="50" charset="-127"/>
                          <a:ea typeface="맑은 고딕" pitchFamily="50" charset="-127"/>
                        </a:rPr>
                        <a:t>)</a:t>
                      </a:r>
                    </a:p>
                    <a:p>
                      <a:pPr marL="180975" indent="-180975" latinLnBrk="1">
                        <a:lnSpc>
                          <a:spcPct val="125000"/>
                        </a:lnSpc>
                        <a:buFont typeface="Wingdings" pitchFamily="2" charset="2"/>
                        <a:buChar char="§"/>
                      </a:pPr>
                      <a:r>
                        <a:rPr lang="ko-KR" altLang="en-US" sz="1400" b="1" dirty="0" err="1" smtClean="0">
                          <a:latin typeface="맑은 고딕" pitchFamily="50" charset="-127"/>
                          <a:ea typeface="맑은 고딕" pitchFamily="50" charset="-127"/>
                        </a:rPr>
                        <a:t>위반시</a:t>
                      </a:r>
                      <a:r>
                        <a:rPr lang="ko-KR" altLang="en-US" sz="1400" b="1" dirty="0" smtClean="0">
                          <a:latin typeface="맑은 고딕" pitchFamily="50" charset="-127"/>
                          <a:ea typeface="맑은 고딕" pitchFamily="50" charset="-127"/>
                        </a:rPr>
                        <a:t> </a:t>
                      </a:r>
                      <a:r>
                        <a:rPr lang="en-US" altLang="ko-KR" sz="1400" b="1" dirty="0" smtClean="0">
                          <a:latin typeface="맑은 고딕" pitchFamily="50" charset="-127"/>
                          <a:ea typeface="맑은 고딕" pitchFamily="50" charset="-127"/>
                        </a:rPr>
                        <a:t>500</a:t>
                      </a:r>
                      <a:r>
                        <a:rPr lang="ko-KR" altLang="en-US" sz="1400" b="1" dirty="0" err="1" smtClean="0">
                          <a:latin typeface="맑은 고딕" pitchFamily="50" charset="-127"/>
                          <a:ea typeface="맑은 고딕" pitchFamily="50" charset="-127"/>
                        </a:rPr>
                        <a:t>만원이하</a:t>
                      </a:r>
                      <a:r>
                        <a:rPr lang="ko-KR" altLang="en-US" sz="1400" b="1" dirty="0" smtClean="0">
                          <a:latin typeface="맑은 고딕" pitchFamily="50" charset="-127"/>
                          <a:ea typeface="맑은 고딕" pitchFamily="50" charset="-127"/>
                        </a:rPr>
                        <a:t> 과태료</a:t>
                      </a:r>
                      <a:endParaRPr lang="ko-KR" altLang="en-US" sz="1400" b="1" dirty="0">
                        <a:latin typeface="맑은 고딕" pitchFamily="50" charset="-127"/>
                        <a:ea typeface="맑은 고딕" pitchFamily="50" charset="-127"/>
                      </a:endParaRPr>
                    </a:p>
                  </a:txBody>
                  <a:tcPr marL="84413" marR="84413" marT="45690" marB="456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15" name="Rectangle 6"/>
          <p:cNvSpPr>
            <a:spLocks noChangeArrowheads="1"/>
          </p:cNvSpPr>
          <p:nvPr/>
        </p:nvSpPr>
        <p:spPr bwMode="auto">
          <a:xfrm>
            <a:off x="285750" y="1484784"/>
            <a:ext cx="8678738" cy="1519237"/>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eaLnBrk="1" fontAlgn="auto" latinLnBrk="1" hangingPunct="1">
              <a:lnSpc>
                <a:spcPct val="125000"/>
              </a:lnSpc>
              <a:spcBef>
                <a:spcPts val="24"/>
              </a:spcBef>
              <a:spcAft>
                <a:spcPts val="60"/>
              </a:spcAft>
              <a:buClr>
                <a:schemeClr val="hlink"/>
              </a:buClr>
              <a:buFont typeface="Wingdings" pitchFamily="2" charset="2"/>
              <a:buNone/>
              <a:defRPr/>
            </a:pPr>
            <a:r>
              <a:rPr lang="ko-KR" altLang="en-US" b="1" dirty="0">
                <a:latin typeface="맑은 고딕" pitchFamily="50" charset="-127"/>
                <a:ea typeface="맑은 고딕" pitchFamily="50" charset="-127"/>
              </a:rPr>
              <a:t>사용자는 제</a:t>
            </a:r>
            <a:r>
              <a:rPr lang="en-US" altLang="ko-KR" b="1" dirty="0">
                <a:latin typeface="맑은 고딕" pitchFamily="50" charset="-127"/>
                <a:ea typeface="맑은 고딕" pitchFamily="50" charset="-127"/>
              </a:rPr>
              <a:t>1</a:t>
            </a:r>
            <a:r>
              <a:rPr lang="ko-KR" altLang="en-US" b="1" dirty="0" err="1">
                <a:latin typeface="맑은 고딕" pitchFamily="50" charset="-127"/>
                <a:ea typeface="맑은 고딕" pitchFamily="50" charset="-127"/>
              </a:rPr>
              <a:t>항제</a:t>
            </a:r>
            <a:r>
              <a:rPr lang="en-US" altLang="ko-KR" b="1" dirty="0">
                <a:latin typeface="맑은 고딕" pitchFamily="50" charset="-127"/>
                <a:ea typeface="맑은 고딕" pitchFamily="50" charset="-127"/>
              </a:rPr>
              <a:t>1</a:t>
            </a:r>
            <a:r>
              <a:rPr lang="ko-KR" altLang="en-US" b="1" dirty="0">
                <a:latin typeface="맑은 고딕" pitchFamily="50" charset="-127"/>
                <a:ea typeface="맑은 고딕" pitchFamily="50" charset="-127"/>
              </a:rPr>
              <a:t>호와 </a:t>
            </a:r>
            <a:r>
              <a:rPr lang="ko-KR" altLang="en-US" b="1" u="sng" dirty="0">
                <a:solidFill>
                  <a:srgbClr val="C00000"/>
                </a:solidFill>
                <a:latin typeface="맑은 고딕" pitchFamily="50" charset="-127"/>
                <a:ea typeface="맑은 고딕" pitchFamily="50" charset="-127"/>
              </a:rPr>
              <a:t>관련한 임금의 구성항목</a:t>
            </a:r>
            <a:r>
              <a:rPr lang="en-US" altLang="ko-KR" b="1" u="sng" dirty="0">
                <a:solidFill>
                  <a:srgbClr val="C00000"/>
                </a:solidFill>
                <a:latin typeface="맑은 고딕" pitchFamily="50" charset="-127"/>
                <a:ea typeface="맑은 고딕" pitchFamily="50" charset="-127"/>
              </a:rPr>
              <a:t>·</a:t>
            </a:r>
            <a:r>
              <a:rPr lang="ko-KR" altLang="en-US" b="1" u="sng" dirty="0">
                <a:solidFill>
                  <a:srgbClr val="C00000"/>
                </a:solidFill>
                <a:latin typeface="맑은 고딕" pitchFamily="50" charset="-127"/>
                <a:ea typeface="맑은 고딕" pitchFamily="50" charset="-127"/>
              </a:rPr>
              <a:t>계산방법</a:t>
            </a:r>
            <a:r>
              <a:rPr lang="en-US" altLang="ko-KR" b="1" u="sng" dirty="0">
                <a:solidFill>
                  <a:srgbClr val="C00000"/>
                </a:solidFill>
                <a:latin typeface="맑은 고딕" pitchFamily="50" charset="-127"/>
                <a:ea typeface="맑은 고딕" pitchFamily="50" charset="-127"/>
              </a:rPr>
              <a:t>·</a:t>
            </a:r>
            <a:r>
              <a:rPr lang="ko-KR" altLang="en-US" b="1" u="sng" dirty="0">
                <a:solidFill>
                  <a:srgbClr val="C00000"/>
                </a:solidFill>
                <a:latin typeface="맑은 고딕" pitchFamily="50" charset="-127"/>
                <a:ea typeface="맑은 고딕" pitchFamily="50" charset="-127"/>
              </a:rPr>
              <a:t>지급방법 및 소정근로시간</a:t>
            </a:r>
            <a:r>
              <a:rPr lang="en-US" altLang="ko-KR" b="1" u="sng" dirty="0">
                <a:solidFill>
                  <a:srgbClr val="C00000"/>
                </a:solidFill>
                <a:latin typeface="맑은 고딕" pitchFamily="50" charset="-127"/>
                <a:ea typeface="맑은 고딕" pitchFamily="50" charset="-127"/>
              </a:rPr>
              <a:t>, </a:t>
            </a:r>
            <a:r>
              <a:rPr lang="ko-KR" altLang="en-US" b="1" u="sng" dirty="0">
                <a:solidFill>
                  <a:srgbClr val="C00000"/>
                </a:solidFill>
                <a:latin typeface="맑은 고딕" pitchFamily="50" charset="-127"/>
                <a:ea typeface="맑은 고딕" pitchFamily="50" charset="-127"/>
              </a:rPr>
              <a:t>휴일</a:t>
            </a:r>
            <a:r>
              <a:rPr lang="en-US" altLang="ko-KR" b="1" u="sng" dirty="0">
                <a:solidFill>
                  <a:srgbClr val="C00000"/>
                </a:solidFill>
                <a:latin typeface="맑은 고딕" pitchFamily="50" charset="-127"/>
                <a:ea typeface="맑은 고딕" pitchFamily="50" charset="-127"/>
              </a:rPr>
              <a:t>, </a:t>
            </a:r>
            <a:r>
              <a:rPr lang="ko-KR" altLang="en-US" b="1" u="sng" dirty="0">
                <a:solidFill>
                  <a:srgbClr val="C00000"/>
                </a:solidFill>
                <a:latin typeface="맑은 고딕" pitchFamily="50" charset="-127"/>
                <a:ea typeface="맑은 고딕" pitchFamily="50" charset="-127"/>
              </a:rPr>
              <a:t>연차휴가 내용이 명시된 서면을 근로자에게 교부하여야 한다</a:t>
            </a:r>
            <a:r>
              <a:rPr lang="en-US" altLang="ko-KR" b="1" dirty="0">
                <a:latin typeface="맑은 고딕" pitchFamily="50" charset="-127"/>
                <a:ea typeface="맑은 고딕" pitchFamily="50" charset="-127"/>
              </a:rPr>
              <a:t>. </a:t>
            </a:r>
            <a:r>
              <a:rPr lang="ko-KR" altLang="en-US" b="1" dirty="0">
                <a:latin typeface="맑은 고딕" pitchFamily="50" charset="-127"/>
                <a:ea typeface="맑은 고딕" pitchFamily="50" charset="-127"/>
              </a:rPr>
              <a:t>다만</a:t>
            </a:r>
            <a:r>
              <a:rPr lang="en-US" altLang="ko-KR" b="1" dirty="0">
                <a:latin typeface="맑은 고딕" pitchFamily="50" charset="-127"/>
                <a:ea typeface="맑은 고딕" pitchFamily="50" charset="-127"/>
              </a:rPr>
              <a:t>, </a:t>
            </a:r>
            <a:r>
              <a:rPr lang="ko-KR" altLang="en-US" b="1" dirty="0">
                <a:latin typeface="맑은 고딕" pitchFamily="50" charset="-127"/>
                <a:ea typeface="맑은 고딕" pitchFamily="50" charset="-127"/>
              </a:rPr>
              <a:t>본문에 따른 사항이 단체협약 또는 취업규칙의 변경 등 대통령령으로 정하는 사유로 인하여 </a:t>
            </a:r>
            <a:r>
              <a:rPr lang="ko-KR" altLang="en-US" b="1" dirty="0">
                <a:solidFill>
                  <a:srgbClr val="FF0000"/>
                </a:solidFill>
                <a:latin typeface="맑은 고딕" pitchFamily="50" charset="-127"/>
                <a:ea typeface="맑은 고딕" pitchFamily="50" charset="-127"/>
              </a:rPr>
              <a:t>변경되는 경우에는 근로자의 요구가 있으면 그 근로자에게 교부하여야 한다</a:t>
            </a:r>
            <a:r>
              <a:rPr lang="en-US" altLang="ko-KR" b="1" dirty="0">
                <a:solidFill>
                  <a:srgbClr val="FF0000"/>
                </a:solidFill>
                <a:latin typeface="맑은 고딕" pitchFamily="50" charset="-127"/>
                <a:ea typeface="맑은 고딕" pitchFamily="50" charset="-127"/>
              </a:rPr>
              <a:t>.</a:t>
            </a:r>
            <a:endParaRPr kumimoji="0" lang="en-US" altLang="ko-KR" b="1" dirty="0">
              <a:solidFill>
                <a:srgbClr val="FF0000"/>
              </a:solidFill>
              <a:latin typeface="맑은 고딕" pitchFamily="50" charset="-127"/>
              <a:ea typeface="맑은 고딕" pitchFamily="50" charset="-127"/>
            </a:endParaRPr>
          </a:p>
        </p:txBody>
      </p:sp>
      <p:sp>
        <p:nvSpPr>
          <p:cNvPr id="16" name="Rectangle 4"/>
          <p:cNvSpPr>
            <a:spLocks noChangeArrowheads="1"/>
          </p:cNvSpPr>
          <p:nvPr/>
        </p:nvSpPr>
        <p:spPr bwMode="auto">
          <a:xfrm>
            <a:off x="261933" y="908720"/>
            <a:ext cx="4245773" cy="360362"/>
          </a:xfrm>
          <a:prstGeom prst="rect">
            <a:avLst/>
          </a:prstGeom>
          <a:solidFill>
            <a:srgbClr val="13B0FF"/>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pPr algn="ctr" eaLnBrk="1" fontAlgn="auto" latinLnBrk="1" hangingPunct="1">
              <a:spcBef>
                <a:spcPts val="0"/>
              </a:spcBef>
              <a:spcAft>
                <a:spcPts val="0"/>
              </a:spcAft>
              <a:buClr>
                <a:schemeClr val="hlink"/>
              </a:buClr>
              <a:buFont typeface="Wingdings" pitchFamily="2" charset="2"/>
              <a:buNone/>
              <a:defRPr/>
            </a:pPr>
            <a:r>
              <a:rPr kumimoji="0" lang="en-US" altLang="ko-KR" sz="1800" b="1" dirty="0">
                <a:solidFill>
                  <a:schemeClr val="bg1"/>
                </a:solidFill>
                <a:latin typeface="맑은 고딕" pitchFamily="50" charset="-127"/>
                <a:ea typeface="맑은 고딕" pitchFamily="50" charset="-127"/>
              </a:rPr>
              <a:t>2012.1.1 </a:t>
            </a:r>
            <a:r>
              <a:rPr kumimoji="0" lang="ko-KR" altLang="en-US" sz="1800" b="1" dirty="0">
                <a:solidFill>
                  <a:schemeClr val="bg1"/>
                </a:solidFill>
                <a:latin typeface="맑은 고딕" pitchFamily="50" charset="-127"/>
                <a:ea typeface="맑은 고딕" pitchFamily="50" charset="-127"/>
              </a:rPr>
              <a:t>근로계약서 서면 교부 의무 </a:t>
            </a:r>
            <a:endParaRPr kumimoji="0" lang="en-US" altLang="ko-KR" sz="1800" b="1" dirty="0">
              <a:solidFill>
                <a:schemeClr val="bg1"/>
              </a:solidFill>
              <a:latin typeface="맑은 고딕" pitchFamily="50" charset="-127"/>
              <a:ea typeface="맑은 고딕" pitchFamily="50" charset="-127"/>
            </a:endParaRPr>
          </a:p>
        </p:txBody>
      </p:sp>
      <p:sp>
        <p:nvSpPr>
          <p:cNvPr id="3" name="슬라이드 번호 개체 틀 2"/>
          <p:cNvSpPr>
            <a:spLocks noGrp="1"/>
          </p:cNvSpPr>
          <p:nvPr>
            <p:ph type="sldNum" sz="quarter" idx="10"/>
          </p:nvPr>
        </p:nvSpPr>
        <p:spPr/>
        <p:txBody>
          <a:bodyPr/>
          <a:lstStyle/>
          <a:p>
            <a:fld id="{5AA28E66-120B-484F-92DB-562B1AF73FA6}" type="slidenum">
              <a:rPr lang="ko-KR" altLang="en-US" smtClean="0"/>
              <a:pPr/>
              <a:t>68</a:t>
            </a:fld>
            <a:endParaRPr lang="ko-KR" altLang="en-US" dirty="0"/>
          </a:p>
        </p:txBody>
      </p:sp>
      <p:sp>
        <p:nvSpPr>
          <p:cNvPr id="11" name="모서리가 둥근 직사각형 10"/>
          <p:cNvSpPr/>
          <p:nvPr/>
        </p:nvSpPr>
        <p:spPr>
          <a:xfrm>
            <a:off x="142876" y="214290"/>
            <a:ext cx="785786"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1</a:t>
            </a:r>
            <a:endParaRPr lang="ko-KR" altLang="en-US" b="1" dirty="0">
              <a:latin typeface="+mn-ea"/>
            </a:endParaRPr>
          </a:p>
        </p:txBody>
      </p:sp>
    </p:spTree>
    <p:extLst>
      <p:ext uri="{BB962C8B-B14F-4D97-AF65-F5344CB8AC3E}">
        <p14:creationId xmlns:p14="http://schemas.microsoft.com/office/powerpoint/2010/main" xmlns="" val="429227989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914400" y="214290"/>
            <a:ext cx="8229600" cy="439718"/>
          </a:xfrm>
        </p:spPr>
        <p:txBody>
          <a:bodyPr/>
          <a:lstStyle/>
          <a:p>
            <a:r>
              <a:rPr lang="ko-KR" altLang="en-US" dirty="0" smtClean="0">
                <a:latin typeface="HY헤드라인M" panose="02030600000101010101" pitchFamily="18" charset="-127"/>
                <a:ea typeface="HY헤드라인M" panose="02030600000101010101" pitchFamily="18" charset="-127"/>
              </a:rPr>
              <a:t>근로계약서 예시 </a:t>
            </a:r>
            <a:r>
              <a:rPr lang="en-US" altLang="ko-KR" dirty="0" smtClean="0">
                <a:latin typeface="HY헤드라인M" panose="02030600000101010101" pitchFamily="18" charset="-127"/>
                <a:ea typeface="HY헤드라인M" panose="02030600000101010101" pitchFamily="18" charset="-127"/>
              </a:rPr>
              <a:t>(</a:t>
            </a:r>
            <a:r>
              <a:rPr lang="ko-KR" altLang="en-US" dirty="0" smtClean="0">
                <a:latin typeface="HY헤드라인M" panose="02030600000101010101" pitchFamily="18" charset="-127"/>
                <a:ea typeface="HY헤드라인M" panose="02030600000101010101" pitchFamily="18" charset="-127"/>
              </a:rPr>
              <a:t>일용 </a:t>
            </a:r>
            <a:r>
              <a:rPr lang="en-US" altLang="ko-KR" dirty="0" smtClean="0">
                <a:latin typeface="HY헤드라인M" panose="02030600000101010101" pitchFamily="18" charset="-127"/>
                <a:ea typeface="HY헤드라인M" panose="02030600000101010101" pitchFamily="18" charset="-127"/>
              </a:rPr>
              <a:t>8h </a:t>
            </a:r>
            <a:r>
              <a:rPr lang="ko-KR" altLang="en-US" dirty="0" smtClean="0">
                <a:latin typeface="HY헤드라인M" panose="02030600000101010101" pitchFamily="18" charset="-127"/>
                <a:ea typeface="HY헤드라인M" panose="02030600000101010101" pitchFamily="18" charset="-127"/>
              </a:rPr>
              <a:t>월</a:t>
            </a:r>
            <a:r>
              <a:rPr lang="en-US" altLang="ko-KR" dirty="0" smtClean="0">
                <a:latin typeface="HY헤드라인M" panose="02030600000101010101" pitchFamily="18" charset="-127"/>
                <a:ea typeface="HY헤드라인M" panose="02030600000101010101" pitchFamily="18" charset="-127"/>
              </a:rPr>
              <a:t>-</a:t>
            </a:r>
            <a:r>
              <a:rPr lang="ko-KR" altLang="en-US" dirty="0" smtClean="0">
                <a:latin typeface="HY헤드라인M" panose="02030600000101010101" pitchFamily="18" charset="-127"/>
                <a:ea typeface="HY헤드라인M" panose="02030600000101010101" pitchFamily="18" charset="-127"/>
              </a:rPr>
              <a:t>토</a:t>
            </a:r>
            <a:r>
              <a:rPr lang="en-US" altLang="ko-KR" dirty="0" smtClean="0">
                <a:latin typeface="HY헤드라인M" panose="02030600000101010101" pitchFamily="18" charset="-127"/>
                <a:ea typeface="HY헤드라인M" panose="02030600000101010101" pitchFamily="18" charset="-127"/>
              </a:rPr>
              <a:t>)</a:t>
            </a:r>
            <a:endParaRPr lang="ko-KR" altLang="en-US" dirty="0">
              <a:latin typeface="HY헤드라인M" panose="02030600000101010101" pitchFamily="18" charset="-127"/>
              <a:ea typeface="HY헤드라인M" panose="02030600000101010101" pitchFamily="18" charset="-127"/>
            </a:endParaRPr>
          </a:p>
        </p:txBody>
      </p:sp>
      <p:sp>
        <p:nvSpPr>
          <p:cNvPr id="4" name="모서리가 둥근 직사각형 3"/>
          <p:cNvSpPr/>
          <p:nvPr/>
        </p:nvSpPr>
        <p:spPr>
          <a:xfrm>
            <a:off x="142876" y="214290"/>
            <a:ext cx="785786"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4-1</a:t>
            </a:r>
            <a:endParaRPr lang="ko-KR" altLang="en-US" b="1" dirty="0">
              <a:latin typeface="+mn-ea"/>
            </a:endParaRPr>
          </a:p>
        </p:txBody>
      </p:sp>
      <p:graphicFrame>
        <p:nvGraphicFramePr>
          <p:cNvPr id="5" name="표 4"/>
          <p:cNvGraphicFramePr>
            <a:graphicFrameLocks noGrp="1"/>
          </p:cNvGraphicFramePr>
          <p:nvPr/>
        </p:nvGraphicFramePr>
        <p:xfrm>
          <a:off x="357158" y="928670"/>
          <a:ext cx="8429685" cy="5429288"/>
        </p:xfrm>
        <a:graphic>
          <a:graphicData uri="http://schemas.openxmlformats.org/drawingml/2006/table">
            <a:tbl>
              <a:tblPr/>
              <a:tblGrid>
                <a:gridCol w="673701"/>
                <a:gridCol w="1021780"/>
                <a:gridCol w="1018973"/>
                <a:gridCol w="800021"/>
                <a:gridCol w="830898"/>
                <a:gridCol w="875812"/>
                <a:gridCol w="892653"/>
                <a:gridCol w="673701"/>
                <a:gridCol w="1642146"/>
              </a:tblGrid>
              <a:tr h="225800">
                <a:tc rowSpan="2">
                  <a:txBody>
                    <a:bodyPr/>
                    <a:lstStyle/>
                    <a:p>
                      <a:pPr algn="ctr" fontAlgn="ctr"/>
                      <a:r>
                        <a:rPr lang="ko-KR" altLang="en-US" sz="1000" b="1" i="0" u="none" strike="noStrike" dirty="0">
                          <a:latin typeface="굴림"/>
                        </a:rPr>
                        <a:t>계약기간</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2">
                  <a:txBody>
                    <a:bodyPr/>
                    <a:lstStyle/>
                    <a:p>
                      <a:pPr algn="ctr" fontAlgn="t"/>
                      <a:r>
                        <a:rPr lang="ko-KR" altLang="en-US" sz="1000" b="1" i="0" u="none" strike="noStrike">
                          <a:latin typeface="굴림"/>
                        </a:rPr>
                        <a:t> </a:t>
                      </a:r>
                      <a:r>
                        <a:rPr lang="ko-KR" altLang="en-US" sz="1000" b="1" i="0" u="sng" strike="noStrike">
                          <a:solidFill>
                            <a:srgbClr val="333399"/>
                          </a:solidFill>
                          <a:latin typeface="굴림"/>
                        </a:rPr>
                        <a:t> </a:t>
                      </a:r>
                      <a:r>
                        <a:rPr lang="en-US" altLang="ko-KR" sz="1000" b="1" i="0" u="sng" strike="noStrike">
                          <a:solidFill>
                            <a:srgbClr val="333399"/>
                          </a:solidFill>
                          <a:latin typeface="굴림"/>
                        </a:rPr>
                        <a:t>201  .    .    .  ~</a:t>
                      </a:r>
                      <a:endParaRPr lang="ko-KR" altLang="en-US" sz="1000" b="1" i="0" u="sng" strike="noStrike">
                        <a:latin typeface="굴림"/>
                      </a:endParaRPr>
                    </a:p>
                  </a:txBody>
                  <a:tcPr marL="0" marR="0" marT="0"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pPr latinLnBrk="1"/>
                      <a:endParaRPr lang="ko-KR" altLang="en-US"/>
                    </a:p>
                  </a:txBody>
                  <a:tcPr/>
                </a:tc>
                <a:tc gridSpan="2">
                  <a:txBody>
                    <a:bodyPr/>
                    <a:lstStyle/>
                    <a:p>
                      <a:pPr algn="ctr" fontAlgn="t"/>
                      <a:r>
                        <a:rPr lang="ko-KR" altLang="en-US" sz="1000" b="1" i="0" u="none" strike="noStrike">
                          <a:latin typeface="굴림"/>
                        </a:rPr>
                        <a:t> </a:t>
                      </a:r>
                      <a:r>
                        <a:rPr lang="ko-KR" altLang="en-US" sz="1000" b="1" i="0" u="sng" strike="noStrike">
                          <a:solidFill>
                            <a:srgbClr val="333399"/>
                          </a:solidFill>
                          <a:latin typeface="굴림"/>
                        </a:rPr>
                        <a:t> </a:t>
                      </a:r>
                      <a:r>
                        <a:rPr lang="en-US" altLang="ko-KR" sz="1000" b="1" i="0" u="sng" strike="noStrike">
                          <a:solidFill>
                            <a:srgbClr val="333399"/>
                          </a:solidFill>
                          <a:latin typeface="굴림"/>
                        </a:rPr>
                        <a:t>201.     .     .  </a:t>
                      </a:r>
                      <a:endParaRPr lang="ko-KR" altLang="en-US" sz="1000" b="1" i="0" u="sng" strike="noStrike">
                        <a:latin typeface="굴림"/>
                      </a:endParaRPr>
                    </a:p>
                  </a:txBody>
                  <a:tcPr marL="0" marR="0" marT="0" marB="0">
                    <a:lnL>
                      <a:noFill/>
                    </a:lnL>
                    <a:lnR>
                      <a:noFill/>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pPr latinLnBrk="1"/>
                      <a:endParaRPr lang="ko-KR" altLang="en-US"/>
                    </a:p>
                  </a:txBody>
                  <a:tcPr/>
                </a:tc>
                <a:tc>
                  <a:txBody>
                    <a:bodyPr/>
                    <a:lstStyle/>
                    <a:p>
                      <a:pPr algn="l" fontAlgn="ctr"/>
                      <a:r>
                        <a:rPr lang="ko-KR" altLang="en-US" sz="1000" b="1" i="0" u="none" strike="noStrike">
                          <a:latin typeface="굴림"/>
                        </a:rPr>
                        <a:t>  </a:t>
                      </a:r>
                      <a:r>
                        <a:rPr lang="en-US" altLang="ko-KR" sz="1000" b="1" i="0" u="none" strike="noStrike">
                          <a:latin typeface="굴림"/>
                        </a:rPr>
                        <a:t>( 1 </a:t>
                      </a:r>
                      <a:r>
                        <a:rPr lang="ko-KR" altLang="en-US" sz="1000" b="1" i="0" u="none" strike="noStrike">
                          <a:latin typeface="굴림"/>
                        </a:rPr>
                        <a:t>개월</a:t>
                      </a:r>
                      <a:r>
                        <a:rPr lang="en-US" altLang="ko-KR" sz="1000" b="1" i="0" u="none" strike="noStrike">
                          <a:latin typeface="굴림"/>
                        </a:rPr>
                        <a:t>)</a:t>
                      </a: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gridSpan="3">
                  <a:txBody>
                    <a:bodyPr/>
                    <a:lstStyle/>
                    <a:p>
                      <a:pPr algn="l" fontAlgn="ctr"/>
                      <a:r>
                        <a:rPr lang="ko-KR" altLang="en-US" sz="1000" b="0" i="0" u="none" strike="noStrike">
                          <a:latin typeface="굴림"/>
                        </a:rPr>
                        <a:t>로 한다</a:t>
                      </a:r>
                      <a:r>
                        <a:rPr lang="en-US" altLang="ko-KR" sz="1000" b="0" i="0" u="none" strike="noStrike">
                          <a:latin typeface="굴림"/>
                        </a:rPr>
                        <a:t>. </a:t>
                      </a:r>
                      <a:r>
                        <a:rPr lang="ko-KR" altLang="en-US" sz="1000" b="0" i="0" u="none" strike="noStrike">
                          <a:latin typeface="굴림"/>
                        </a:rPr>
                        <a:t>근로계약만료시 근로관계는 자동종료된다</a:t>
                      </a:r>
                      <a:r>
                        <a:rPr lang="en-US" altLang="ko-KR" sz="1000" b="0" i="0" u="none" strike="noStrike">
                          <a:latin typeface="굴림"/>
                        </a:rPr>
                        <a:t>.</a:t>
                      </a:r>
                    </a:p>
                  </a:txBody>
                  <a:tcPr marL="0" marR="0" marT="0"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pPr latinLnBrk="1"/>
                      <a:endParaRPr lang="ko-KR" altLang="en-US"/>
                    </a:p>
                  </a:txBody>
                  <a:tcPr/>
                </a:tc>
                <a:tc hMerge="1">
                  <a:txBody>
                    <a:bodyPr/>
                    <a:lstStyle/>
                    <a:p>
                      <a:pPr latinLnBrk="1"/>
                      <a:endParaRPr lang="ko-KR" altLang="en-US"/>
                    </a:p>
                  </a:txBody>
                  <a:tcPr/>
                </a:tc>
              </a:tr>
              <a:tr h="342463">
                <a:tc vMerge="1">
                  <a:txBody>
                    <a:bodyPr/>
                    <a:lstStyle/>
                    <a:p>
                      <a:pPr latinLnBrk="1"/>
                      <a:endParaRPr lang="ko-KR" altLang="en-US"/>
                    </a:p>
                  </a:txBody>
                  <a:tcPr/>
                </a:tc>
                <a:tc gridSpan="8">
                  <a:txBody>
                    <a:bodyPr/>
                    <a:lstStyle/>
                    <a:p>
                      <a:pPr algn="l" fontAlgn="ctr"/>
                      <a:r>
                        <a:rPr lang="ko-KR" altLang="en-US" sz="1000" b="0" i="0" u="none" strike="noStrike">
                          <a:latin typeface="굴림"/>
                        </a:rPr>
                        <a:t>현장공정상 인력수급현황</a:t>
                      </a:r>
                      <a:r>
                        <a:rPr lang="en-US" altLang="ko-KR" sz="1000" b="0" i="0" u="none" strike="noStrike">
                          <a:latin typeface="굴림"/>
                        </a:rPr>
                        <a:t>, </a:t>
                      </a:r>
                      <a:r>
                        <a:rPr lang="ko-KR" altLang="en-US" sz="1000" b="0" i="0" u="none" strike="noStrike">
                          <a:latin typeface="굴림"/>
                        </a:rPr>
                        <a:t>요구되는 기능수준</a:t>
                      </a:r>
                      <a:r>
                        <a:rPr lang="en-US" altLang="ko-KR" sz="1000" b="0" i="0" u="none" strike="noStrike">
                          <a:latin typeface="굴림"/>
                        </a:rPr>
                        <a:t>, </a:t>
                      </a:r>
                      <a:r>
                        <a:rPr lang="ko-KR" altLang="en-US" sz="1000" b="0" i="0" u="none" strike="noStrike">
                          <a:latin typeface="굴림"/>
                        </a:rPr>
                        <a:t>태업등 근태</a:t>
                      </a:r>
                      <a:r>
                        <a:rPr lang="en-US" altLang="ko-KR" sz="1000" b="0" i="0" u="none" strike="noStrike">
                          <a:latin typeface="굴림"/>
                        </a:rPr>
                        <a:t>, </a:t>
                      </a:r>
                      <a:r>
                        <a:rPr lang="ko-KR" altLang="en-US" sz="1000" b="0" i="0" u="none" strike="noStrike">
                          <a:latin typeface="굴림"/>
                        </a:rPr>
                        <a:t>작업성과</a:t>
                      </a:r>
                      <a:r>
                        <a:rPr lang="en-US" altLang="ko-KR" sz="1000" b="0" i="0" u="none" strike="noStrike">
                          <a:latin typeface="굴림"/>
                        </a:rPr>
                        <a:t>, </a:t>
                      </a:r>
                      <a:r>
                        <a:rPr lang="ko-KR" altLang="en-US" sz="1000" b="0" i="0" u="none" strike="noStrike">
                          <a:latin typeface="굴림"/>
                        </a:rPr>
                        <a:t>건강</a:t>
                      </a:r>
                      <a:r>
                        <a:rPr lang="en-US" altLang="ko-KR" sz="1000" b="0" i="0" u="none" strike="noStrike">
                          <a:latin typeface="굴림"/>
                        </a:rPr>
                        <a:t>, </a:t>
                      </a:r>
                      <a:r>
                        <a:rPr lang="ko-KR" altLang="en-US" sz="1000" b="0" i="0" u="none" strike="noStrike">
                          <a:latin typeface="굴림"/>
                        </a:rPr>
                        <a:t>안전수칙준수등을 감안하여 당사자 간 합의에 의하여 </a:t>
                      </a:r>
                      <a:br>
                        <a:rPr lang="ko-KR" altLang="en-US" sz="1000" b="0" i="0" u="none" strike="noStrike">
                          <a:latin typeface="굴림"/>
                        </a:rPr>
                      </a:br>
                      <a:r>
                        <a:rPr lang="ko-KR" altLang="en-US" sz="1000" b="0" i="0" u="none" strike="noStrike">
                          <a:latin typeface="굴림"/>
                        </a:rPr>
                        <a:t>근로계약은 갱신 체결될 수 있다</a:t>
                      </a:r>
                      <a:r>
                        <a:rPr lang="en-US" altLang="ko-KR" sz="1000" b="0" i="0" u="none" strike="noStrike">
                          <a:latin typeface="굴림"/>
                        </a:rPr>
                        <a:t>. </a:t>
                      </a:r>
                      <a:r>
                        <a:rPr lang="ko-KR" altLang="en-US" sz="1000" b="0" i="0" u="none" strike="noStrike">
                          <a:latin typeface="굴림"/>
                        </a:rPr>
                        <a:t>근로계약이 갱신된 경우라 하더라도 근로계약의 최대기간은  </a:t>
                      </a:r>
                      <a:r>
                        <a:rPr lang="en-US" altLang="ko-KR" sz="1000" b="0" i="0" u="none" strike="noStrike">
                          <a:latin typeface="굴림"/>
                        </a:rPr>
                        <a:t>11</a:t>
                      </a:r>
                      <a:r>
                        <a:rPr lang="ko-KR" altLang="en-US" sz="1000" b="0" i="0" u="none" strike="noStrike">
                          <a:latin typeface="굴림"/>
                        </a:rPr>
                        <a:t>개월을 초과하지 못한다</a:t>
                      </a:r>
                      <a:r>
                        <a:rPr lang="en-US" altLang="ko-KR" sz="1000" b="0" i="0" u="none" strike="noStrike">
                          <a:latin typeface="굴림"/>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36063">
                <a:tc rowSpan="6">
                  <a:txBody>
                    <a:bodyPr/>
                    <a:lstStyle/>
                    <a:p>
                      <a:pPr algn="ctr" fontAlgn="ctr"/>
                      <a:r>
                        <a:rPr lang="ko-KR" altLang="en-US" sz="1000" b="1" i="0" u="none" strike="noStrike" dirty="0">
                          <a:latin typeface="굴림"/>
                        </a:rPr>
                        <a:t>임    금</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3">
                  <a:txBody>
                    <a:bodyPr/>
                    <a:lstStyle/>
                    <a:p>
                      <a:pPr algn="l" fontAlgn="ctr"/>
                      <a:r>
                        <a:rPr lang="ko-KR" altLang="en-US" sz="1000" b="0" i="0" u="none" strike="noStrike">
                          <a:latin typeface="굴림"/>
                        </a:rPr>
                        <a:t> </a:t>
                      </a:r>
                      <a:r>
                        <a:rPr lang="en-US" altLang="ko-KR" sz="1000" b="0" i="0" u="none" strike="noStrike">
                          <a:latin typeface="굴림"/>
                        </a:rPr>
                        <a:t>1.  "</a:t>
                      </a:r>
                      <a:r>
                        <a:rPr lang="ko-KR" altLang="en-US" sz="1000" b="0" i="0" u="none" strike="noStrike">
                          <a:latin typeface="굴림"/>
                        </a:rPr>
                        <a:t>을</a:t>
                      </a:r>
                      <a:r>
                        <a:rPr lang="en-US" altLang="ko-KR" sz="1000" b="0" i="0" u="none" strike="noStrike">
                          <a:latin typeface="굴림"/>
                        </a:rPr>
                        <a:t>"</a:t>
                      </a:r>
                      <a:r>
                        <a:rPr lang="ko-KR" altLang="en-US" sz="1000" b="0" i="0" u="none" strike="noStrike">
                          <a:latin typeface="굴림"/>
                        </a:rPr>
                        <a:t>의 임금은  </a:t>
                      </a:r>
                      <a:r>
                        <a:rPr lang="en-US" altLang="ko-KR" sz="1000" b="0" i="0" u="none" strike="noStrike">
                          <a:latin typeface="굴림"/>
                        </a:rPr>
                        <a:t>1</a:t>
                      </a:r>
                      <a:r>
                        <a:rPr lang="ko-KR" altLang="en-US" sz="1000" b="0" i="0" u="none" strike="noStrike">
                          <a:latin typeface="굴림"/>
                        </a:rPr>
                        <a:t>일 </a:t>
                      </a:r>
                      <a:r>
                        <a:rPr lang="en-US" altLang="ko-KR" sz="1000" b="0" i="0" u="none" strike="noStrike">
                          <a:latin typeface="굴림"/>
                        </a:rPr>
                        <a:t>8</a:t>
                      </a:r>
                      <a:r>
                        <a:rPr lang="ko-KR" altLang="en-US" sz="1000" b="0" i="0" u="none" strike="noStrike">
                          <a:latin typeface="굴림"/>
                        </a:rPr>
                        <a:t>시간 기본일당  </a:t>
                      </a:r>
                      <a:r>
                        <a:rPr lang="en-US" altLang="ko-KR" sz="1000" b="0" i="0" u="none" strike="noStrike">
                          <a:latin typeface="굴림"/>
                        </a:rPr>
                        <a:t>(</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hMerge="1">
                  <a:txBody>
                    <a:bodyPr/>
                    <a:lstStyle/>
                    <a:p>
                      <a:pPr latinLnBrk="1"/>
                      <a:endParaRPr lang="ko-KR" altLang="en-US"/>
                    </a:p>
                  </a:txBody>
                  <a:tcPr/>
                </a:tc>
                <a:tc hMerge="1">
                  <a:txBody>
                    <a:bodyPr/>
                    <a:lstStyle/>
                    <a:p>
                      <a:pPr latinLnBrk="1"/>
                      <a:endParaRPr lang="ko-KR" altLang="en-US"/>
                    </a:p>
                  </a:txBody>
                  <a:tcPr/>
                </a:tc>
                <a:tc>
                  <a:txBody>
                    <a:bodyPr/>
                    <a:lstStyle/>
                    <a:p>
                      <a:pPr algn="ctr" fontAlgn="ctr"/>
                      <a:r>
                        <a:rPr lang="ko-KR" altLang="en-US" sz="1000" b="1" i="0" u="none" strike="noStrike">
                          <a:solidFill>
                            <a:srgbClr val="FF0000"/>
                          </a:solidFill>
                          <a:latin typeface="굴림"/>
                        </a:rPr>
                        <a:t>₩</a:t>
                      </a:r>
                      <a:r>
                        <a:rPr lang="en-US" altLang="ko-KR" sz="1000" b="1" i="0" u="none" strike="noStrike">
                          <a:solidFill>
                            <a:srgbClr val="FF0000"/>
                          </a:solidFill>
                          <a:latin typeface="굴림"/>
                        </a:rPr>
                        <a:t>151,350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l" fontAlgn="ctr"/>
                      <a:r>
                        <a:rPr lang="en-US" altLang="ko-KR" sz="1000" b="0" i="0" u="none" strike="noStrike">
                          <a:latin typeface="굴림"/>
                        </a:rPr>
                        <a:t>)</a:t>
                      </a:r>
                      <a:r>
                        <a:rPr lang="ko-KR" altLang="en-US" sz="1000" b="0" i="0" u="none" strike="noStrike">
                          <a:latin typeface="굴림"/>
                        </a:rPr>
                        <a:t>원</a:t>
                      </a:r>
                      <a:r>
                        <a:rPr lang="en-US" altLang="ko-KR" sz="1000" b="0" i="0" u="none" strike="noStrike">
                          <a:latin typeface="굴림"/>
                        </a:rPr>
                        <a:t>,</a:t>
                      </a:r>
                      <a:r>
                        <a:rPr lang="ko-KR" altLang="en-US" sz="1000" b="0" i="0" u="none" strike="noStrike">
                          <a:latin typeface="굴림"/>
                        </a:rPr>
                        <a:t>시간급</a:t>
                      </a:r>
                      <a:r>
                        <a:rPr lang="en-US" altLang="ko-KR" sz="1000" b="0" i="0" u="none" strike="noStrike">
                          <a:latin typeface="굴림"/>
                        </a:rPr>
                        <a:t>(</a:t>
                      </a: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r>
                        <a:rPr lang="ko-KR" altLang="en-US" sz="1000" b="1" i="0" u="none" strike="noStrike">
                          <a:solidFill>
                            <a:srgbClr val="FF0000"/>
                          </a:solidFill>
                          <a:latin typeface="굴림"/>
                        </a:rPr>
                        <a:t>₩</a:t>
                      </a:r>
                      <a:r>
                        <a:rPr lang="en-US" altLang="ko-KR" sz="1000" b="1" i="0" u="none" strike="noStrike">
                          <a:solidFill>
                            <a:srgbClr val="FF0000"/>
                          </a:solidFill>
                          <a:latin typeface="굴림"/>
                        </a:rPr>
                        <a:t>18,919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00"/>
                    </a:solidFill>
                  </a:tcPr>
                </a:tc>
                <a:tc gridSpan="2">
                  <a:txBody>
                    <a:bodyPr/>
                    <a:lstStyle/>
                    <a:p>
                      <a:pPr algn="ctr" fontAlgn="ctr"/>
                      <a:r>
                        <a:rPr lang="ko-KR" altLang="en-US" sz="1000" b="0" i="0" u="none" strike="noStrike">
                          <a:latin typeface="굴림"/>
                        </a:rPr>
                        <a:t>  </a:t>
                      </a:r>
                      <a:r>
                        <a:rPr lang="en-US" altLang="ko-KR" sz="1000" b="0" i="0" u="none" strike="noStrike">
                          <a:latin typeface="굴림"/>
                        </a:rPr>
                        <a:t>)</a:t>
                      </a:r>
                      <a:r>
                        <a:rPr lang="ko-KR" altLang="en-US" sz="1000" b="0" i="0" u="none" strike="noStrike">
                          <a:latin typeface="굴림"/>
                        </a:rPr>
                        <a:t>원 으로 하고</a:t>
                      </a:r>
                      <a:r>
                        <a:rPr lang="en-US" altLang="ko-KR" sz="1000" b="0" i="0" u="none" strike="noStrike">
                          <a:latin typeface="굴림"/>
                        </a:rPr>
                        <a:t>,</a:t>
                      </a:r>
                      <a:r>
                        <a:rPr lang="ko-KR" altLang="en-US" sz="1000" b="0" i="0" u="none" strike="noStrike">
                          <a:latin typeface="굴림"/>
                        </a:rPr>
                        <a:t>법정수당은 다음과 </a:t>
                      </a:r>
                    </a:p>
                  </a:txBody>
                  <a:tcPr marL="0" marR="0" marT="0"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pPr latinLnBrk="1"/>
                      <a:endParaRPr lang="ko-KR" altLang="en-US"/>
                    </a:p>
                  </a:txBody>
                  <a:tcPr/>
                </a:tc>
              </a:tr>
              <a:tr h="684926">
                <a:tc vMerge="1">
                  <a:txBody>
                    <a:bodyPr/>
                    <a:lstStyle/>
                    <a:p>
                      <a:pPr latinLnBrk="1"/>
                      <a:endParaRPr lang="ko-KR" altLang="en-US"/>
                    </a:p>
                  </a:txBody>
                  <a:tcPr/>
                </a:tc>
                <a:tc gridSpan="8">
                  <a:txBody>
                    <a:bodyPr/>
                    <a:lstStyle/>
                    <a:p>
                      <a:pPr algn="l" fontAlgn="t"/>
                      <a:r>
                        <a:rPr lang="ko-KR" altLang="en-US" sz="1000" b="0" i="0" u="none" strike="noStrike">
                          <a:latin typeface="굴림"/>
                        </a:rPr>
                        <a:t>      같이 산정 지급 한다</a:t>
                      </a:r>
                      <a:r>
                        <a:rPr lang="en-US" altLang="ko-KR" sz="1000" b="0" i="0" u="none" strike="noStrike">
                          <a:latin typeface="굴림"/>
                        </a:rPr>
                        <a:t>. </a:t>
                      </a:r>
                      <a:r>
                        <a:rPr lang="ko-KR" altLang="en-US" sz="1000" b="0" i="0" u="none" strike="noStrike">
                          <a:latin typeface="굴림"/>
                        </a:rPr>
                        <a:t>단</a:t>
                      </a:r>
                      <a:r>
                        <a:rPr lang="en-US" altLang="ko-KR" sz="1000" b="0" i="0" u="none" strike="noStrike">
                          <a:latin typeface="굴림"/>
                        </a:rPr>
                        <a:t>, </a:t>
                      </a:r>
                      <a:r>
                        <a:rPr lang="ko-KR" altLang="en-US" sz="1000" b="0" i="0" u="none" strike="noStrike">
                          <a:latin typeface="굴림"/>
                        </a:rPr>
                        <a:t>태업시에는 태업율만큼 임금이 삭감된다</a:t>
                      </a:r>
                      <a:r>
                        <a:rPr lang="en-US" altLang="ko-KR" sz="1000" b="0" i="0" u="none" strike="noStrike">
                          <a:latin typeface="굴림"/>
                        </a:rPr>
                        <a:t>.</a:t>
                      </a:r>
                      <a:br>
                        <a:rPr lang="en-US" altLang="ko-KR" sz="1000" b="0" i="0" u="none" strike="noStrike">
                          <a:latin typeface="굴림"/>
                        </a:rPr>
                      </a:br>
                      <a:r>
                        <a:rPr lang="en-US" altLang="ko-KR" sz="1000" b="0" i="0" u="none" strike="noStrike">
                          <a:latin typeface="굴림"/>
                        </a:rPr>
                        <a:t>   ① </a:t>
                      </a:r>
                      <a:r>
                        <a:rPr lang="ko-KR" altLang="en-US" sz="1000" b="0" i="0" u="none" strike="noStrike">
                          <a:latin typeface="굴림"/>
                        </a:rPr>
                        <a:t>연장근로수당 </a:t>
                      </a:r>
                      <a:r>
                        <a:rPr lang="en-US" altLang="ko-KR" sz="1000" b="0" i="0" u="none" strike="noStrike">
                          <a:latin typeface="굴림"/>
                        </a:rPr>
                        <a:t>: </a:t>
                      </a:r>
                      <a:r>
                        <a:rPr lang="ko-KR" altLang="en-US" sz="1000" b="0" i="0" u="none" strike="noStrike">
                          <a:latin typeface="굴림"/>
                        </a:rPr>
                        <a:t>시간급</a:t>
                      </a:r>
                      <a:r>
                        <a:rPr lang="en-US" altLang="ko-KR" sz="1000" b="0" i="0" u="none" strike="noStrike">
                          <a:latin typeface="굴림"/>
                        </a:rPr>
                        <a:t>×</a:t>
                      </a:r>
                      <a:r>
                        <a:rPr lang="ko-KR" altLang="en-US" sz="1000" b="0" i="0" u="none" strike="noStrike">
                          <a:latin typeface="굴림"/>
                        </a:rPr>
                        <a:t>연장근로시간</a:t>
                      </a:r>
                      <a:r>
                        <a:rPr lang="en-US" altLang="ko-KR" sz="1000" b="0" i="0" u="none" strike="noStrike">
                          <a:latin typeface="굴림"/>
                        </a:rPr>
                        <a:t>×150%    ② </a:t>
                      </a:r>
                      <a:r>
                        <a:rPr lang="ko-KR" altLang="en-US" sz="1000" b="0" i="0" u="none" strike="noStrike">
                          <a:latin typeface="굴림"/>
                        </a:rPr>
                        <a:t>휴일가산수당 </a:t>
                      </a:r>
                      <a:r>
                        <a:rPr lang="en-US" altLang="ko-KR" sz="1000" b="0" i="0" u="none" strike="noStrike">
                          <a:latin typeface="굴림"/>
                        </a:rPr>
                        <a:t>: </a:t>
                      </a:r>
                      <a:r>
                        <a:rPr lang="ko-KR" altLang="en-US" sz="1000" b="0" i="0" u="none" strike="noStrike">
                          <a:latin typeface="굴림"/>
                        </a:rPr>
                        <a:t>시간급</a:t>
                      </a:r>
                      <a:r>
                        <a:rPr lang="en-US" altLang="ko-KR" sz="1000" b="0" i="0" u="none" strike="noStrike">
                          <a:latin typeface="굴림"/>
                        </a:rPr>
                        <a:t>×</a:t>
                      </a:r>
                      <a:r>
                        <a:rPr lang="ko-KR" altLang="en-US" sz="1000" b="0" i="0" u="none" strike="noStrike">
                          <a:latin typeface="굴림"/>
                        </a:rPr>
                        <a:t>휴일근로시간</a:t>
                      </a:r>
                      <a:r>
                        <a:rPr lang="en-US" altLang="ko-KR" sz="1000" b="0" i="0" u="none" strike="noStrike">
                          <a:latin typeface="굴림"/>
                        </a:rPr>
                        <a:t>×50%</a:t>
                      </a:r>
                      <a:br>
                        <a:rPr lang="en-US" altLang="ko-KR" sz="1000" b="0" i="0" u="none" strike="noStrike">
                          <a:latin typeface="굴림"/>
                        </a:rPr>
                      </a:br>
                      <a:r>
                        <a:rPr lang="en-US" altLang="ko-KR" sz="1000" b="0" i="0" u="none" strike="noStrike">
                          <a:latin typeface="굴림"/>
                        </a:rPr>
                        <a:t>   ③ </a:t>
                      </a:r>
                      <a:r>
                        <a:rPr lang="ko-KR" altLang="en-US" sz="1000" b="0" i="0" u="none" strike="noStrike">
                          <a:latin typeface="굴림"/>
                        </a:rPr>
                        <a:t>야간근로수당 </a:t>
                      </a:r>
                      <a:r>
                        <a:rPr lang="en-US" altLang="ko-KR" sz="1000" b="0" i="0" u="none" strike="noStrike">
                          <a:latin typeface="굴림"/>
                        </a:rPr>
                        <a:t>: </a:t>
                      </a:r>
                      <a:r>
                        <a:rPr lang="ko-KR" altLang="en-US" sz="1000" b="0" i="0" u="none" strike="noStrike">
                          <a:latin typeface="굴림"/>
                        </a:rPr>
                        <a:t>시간급</a:t>
                      </a:r>
                      <a:r>
                        <a:rPr lang="en-US" altLang="ko-KR" sz="1000" b="0" i="0" u="none" strike="noStrike">
                          <a:latin typeface="굴림"/>
                        </a:rPr>
                        <a:t>×</a:t>
                      </a:r>
                      <a:r>
                        <a:rPr lang="ko-KR" altLang="en-US" sz="1000" b="0" i="0" u="none" strike="noStrike">
                          <a:latin typeface="굴림"/>
                        </a:rPr>
                        <a:t>야간근로시간</a:t>
                      </a:r>
                      <a:r>
                        <a:rPr lang="en-US" altLang="ko-KR" sz="1000" b="0" i="0" u="none" strike="noStrike">
                          <a:latin typeface="굴림"/>
                        </a:rPr>
                        <a:t>(22:00-06:00) × 50%  ④ </a:t>
                      </a:r>
                      <a:r>
                        <a:rPr lang="ko-KR" altLang="en-US" sz="1000" b="0" i="0" u="none" strike="noStrike">
                          <a:latin typeface="굴림"/>
                        </a:rPr>
                        <a:t>유급주휴수당 </a:t>
                      </a:r>
                      <a:r>
                        <a:rPr lang="en-US" altLang="ko-KR" sz="1000" b="0" i="0" u="none" strike="noStrike">
                          <a:latin typeface="굴림"/>
                        </a:rPr>
                        <a:t>: </a:t>
                      </a:r>
                      <a:r>
                        <a:rPr lang="ko-KR" altLang="en-US" sz="1000" b="0" i="0" u="none" strike="noStrike">
                          <a:latin typeface="굴림"/>
                        </a:rPr>
                        <a:t>전 주간</a:t>
                      </a:r>
                      <a:r>
                        <a:rPr lang="en-US" altLang="ko-KR" sz="1000" b="0" i="0" u="none" strike="noStrike">
                          <a:latin typeface="굴림"/>
                        </a:rPr>
                        <a:t>(</a:t>
                      </a:r>
                      <a:r>
                        <a:rPr lang="ko-KR" altLang="en-US" sz="1000" b="0" i="0" u="none" strike="noStrike">
                          <a:latin typeface="굴림"/>
                        </a:rPr>
                        <a:t>월</a:t>
                      </a:r>
                      <a:r>
                        <a:rPr lang="en-US" altLang="ko-KR" sz="1000" b="0" i="0" u="none" strike="noStrike">
                          <a:latin typeface="굴림"/>
                        </a:rPr>
                        <a:t>-</a:t>
                      </a:r>
                      <a:r>
                        <a:rPr lang="ko-KR" altLang="en-US" sz="1000" b="0" i="0" u="none" strike="noStrike">
                          <a:latin typeface="굴림"/>
                        </a:rPr>
                        <a:t>금</a:t>
                      </a:r>
                      <a:r>
                        <a:rPr lang="en-US" altLang="ko-KR" sz="1000" b="0" i="0" u="none" strike="noStrike">
                          <a:latin typeface="굴림"/>
                        </a:rPr>
                        <a:t>)</a:t>
                      </a:r>
                      <a:r>
                        <a:rPr lang="ko-KR" altLang="en-US" sz="1000" b="0" i="0" u="none" strike="noStrike">
                          <a:latin typeface="굴림"/>
                        </a:rPr>
                        <a:t>만근한 경우 시간급</a:t>
                      </a:r>
                      <a:r>
                        <a:rPr lang="en-US" altLang="ko-KR" sz="1000" b="0" i="0" u="none" strike="noStrike">
                          <a:latin typeface="굴림"/>
                        </a:rPr>
                        <a:t>×8</a:t>
                      </a:r>
                      <a:r>
                        <a:rPr lang="ko-KR" altLang="en-US" sz="1000" b="0" i="0" u="none" strike="noStrike">
                          <a:latin typeface="굴림"/>
                        </a:rPr>
                        <a:t>시간</a:t>
                      </a:r>
                      <a:br>
                        <a:rPr lang="ko-KR" altLang="en-US" sz="1000" b="0" i="0" u="none" strike="noStrike">
                          <a:latin typeface="굴림"/>
                        </a:rPr>
                      </a:br>
                      <a:r>
                        <a:rPr lang="ko-KR" altLang="en-US" sz="1000" b="0" i="0" u="none" strike="noStrike">
                          <a:latin typeface="굴림"/>
                        </a:rPr>
                        <a:t>   ⑤ 연차휴가수당 </a:t>
                      </a:r>
                      <a:r>
                        <a:rPr lang="en-US" altLang="ko-KR" sz="1000" b="0" i="0" u="none" strike="noStrike">
                          <a:latin typeface="굴림"/>
                        </a:rPr>
                        <a:t>: </a:t>
                      </a:r>
                      <a:r>
                        <a:rPr lang="ko-KR" altLang="en-US" sz="1000" b="0" i="0" u="none" strike="noStrike">
                          <a:latin typeface="굴림"/>
                        </a:rPr>
                        <a:t>전월</a:t>
                      </a:r>
                      <a:r>
                        <a:rPr lang="en-US" altLang="ko-KR" sz="1000" b="0" i="0" u="none" strike="noStrike">
                          <a:latin typeface="굴림"/>
                        </a:rPr>
                        <a:t>(1-</a:t>
                      </a:r>
                      <a:r>
                        <a:rPr lang="ko-KR" altLang="en-US" sz="1000" b="0" i="0" u="none" strike="noStrike">
                          <a:latin typeface="굴림"/>
                        </a:rPr>
                        <a:t>말일</a:t>
                      </a:r>
                      <a:r>
                        <a:rPr lang="en-US" altLang="ko-KR" sz="1000" b="0" i="0" u="none" strike="noStrike">
                          <a:latin typeface="굴림"/>
                        </a:rPr>
                        <a:t>)</a:t>
                      </a:r>
                      <a:r>
                        <a:rPr lang="ko-KR" altLang="en-US" sz="1000" b="0" i="0" u="none" strike="noStrike">
                          <a:latin typeface="굴림"/>
                        </a:rPr>
                        <a:t>에 만근 후</a:t>
                      </a:r>
                      <a:r>
                        <a:rPr lang="en-US" altLang="ko-KR" sz="1000" b="0" i="0" u="none" strike="noStrike">
                          <a:latin typeface="굴림"/>
                        </a:rPr>
                        <a:t>,  </a:t>
                      </a:r>
                      <a:r>
                        <a:rPr lang="ko-KR" altLang="en-US" sz="1000" b="0" i="0" u="none" strike="noStrike">
                          <a:latin typeface="굴림"/>
                        </a:rPr>
                        <a:t>연차휴가 미사용시 시간급</a:t>
                      </a:r>
                      <a:r>
                        <a:rPr lang="en-US" altLang="ko-KR" sz="1000" b="0" i="0" u="none" strike="noStrike">
                          <a:latin typeface="굴림"/>
                        </a:rPr>
                        <a:t>×8</a:t>
                      </a:r>
                      <a:r>
                        <a:rPr lang="ko-KR" altLang="en-US" sz="1000" b="0" i="0" u="none" strike="noStrike">
                          <a:latin typeface="굴림"/>
                        </a:rPr>
                        <a:t>시간 </a:t>
                      </a: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342463">
                <a:tc vMerge="1">
                  <a:txBody>
                    <a:bodyPr/>
                    <a:lstStyle/>
                    <a:p>
                      <a:pPr latinLnBrk="1"/>
                      <a:endParaRPr lang="ko-KR" altLang="en-US"/>
                    </a:p>
                  </a:txBody>
                  <a:tcPr/>
                </a:tc>
                <a:tc gridSpan="8">
                  <a:txBody>
                    <a:bodyPr/>
                    <a:lstStyle/>
                    <a:p>
                      <a:pPr algn="l" fontAlgn="ctr"/>
                      <a:r>
                        <a:rPr lang="ko-KR" altLang="en-US" sz="1000" b="0" i="0" u="none" strike="noStrike" dirty="0">
                          <a:latin typeface="굴림"/>
                        </a:rPr>
                        <a:t> </a:t>
                      </a:r>
                      <a:r>
                        <a:rPr lang="en-US" altLang="ko-KR" sz="1000" b="0" i="0" u="none" strike="noStrike" dirty="0">
                          <a:latin typeface="굴림"/>
                        </a:rPr>
                        <a:t>2. </a:t>
                      </a:r>
                      <a:r>
                        <a:rPr lang="ko-KR" altLang="en-US" sz="1000" b="0" i="0" u="none" strike="noStrike" dirty="0">
                          <a:latin typeface="굴림"/>
                        </a:rPr>
                        <a:t>임금은 익월</a:t>
                      </a:r>
                      <a:r>
                        <a:rPr lang="ko-KR" altLang="en-US" sz="1000" b="0" i="0" u="sng" strike="noStrike" dirty="0">
                          <a:latin typeface="굴림"/>
                        </a:rPr>
                        <a:t>          </a:t>
                      </a:r>
                      <a:r>
                        <a:rPr lang="ko-KR" altLang="en-US" sz="1000" b="0" i="0" u="none" strike="noStrike" dirty="0">
                          <a:latin typeface="굴림"/>
                        </a:rPr>
                        <a:t>일에 지급하며</a:t>
                      </a:r>
                      <a:r>
                        <a:rPr lang="en-US" altLang="ko-KR" sz="1000" b="0" i="0" u="none" strike="noStrike" dirty="0">
                          <a:latin typeface="굴림"/>
                        </a:rPr>
                        <a:t>, </a:t>
                      </a:r>
                      <a:r>
                        <a:rPr lang="ko-KR" altLang="en-US" sz="1000" b="0" i="0" u="none" strike="noStrike" dirty="0" err="1">
                          <a:latin typeface="굴림"/>
                        </a:rPr>
                        <a:t>급여지급시</a:t>
                      </a:r>
                      <a:r>
                        <a:rPr lang="ko-KR" altLang="en-US" sz="1000" b="0" i="0" u="none" strike="noStrike" dirty="0">
                          <a:latin typeface="굴림"/>
                        </a:rPr>
                        <a:t> 근로소득세 및 고용보험료</a:t>
                      </a:r>
                      <a:r>
                        <a:rPr lang="en-US" altLang="ko-KR" sz="1000" b="0" i="0" u="none" strike="noStrike" dirty="0">
                          <a:latin typeface="굴림"/>
                        </a:rPr>
                        <a:t>, </a:t>
                      </a:r>
                      <a:r>
                        <a:rPr lang="ko-KR" altLang="en-US" sz="1000" b="0" i="0" u="none" strike="noStrike" dirty="0">
                          <a:latin typeface="굴림"/>
                        </a:rPr>
                        <a:t>의료보험료</a:t>
                      </a:r>
                      <a:r>
                        <a:rPr lang="en-US" altLang="ko-KR" sz="1000" b="0" i="0" u="none" strike="noStrike" dirty="0">
                          <a:latin typeface="굴림"/>
                        </a:rPr>
                        <a:t>, </a:t>
                      </a:r>
                      <a:r>
                        <a:rPr lang="ko-KR" altLang="en-US" sz="1000" b="0" i="0" u="none" strike="noStrike" dirty="0">
                          <a:latin typeface="굴림"/>
                        </a:rPr>
                        <a:t>국민연금 등 제세공과금을 </a:t>
                      </a:r>
                      <a:r>
                        <a:rPr lang="ko-KR" altLang="en-US" sz="1000" b="0" i="0" u="none" strike="noStrike" dirty="0" err="1">
                          <a:latin typeface="굴림"/>
                        </a:rPr>
                        <a:t>원천징수한</a:t>
                      </a:r>
                      <a:r>
                        <a:rPr lang="ko-KR" altLang="en-US" sz="1000" b="0" i="0" u="none" strike="noStrike" dirty="0">
                          <a:latin typeface="굴림"/>
                        </a:rPr>
                        <a:t> 후</a:t>
                      </a:r>
                      <a:r>
                        <a:rPr lang="en-US" altLang="ko-KR" sz="1000" b="0" i="0" u="none" strike="noStrike" dirty="0">
                          <a:latin typeface="굴림"/>
                        </a:rPr>
                        <a:t>, "</a:t>
                      </a:r>
                      <a:r>
                        <a:rPr lang="ko-KR" altLang="en-US" sz="1000" b="0" i="0" u="none" strike="noStrike" dirty="0">
                          <a:latin typeface="굴림"/>
                        </a:rPr>
                        <a:t>乙</a:t>
                      </a:r>
                      <a:r>
                        <a:rPr lang="en-US" altLang="ko-KR" sz="1000" b="0" i="0" u="none" strike="noStrike" dirty="0">
                          <a:latin typeface="굴림"/>
                        </a:rPr>
                        <a:t>"</a:t>
                      </a:r>
                      <a:r>
                        <a:rPr lang="ko-KR" altLang="en-US" sz="1000" b="0" i="0" u="none" strike="noStrike" dirty="0">
                          <a:latin typeface="굴림"/>
                        </a:rPr>
                        <a:t>의 </a:t>
                      </a:r>
                      <a:r>
                        <a:rPr lang="ko-KR" altLang="en-US" sz="1000" b="0" i="0" u="none" strike="noStrike" dirty="0" smtClean="0">
                          <a:latin typeface="굴림"/>
                        </a:rPr>
                        <a:t>실명으로 </a:t>
                      </a:r>
                      <a:r>
                        <a:rPr lang="ko-KR" altLang="en-US" sz="1000" b="0" i="0" u="none" strike="noStrike" dirty="0">
                          <a:latin typeface="굴림"/>
                        </a:rPr>
                        <a:t>지정한 은행계좌로 이체 지급 한다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184745">
                <a:tc vMerge="1">
                  <a:txBody>
                    <a:bodyPr/>
                    <a:lstStyle/>
                    <a:p>
                      <a:pPr latinLnBrk="1"/>
                      <a:endParaRPr lang="ko-KR" altLang="en-US"/>
                    </a:p>
                  </a:txBody>
                  <a:tcPr/>
                </a:tc>
                <a:tc gridSpan="8">
                  <a:txBody>
                    <a:bodyPr/>
                    <a:lstStyle/>
                    <a:p>
                      <a:pPr algn="l" fontAlgn="ctr"/>
                      <a:r>
                        <a:rPr lang="ko-KR" altLang="en-US" sz="1000" b="0" i="0" u="none" strike="noStrike" dirty="0">
                          <a:latin typeface="굴림"/>
                        </a:rPr>
                        <a:t> </a:t>
                      </a:r>
                      <a:r>
                        <a:rPr lang="en-US" altLang="ko-KR" sz="1000" b="0" i="0" u="none" strike="noStrike" dirty="0">
                          <a:latin typeface="굴림"/>
                        </a:rPr>
                        <a:t>3. </a:t>
                      </a:r>
                      <a:r>
                        <a:rPr lang="ko-KR" altLang="en-US" sz="1000" b="0" i="0" u="none" strike="noStrike" dirty="0">
                          <a:latin typeface="굴림"/>
                        </a:rPr>
                        <a:t>성과급</a:t>
                      </a:r>
                      <a:r>
                        <a:rPr lang="en-US" altLang="ko-KR" sz="1000" b="0" i="0" u="none" strike="noStrike" dirty="0">
                          <a:latin typeface="굴림"/>
                        </a:rPr>
                        <a:t>[(</a:t>
                      </a:r>
                      <a:r>
                        <a:rPr lang="ko-KR" altLang="en-US" sz="1000" b="0" i="0" u="none" strike="noStrike" dirty="0" err="1">
                          <a:latin typeface="굴림"/>
                        </a:rPr>
                        <a:t>팀기성</a:t>
                      </a:r>
                      <a:r>
                        <a:rPr lang="ko-KR" altLang="en-US" sz="1000" b="0" i="0" u="none" strike="noStrike" dirty="0">
                          <a:latin typeface="굴림"/>
                        </a:rPr>
                        <a:t> </a:t>
                      </a:r>
                      <a:r>
                        <a:rPr lang="en-US" altLang="ko-KR" sz="1000" b="0" i="0" u="none" strike="noStrike" dirty="0">
                          <a:latin typeface="굴림"/>
                        </a:rPr>
                        <a:t>- </a:t>
                      </a:r>
                      <a:r>
                        <a:rPr lang="ko-KR" altLang="en-US" sz="1000" b="0" i="0" u="none" strike="noStrike" dirty="0" err="1">
                          <a:latin typeface="굴림"/>
                        </a:rPr>
                        <a:t>팀인건비</a:t>
                      </a:r>
                      <a:r>
                        <a:rPr lang="en-US" altLang="ko-KR" sz="1000" b="0" i="0" u="none" strike="noStrike" dirty="0">
                          <a:latin typeface="굴림"/>
                        </a:rPr>
                        <a:t>+</a:t>
                      </a:r>
                      <a:r>
                        <a:rPr lang="ko-KR" altLang="en-US" sz="1000" b="0" i="0" u="none" strike="noStrike" dirty="0">
                          <a:latin typeface="굴림"/>
                        </a:rPr>
                        <a:t>경비</a:t>
                      </a:r>
                      <a:r>
                        <a:rPr lang="en-US" altLang="ko-KR" sz="1000" b="0" i="0" u="none" strike="noStrike" dirty="0">
                          <a:latin typeface="굴림"/>
                        </a:rPr>
                        <a:t>)</a:t>
                      </a:r>
                      <a:r>
                        <a:rPr lang="ko-KR" altLang="en-US" sz="1000" b="0" i="0" u="none" strike="noStrike" dirty="0">
                          <a:latin typeface="굴림"/>
                        </a:rPr>
                        <a:t>발생시 팀장</a:t>
                      </a:r>
                      <a:r>
                        <a:rPr lang="en-US" altLang="ko-KR" sz="1000" b="0" i="0" u="none" strike="noStrike" dirty="0">
                          <a:latin typeface="굴림"/>
                        </a:rPr>
                        <a:t>(</a:t>
                      </a:r>
                      <a:r>
                        <a:rPr lang="ko-KR" altLang="en-US" sz="1000" b="0" i="0" u="none" strike="noStrike" dirty="0">
                          <a:latin typeface="굴림"/>
                        </a:rPr>
                        <a:t>반장</a:t>
                      </a:r>
                      <a:r>
                        <a:rPr lang="en-US" altLang="ko-KR" sz="1000" b="0" i="0" u="none" strike="noStrike" dirty="0">
                          <a:latin typeface="굴림"/>
                        </a:rPr>
                        <a:t>)</a:t>
                      </a:r>
                      <a:r>
                        <a:rPr lang="ko-KR" altLang="en-US" sz="1000" b="0" i="0" u="none" strike="noStrike" dirty="0">
                          <a:latin typeface="굴림"/>
                        </a:rPr>
                        <a:t>이 정한 배분기준에 따라 추가공수를 지급할 수 있다</a:t>
                      </a:r>
                      <a:r>
                        <a:rPr lang="en-US" altLang="ko-KR" sz="1000" b="0" i="0" u="none" strike="noStrike" dirty="0">
                          <a:latin typeface="굴림"/>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05272">
                <a:tc vMerge="1">
                  <a:txBody>
                    <a:bodyPr/>
                    <a:lstStyle/>
                    <a:p>
                      <a:pPr latinLnBrk="1"/>
                      <a:endParaRPr lang="ko-KR" altLang="en-US"/>
                    </a:p>
                  </a:txBody>
                  <a:tcPr/>
                </a:tc>
                <a:tc gridSpan="5">
                  <a:txBody>
                    <a:bodyPr/>
                    <a:lstStyle/>
                    <a:p>
                      <a:pPr algn="l" fontAlgn="ctr"/>
                      <a:r>
                        <a:rPr lang="ko-KR" altLang="en-US" sz="1000" b="0" i="0" u="none" strike="noStrike" dirty="0">
                          <a:latin typeface="굴림"/>
                        </a:rPr>
                        <a:t> </a:t>
                      </a:r>
                      <a:r>
                        <a:rPr lang="en-US" altLang="ko-KR" sz="1000" b="0" i="0" u="none" strike="noStrike" dirty="0">
                          <a:latin typeface="굴림"/>
                        </a:rPr>
                        <a:t>4.“</a:t>
                      </a:r>
                      <a:r>
                        <a:rPr lang="ko-KR" altLang="en-US" sz="1000" b="0" i="0" u="none" strike="noStrike" dirty="0">
                          <a:latin typeface="굴림"/>
                        </a:rPr>
                        <a:t>을”의 임금은 위“</a:t>
                      </a:r>
                      <a:r>
                        <a:rPr lang="en-US" altLang="ko-KR" sz="1000" b="0" i="0" u="none" strike="noStrike" dirty="0">
                          <a:latin typeface="굴림"/>
                        </a:rPr>
                        <a:t>1</a:t>
                      </a:r>
                      <a:r>
                        <a:rPr lang="ko-KR" altLang="en-US" sz="1000" b="0" i="0" u="none" strike="noStrike" dirty="0">
                          <a:latin typeface="굴림"/>
                        </a:rPr>
                        <a:t>항”에 기본일당에 아래 법정수당이 미리 포함된 포괄일당</a:t>
                      </a:r>
                      <a:r>
                        <a:rPr lang="en-US" altLang="ko-KR" sz="1000" b="0" i="0" u="none" strike="noStrike" dirty="0">
                          <a:latin typeface="굴림"/>
                        </a:rPr>
                        <a:t>( </a:t>
                      </a: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a:txBody>
                    <a:bodyPr/>
                    <a:lstStyle/>
                    <a:p>
                      <a:pPr algn="l" fontAlgn="ctr"/>
                      <a:r>
                        <a:rPr lang="ko-KR" altLang="en-US" sz="1000" b="1" i="0" u="none" strike="noStrike">
                          <a:solidFill>
                            <a:srgbClr val="FF0000"/>
                          </a:solidFill>
                          <a:latin typeface="굴림"/>
                        </a:rPr>
                        <a:t> ₩    </a:t>
                      </a:r>
                      <a:r>
                        <a:rPr lang="en-US" altLang="ko-KR" sz="1000" b="1" i="0" u="none" strike="noStrike">
                          <a:solidFill>
                            <a:srgbClr val="FF0000"/>
                          </a:solidFill>
                          <a:latin typeface="굴림"/>
                        </a:rPr>
                        <a:t>195,000 </a:t>
                      </a:r>
                    </a:p>
                  </a:txBody>
                  <a:tcPr marL="0" marR="0" marT="0" marB="0" anchor="ctr">
                    <a:lnL>
                      <a:noFill/>
                    </a:lnL>
                    <a:lnR>
                      <a:noFill/>
                    </a:lnR>
                    <a:lnT>
                      <a:noFill/>
                    </a:lnT>
                    <a:lnB>
                      <a:noFill/>
                    </a:lnB>
                    <a:solidFill>
                      <a:srgbClr val="FFFF99"/>
                    </a:solidFill>
                  </a:tcPr>
                </a:tc>
                <a:tc gridSpan="2">
                  <a:txBody>
                    <a:bodyPr/>
                    <a:lstStyle/>
                    <a:p>
                      <a:pPr algn="l" fontAlgn="ctr"/>
                      <a:r>
                        <a:rPr lang="en-US" altLang="ko-KR" sz="1000" b="0" i="0" u="none" strike="noStrike">
                          <a:latin typeface="굴림"/>
                        </a:rPr>
                        <a:t>)</a:t>
                      </a:r>
                      <a:r>
                        <a:rPr lang="ko-KR" altLang="en-US" sz="1000" b="0" i="0" u="none" strike="noStrike">
                          <a:latin typeface="굴림"/>
                        </a:rPr>
                        <a:t>에 출역공수</a:t>
                      </a:r>
                      <a:r>
                        <a:rPr lang="en-US" altLang="ko-KR" sz="1000" b="0" i="0" u="none" strike="noStrike">
                          <a:latin typeface="굴림"/>
                        </a:rPr>
                        <a:t>(</a:t>
                      </a:r>
                      <a:r>
                        <a:rPr lang="ko-KR" altLang="en-US" sz="1000" b="0" i="0" u="none" strike="noStrike">
                          <a:latin typeface="굴림"/>
                        </a:rPr>
                        <a:t>월</a:t>
                      </a:r>
                      <a:r>
                        <a:rPr lang="en-US" altLang="ko-KR" sz="1000" b="0" i="0" u="none" strike="noStrike">
                          <a:latin typeface="굴림"/>
                        </a:rPr>
                        <a:t>-</a:t>
                      </a:r>
                      <a:r>
                        <a:rPr lang="ko-KR" altLang="en-US" sz="1000" b="0" i="0" u="none" strike="noStrike">
                          <a:latin typeface="굴림"/>
                        </a:rPr>
                        <a:t>일 </a:t>
                      </a:r>
                      <a:r>
                        <a:rPr lang="en-US" altLang="ko-KR" sz="1000" b="0" i="0" u="none" strike="noStrike">
                          <a:latin typeface="굴림"/>
                        </a:rPr>
                        <a:t>1</a:t>
                      </a:r>
                      <a:r>
                        <a:rPr lang="ko-KR" altLang="en-US" sz="1000" b="0" i="0" u="none" strike="noStrike">
                          <a:latin typeface="굴림"/>
                        </a:rPr>
                        <a:t>일 </a:t>
                      </a:r>
                      <a:r>
                        <a:rPr lang="en-US" altLang="ko-KR" sz="1000" b="0" i="0" u="none" strike="noStrike">
                          <a:latin typeface="굴림"/>
                        </a:rPr>
                        <a:t>8</a:t>
                      </a:r>
                      <a:r>
                        <a:rPr lang="ko-KR" altLang="en-US" sz="1000" b="0" i="0" u="none" strike="noStrike">
                          <a:latin typeface="굴림"/>
                        </a:rPr>
                        <a:t>시간 </a:t>
                      </a:r>
                      <a:r>
                        <a:rPr lang="en-US" altLang="ko-KR" sz="1000" b="0" i="0" u="none" strike="noStrike">
                          <a:latin typeface="굴림"/>
                        </a:rPr>
                        <a:t>1</a:t>
                      </a:r>
                      <a:r>
                        <a:rPr lang="ko-KR" altLang="en-US" sz="1000" b="0" i="0" u="none" strike="noStrike">
                          <a:latin typeface="굴림"/>
                        </a:rPr>
                        <a:t>공수</a:t>
                      </a:r>
                      <a:r>
                        <a:rPr lang="en-US" altLang="ko-KR" sz="1000" b="0" i="0" u="none" strike="noStrike">
                          <a:latin typeface="굴림"/>
                        </a:rPr>
                        <a:t>,</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hMerge="1">
                  <a:txBody>
                    <a:bodyPr/>
                    <a:lstStyle/>
                    <a:p>
                      <a:pPr latinLnBrk="1"/>
                      <a:endParaRPr lang="ko-KR" altLang="en-US"/>
                    </a:p>
                  </a:txBody>
                  <a:tcPr/>
                </a:tc>
              </a:tr>
              <a:tr h="225800">
                <a:tc vMerge="1">
                  <a:txBody>
                    <a:bodyPr/>
                    <a:lstStyle/>
                    <a:p>
                      <a:pPr latinLnBrk="1"/>
                      <a:endParaRPr lang="ko-KR" altLang="en-US"/>
                    </a:p>
                  </a:txBody>
                  <a:tcPr/>
                </a:tc>
                <a:tc gridSpan="8">
                  <a:txBody>
                    <a:bodyPr/>
                    <a:lstStyle/>
                    <a:p>
                      <a:pPr algn="l" fontAlgn="ctr"/>
                      <a:r>
                        <a:rPr lang="ko-KR" altLang="en-US" sz="1000" b="0" i="0" u="none" strike="noStrike">
                          <a:latin typeface="굴림"/>
                        </a:rPr>
                        <a:t>     연장</a:t>
                      </a:r>
                      <a:r>
                        <a:rPr lang="en-US" altLang="ko-KR" sz="1000" b="0" i="0" u="none" strike="noStrike">
                          <a:latin typeface="굴림"/>
                        </a:rPr>
                        <a:t>.</a:t>
                      </a:r>
                      <a:r>
                        <a:rPr lang="ko-KR" altLang="en-US" sz="1000" b="0" i="0" u="none" strike="noStrike">
                          <a:latin typeface="굴림"/>
                        </a:rPr>
                        <a:t>조출 </a:t>
                      </a:r>
                      <a:r>
                        <a:rPr lang="en-US" altLang="ko-KR" sz="1000" b="0" i="0" u="none" strike="noStrike">
                          <a:latin typeface="굴림"/>
                        </a:rPr>
                        <a:t>2.5</a:t>
                      </a:r>
                      <a:r>
                        <a:rPr lang="ko-KR" altLang="en-US" sz="1000" b="0" i="0" u="none" strike="noStrike">
                          <a:latin typeface="굴림"/>
                        </a:rPr>
                        <a:t>시간 단위로 </a:t>
                      </a:r>
                      <a:r>
                        <a:rPr lang="en-US" altLang="ko-KR" sz="1000" b="0" i="0" u="none" strike="noStrike">
                          <a:latin typeface="굴림"/>
                        </a:rPr>
                        <a:t>0.5</a:t>
                      </a:r>
                      <a:r>
                        <a:rPr lang="ko-KR" altLang="en-US" sz="1000" b="0" i="0" u="none" strike="noStrike">
                          <a:latin typeface="굴림"/>
                        </a:rPr>
                        <a:t>공수를 곱하여 산정되며</a:t>
                      </a:r>
                      <a:r>
                        <a:rPr lang="en-US" altLang="ko-KR" sz="1000" b="0" i="0" u="none" strike="noStrike">
                          <a:latin typeface="굴림"/>
                        </a:rPr>
                        <a:t>, "</a:t>
                      </a:r>
                      <a:r>
                        <a:rPr lang="ko-KR" altLang="en-US" sz="1000" b="0" i="0" u="none" strike="noStrike">
                          <a:latin typeface="굴림"/>
                        </a:rPr>
                        <a:t>을</a:t>
                      </a:r>
                      <a:r>
                        <a:rPr lang="en-US" altLang="ko-KR" sz="1000" b="0" i="0" u="none" strike="noStrike">
                          <a:latin typeface="굴림"/>
                        </a:rPr>
                        <a:t>"</a:t>
                      </a:r>
                      <a:r>
                        <a:rPr lang="ko-KR" altLang="en-US" sz="1000" b="0" i="0" u="none" strike="noStrike">
                          <a:latin typeface="굴림"/>
                        </a:rPr>
                        <a:t>은 아래 포괄일당 방식에 동의한다 </a:t>
                      </a:r>
                      <a:r>
                        <a:rPr lang="ko-KR" altLang="en-US" sz="1000" b="1" i="0" u="sng" strike="noStrike">
                          <a:solidFill>
                            <a:srgbClr val="FF0000"/>
                          </a:solidFill>
                          <a:latin typeface="굴림"/>
                        </a:rPr>
                        <a:t> 동의자 </a:t>
                      </a:r>
                      <a:r>
                        <a:rPr lang="en-US" altLang="ko-KR" sz="1000" b="1" i="0" u="sng" strike="noStrike">
                          <a:solidFill>
                            <a:srgbClr val="FF0000"/>
                          </a:solidFill>
                          <a:latin typeface="굴림"/>
                        </a:rPr>
                        <a:t>:                          (</a:t>
                      </a:r>
                      <a:r>
                        <a:rPr lang="ko-KR" altLang="en-US" sz="1000" b="1" i="0" u="sng" strike="noStrike">
                          <a:solidFill>
                            <a:srgbClr val="FF0000"/>
                          </a:solidFill>
                          <a:latin typeface="굴림"/>
                        </a:rPr>
                        <a:t>인</a:t>
                      </a:r>
                      <a:r>
                        <a:rPr lang="en-US" altLang="ko-KR" sz="1000" b="1" i="0" u="sng" strike="noStrike">
                          <a:solidFill>
                            <a:srgbClr val="FF0000"/>
                          </a:solidFill>
                          <a:latin typeface="굴림"/>
                        </a:rPr>
                        <a:t>)</a:t>
                      </a:r>
                      <a:endParaRPr lang="ko-KR" altLang="en-US" sz="1000" b="0" i="0" u="none" strike="noStrike">
                        <a:latin typeface="굴림"/>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56591">
                <a:tc rowSpan="3">
                  <a:txBody>
                    <a:bodyPr/>
                    <a:lstStyle/>
                    <a:p>
                      <a:pPr algn="ctr" fontAlgn="ctr"/>
                      <a:r>
                        <a:rPr lang="ko-KR" altLang="en-US" sz="1000" b="1" i="0" u="none" strike="noStrike" dirty="0">
                          <a:latin typeface="굴림"/>
                        </a:rPr>
                        <a:t>포괄일당</a:t>
                      </a:r>
                      <a:br>
                        <a:rPr lang="ko-KR" altLang="en-US" sz="1000" b="1" i="0" u="none" strike="noStrike" dirty="0">
                          <a:latin typeface="굴림"/>
                        </a:rPr>
                      </a:br>
                      <a:r>
                        <a:rPr lang="ko-KR" altLang="en-US" sz="1000" b="1" i="0" u="none" strike="noStrike" dirty="0">
                          <a:latin typeface="굴림"/>
                        </a:rPr>
                        <a:t>산정내역</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2">
                  <a:txBody>
                    <a:bodyPr/>
                    <a:lstStyle/>
                    <a:p>
                      <a:pPr algn="ctr" fontAlgn="ctr"/>
                      <a:r>
                        <a:rPr lang="ko-KR" altLang="en-US" sz="1000" b="1" i="0" u="none" strike="noStrike">
                          <a:latin typeface="굴림"/>
                        </a:rPr>
                        <a:t>임금구성내역</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pPr latinLnBrk="1"/>
                      <a:endParaRPr lang="ko-KR" altLang="en-US"/>
                    </a:p>
                  </a:txBody>
                  <a:tcPr/>
                </a:tc>
                <a:tc>
                  <a:txBody>
                    <a:bodyPr/>
                    <a:lstStyle/>
                    <a:p>
                      <a:pPr algn="ctr" fontAlgn="ctr"/>
                      <a:r>
                        <a:rPr lang="ko-KR" altLang="en-US" sz="1000" b="1" i="0" u="none" strike="noStrike">
                          <a:latin typeface="굴림"/>
                        </a:rPr>
                        <a:t>기본일당</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ko-KR" altLang="en-US" sz="1000" b="1" i="0" u="none" strike="noStrike">
                          <a:latin typeface="굴림"/>
                        </a:rPr>
                        <a:t>유급주휴</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ko-KR" altLang="en-US" sz="1000" b="1" i="0" u="none" strike="noStrike">
                          <a:latin typeface="굴림"/>
                        </a:rPr>
                        <a:t>연장근로</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gridSpan="2">
                  <a:txBody>
                    <a:bodyPr/>
                    <a:lstStyle/>
                    <a:p>
                      <a:pPr algn="ctr" fontAlgn="ctr"/>
                      <a:r>
                        <a:rPr lang="ko-KR" altLang="en-US" sz="1000" b="1" i="0" u="none" strike="noStrike">
                          <a:latin typeface="굴림"/>
                        </a:rPr>
                        <a:t>휴일할증</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pPr latinLnBrk="1"/>
                      <a:endParaRPr lang="ko-KR" altLang="en-US"/>
                    </a:p>
                  </a:txBody>
                  <a:tcPr/>
                </a:tc>
                <a:tc>
                  <a:txBody>
                    <a:bodyPr/>
                    <a:lstStyle/>
                    <a:p>
                      <a:pPr algn="ctr" fontAlgn="ctr"/>
                      <a:r>
                        <a:rPr lang="ko-KR" altLang="en-US" sz="1000" b="1" i="0" u="none" strike="noStrike">
                          <a:latin typeface="굴림"/>
                        </a:rPr>
                        <a:t>연차수당</a:t>
                      </a:r>
                    </a:p>
                  </a:txBody>
                  <a:tcPr marL="0" marR="0" marT="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r>
              <a:tr h="256591">
                <a:tc vMerge="1">
                  <a:txBody>
                    <a:bodyPr/>
                    <a:lstStyle/>
                    <a:p>
                      <a:pPr latinLnBrk="1"/>
                      <a:endParaRPr lang="ko-KR" altLang="en-US"/>
                    </a:p>
                  </a:txBody>
                  <a:tcPr/>
                </a:tc>
                <a:tc gridSpan="2">
                  <a:txBody>
                    <a:bodyPr/>
                    <a:lstStyle/>
                    <a:p>
                      <a:pPr algn="ctr" fontAlgn="ctr"/>
                      <a:r>
                        <a:rPr lang="ko-KR" altLang="en-US" sz="1000" b="0" i="0" u="none" strike="noStrike">
                          <a:latin typeface="굴림"/>
                        </a:rPr>
                        <a:t> 비율</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pPr latinLnBrk="1"/>
                      <a:endParaRPr lang="ko-KR" altLang="en-US"/>
                    </a:p>
                  </a:txBody>
                  <a:tcPr/>
                </a:tc>
                <a:tc>
                  <a:txBody>
                    <a:bodyPr/>
                    <a:lstStyle/>
                    <a:p>
                      <a:pPr algn="ctr" fontAlgn="ctr"/>
                      <a:r>
                        <a:rPr lang="en-US" altLang="ko-KR" sz="1000" b="0" i="0" u="none" strike="noStrike">
                          <a:latin typeface="굴림"/>
                        </a:rPr>
                        <a:t>77.62%</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ko-KR" sz="1000" b="0" i="0" u="none" strike="noStrike">
                          <a:latin typeface="굴림"/>
                        </a:rPr>
                        <a:t>12.94%</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ko-KR" sz="1000" b="0" i="0" u="none" strike="noStrike">
                          <a:latin typeface="굴림"/>
                        </a:rPr>
                        <a:t>0.00%</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gridSpan="2">
                  <a:txBody>
                    <a:bodyPr/>
                    <a:lstStyle/>
                    <a:p>
                      <a:pPr algn="ctr" fontAlgn="ctr"/>
                      <a:r>
                        <a:rPr lang="en-US" altLang="ko-KR" sz="1000" b="0" i="0" u="none" strike="noStrike">
                          <a:latin typeface="굴림"/>
                        </a:rPr>
                        <a:t>6.47%</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pPr latinLnBrk="1"/>
                      <a:endParaRPr lang="ko-KR" altLang="en-US"/>
                    </a:p>
                  </a:txBody>
                  <a:tcPr/>
                </a:tc>
                <a:tc>
                  <a:txBody>
                    <a:bodyPr/>
                    <a:lstStyle/>
                    <a:p>
                      <a:pPr algn="ctr" fontAlgn="ctr"/>
                      <a:r>
                        <a:rPr lang="en-US" altLang="ko-KR" sz="1000" b="0" i="0" u="none" strike="noStrike">
                          <a:latin typeface="굴림"/>
                        </a:rPr>
                        <a:t>2.98%</a:t>
                      </a:r>
                    </a:p>
                  </a:txBody>
                  <a:tcPr marL="0" marR="0" marT="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r>
              <a:tr h="256591">
                <a:tc vMerge="1">
                  <a:txBody>
                    <a:bodyPr/>
                    <a:lstStyle/>
                    <a:p>
                      <a:pPr latinLnBrk="1"/>
                      <a:endParaRPr lang="ko-KR" altLang="en-US"/>
                    </a:p>
                  </a:txBody>
                  <a:tcPr/>
                </a:tc>
                <a:tc>
                  <a:txBody>
                    <a:bodyPr/>
                    <a:lstStyle/>
                    <a:p>
                      <a:pPr algn="ctr" fontAlgn="ctr"/>
                      <a:r>
                        <a:rPr lang="ko-KR" altLang="en-US" sz="1000" b="0" i="0" u="none" strike="noStrike">
                          <a:latin typeface="굴림"/>
                        </a:rPr>
                        <a:t>시간급</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ko-KR" altLang="en-US" sz="1000" b="0" i="0" u="none" strike="noStrike">
                          <a:latin typeface="굴림"/>
                        </a:rPr>
                        <a:t>₩</a:t>
                      </a:r>
                      <a:r>
                        <a:rPr lang="en-US" altLang="ko-KR" sz="1000" b="0" i="0" u="none" strike="noStrike">
                          <a:latin typeface="굴림"/>
                        </a:rPr>
                        <a:t>18,919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ko-KR" altLang="en-US" sz="1000" b="0" i="0" u="none" strike="noStrike">
                          <a:latin typeface="굴림"/>
                        </a:rPr>
                        <a:t>₩</a:t>
                      </a:r>
                      <a:r>
                        <a:rPr lang="en-US" altLang="ko-KR" sz="1000" b="0" i="0" u="none" strike="noStrike">
                          <a:latin typeface="굴림"/>
                        </a:rPr>
                        <a:t>151,350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ko-KR" altLang="en-US" sz="1000" b="0" i="0" u="none" strike="noStrike">
                          <a:latin typeface="굴림"/>
                        </a:rPr>
                        <a:t>₩</a:t>
                      </a:r>
                      <a:r>
                        <a:rPr lang="en-US" altLang="ko-KR" sz="1000" b="0" i="0" u="none" strike="noStrike">
                          <a:latin typeface="굴림"/>
                        </a:rPr>
                        <a:t>25,225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ko-KR" altLang="en-US" sz="1000" b="0" i="0" u="none" strike="noStrike">
                          <a:latin typeface="굴림"/>
                        </a:rPr>
                        <a:t>₩</a:t>
                      </a:r>
                      <a:r>
                        <a:rPr lang="en-US" altLang="ko-KR" sz="1000" b="0" i="0" u="none" strike="noStrike">
                          <a:latin typeface="굴림"/>
                        </a:rPr>
                        <a:t>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ctr"/>
                      <a:r>
                        <a:rPr lang="ko-KR" altLang="en-US" sz="1000" b="0" i="0" u="none" strike="noStrike">
                          <a:latin typeface="굴림"/>
                        </a:rPr>
                        <a:t>₩</a:t>
                      </a:r>
                      <a:r>
                        <a:rPr lang="en-US" altLang="ko-KR" sz="1000" b="0" i="0" u="none" strike="noStrike">
                          <a:latin typeface="굴림"/>
                        </a:rPr>
                        <a:t>12,613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latinLnBrk="1"/>
                      <a:endParaRPr lang="ko-KR" altLang="en-US"/>
                    </a:p>
                  </a:txBody>
                  <a:tcPr/>
                </a:tc>
                <a:tc>
                  <a:txBody>
                    <a:bodyPr/>
                    <a:lstStyle/>
                    <a:p>
                      <a:pPr algn="ctr" fontAlgn="ctr"/>
                      <a:r>
                        <a:rPr lang="ko-KR" altLang="en-US" sz="1000" b="0" i="0" u="none" strike="noStrike">
                          <a:latin typeface="굴림"/>
                        </a:rPr>
                        <a:t>₩</a:t>
                      </a:r>
                      <a:r>
                        <a:rPr lang="en-US" altLang="ko-KR" sz="1000" b="0" i="0" u="none" strike="noStrike">
                          <a:latin typeface="굴림"/>
                        </a:rPr>
                        <a:t>5,812</a:t>
                      </a:r>
                    </a:p>
                  </a:txBody>
                  <a:tcPr marL="0" marR="0" marT="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883547">
                <a:tc>
                  <a:txBody>
                    <a:bodyPr/>
                    <a:lstStyle/>
                    <a:p>
                      <a:pPr algn="ctr" fontAlgn="ctr"/>
                      <a:r>
                        <a:rPr lang="ko-KR" altLang="en-US" sz="1000" b="1" i="0" u="none" strike="noStrike" dirty="0">
                          <a:latin typeface="굴림"/>
                        </a:rPr>
                        <a:t>근로시간</a:t>
                      </a:r>
                      <a:br>
                        <a:rPr lang="ko-KR" altLang="en-US" sz="1000" b="1" i="0" u="none" strike="noStrike" dirty="0">
                          <a:latin typeface="굴림"/>
                        </a:rPr>
                      </a:br>
                      <a:r>
                        <a:rPr lang="ko-KR" altLang="en-US" sz="1000" b="1" i="0" u="none" strike="noStrike" dirty="0">
                          <a:latin typeface="굴림"/>
                        </a:rPr>
                        <a:t>휴게시간</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8">
                  <a:txBody>
                    <a:bodyPr/>
                    <a:lstStyle/>
                    <a:p>
                      <a:pPr algn="l" fontAlgn="ctr"/>
                      <a:r>
                        <a:rPr lang="en-US" altLang="ko-KR" sz="1000" b="0" i="0" u="none" strike="noStrike" dirty="0">
                          <a:latin typeface="굴림"/>
                        </a:rPr>
                        <a:t>1. </a:t>
                      </a:r>
                      <a:r>
                        <a:rPr lang="ko-KR" altLang="en-US" sz="1000" b="1" i="0" u="none" strike="noStrike" dirty="0">
                          <a:latin typeface="굴림"/>
                        </a:rPr>
                        <a:t>시업시간</a:t>
                      </a:r>
                      <a:r>
                        <a:rPr lang="ko-KR" altLang="en-US" sz="1000" b="0" i="0" u="none" strike="noStrike" dirty="0">
                          <a:latin typeface="굴림"/>
                        </a:rPr>
                        <a:t> </a:t>
                      </a:r>
                      <a:r>
                        <a:rPr lang="en-US" altLang="ko-KR" sz="1000" b="0" i="0" u="none" strike="noStrike" dirty="0">
                          <a:latin typeface="굴림"/>
                        </a:rPr>
                        <a:t>: 07:00  </a:t>
                      </a:r>
                      <a:r>
                        <a:rPr lang="ko-KR" altLang="en-US" sz="1000" b="1" i="0" u="none" strike="noStrike" dirty="0">
                          <a:latin typeface="굴림"/>
                        </a:rPr>
                        <a:t>종업시간</a:t>
                      </a:r>
                      <a:r>
                        <a:rPr lang="ko-KR" altLang="en-US" sz="1000" b="0" i="0" u="none" strike="noStrike" dirty="0">
                          <a:latin typeface="굴림"/>
                        </a:rPr>
                        <a:t> </a:t>
                      </a:r>
                      <a:r>
                        <a:rPr lang="en-US" altLang="ko-KR" sz="1000" b="0" i="0" u="none" strike="noStrike" dirty="0">
                          <a:latin typeface="굴림"/>
                        </a:rPr>
                        <a:t>: 17:00. </a:t>
                      </a:r>
                      <a:r>
                        <a:rPr lang="ko-KR" altLang="en-US" sz="1000" b="0" i="0" u="none" strike="noStrike" dirty="0">
                          <a:latin typeface="굴림"/>
                        </a:rPr>
                        <a:t>출퇴근 시간</a:t>
                      </a:r>
                      <a:r>
                        <a:rPr lang="en-US" altLang="ko-KR" sz="1000" b="0" i="0" u="none" strike="noStrike" dirty="0">
                          <a:latin typeface="굴림"/>
                        </a:rPr>
                        <a:t>, </a:t>
                      </a:r>
                      <a:r>
                        <a:rPr lang="ko-KR" altLang="en-US" sz="1000" b="0" i="0" u="none" strike="noStrike" dirty="0">
                          <a:latin typeface="굴림"/>
                        </a:rPr>
                        <a:t>식사</a:t>
                      </a:r>
                      <a:r>
                        <a:rPr lang="en-US" altLang="ko-KR" sz="1000" b="0" i="0" u="none" strike="noStrike" dirty="0">
                          <a:latin typeface="굴림"/>
                        </a:rPr>
                        <a:t>/</a:t>
                      </a:r>
                      <a:r>
                        <a:rPr lang="ko-KR" altLang="en-US" sz="1000" b="0" i="0" u="none" strike="noStrike" dirty="0">
                          <a:latin typeface="굴림"/>
                        </a:rPr>
                        <a:t>간식 등 휴식시간은 근로시간에 포함하지 않는다</a:t>
                      </a:r>
                      <a:r>
                        <a:rPr lang="en-US" altLang="ko-KR" sz="1000" b="0" i="0" u="none" strike="noStrike" dirty="0">
                          <a:latin typeface="굴림"/>
                        </a:rPr>
                        <a:t>.</a:t>
                      </a:r>
                      <a:br>
                        <a:rPr lang="en-US" altLang="ko-KR" sz="1000" b="0" i="0" u="none" strike="noStrike" dirty="0">
                          <a:latin typeface="굴림"/>
                        </a:rPr>
                      </a:br>
                      <a:r>
                        <a:rPr lang="en-US" altLang="ko-KR" sz="1000" b="0" i="0" u="none" strike="noStrike" dirty="0">
                          <a:latin typeface="굴림"/>
                        </a:rPr>
                        <a:t>2. </a:t>
                      </a:r>
                      <a:r>
                        <a:rPr lang="ko-KR" altLang="en-US" sz="1000" b="1" i="0" u="none" strike="noStrike" dirty="0">
                          <a:latin typeface="굴림"/>
                        </a:rPr>
                        <a:t>휴게시간</a:t>
                      </a:r>
                      <a:r>
                        <a:rPr lang="ko-KR" altLang="en-US" sz="1000" b="0" i="0" u="none" strike="noStrike" dirty="0">
                          <a:latin typeface="굴림"/>
                        </a:rPr>
                        <a:t> </a:t>
                      </a:r>
                      <a:r>
                        <a:rPr lang="en-US" altLang="ko-KR" sz="1000" b="0" i="0" u="none" strike="noStrike" dirty="0">
                          <a:latin typeface="굴림"/>
                        </a:rPr>
                        <a:t>: 09:00~09:30(0.5h), 12:00~13:00(1h), 15:00~15:30(0.5h)</a:t>
                      </a:r>
                      <a:r>
                        <a:rPr lang="ko-KR" altLang="en-US" sz="1000" b="0" i="0" u="none" strike="noStrike" dirty="0">
                          <a:latin typeface="굴림"/>
                        </a:rPr>
                        <a:t>을 휴게시간을 사용할 수 있으며</a:t>
                      </a:r>
                      <a:r>
                        <a:rPr lang="en-US" altLang="ko-KR" sz="1000" b="0" i="0" u="none" strike="noStrike" dirty="0">
                          <a:latin typeface="굴림"/>
                        </a:rPr>
                        <a:t>, </a:t>
                      </a:r>
                      <a:r>
                        <a:rPr lang="ko-KR" altLang="en-US" sz="1000" b="0" i="0" u="none" strike="noStrike" dirty="0">
                          <a:latin typeface="굴림"/>
                        </a:rPr>
                        <a:t>휴게시간은 </a:t>
                      </a:r>
                      <a:r>
                        <a:rPr lang="ko-KR" altLang="en-US" sz="1000" b="0" i="0" u="none" strike="noStrike" dirty="0" err="1">
                          <a:latin typeface="굴림"/>
                        </a:rPr>
                        <a:t>실근로시간에서</a:t>
                      </a:r>
                      <a:r>
                        <a:rPr lang="ko-KR" altLang="en-US" sz="1000" b="0" i="0" u="none" strike="noStrike" dirty="0">
                          <a:latin typeface="굴림"/>
                        </a:rPr>
                        <a:t/>
                      </a:r>
                      <a:br>
                        <a:rPr lang="ko-KR" altLang="en-US" sz="1000" b="0" i="0" u="none" strike="noStrike" dirty="0">
                          <a:latin typeface="굴림"/>
                        </a:rPr>
                      </a:br>
                      <a:r>
                        <a:rPr lang="ko-KR" altLang="en-US" sz="1000" b="0" i="0" u="none" strike="noStrike" dirty="0">
                          <a:latin typeface="굴림"/>
                        </a:rPr>
                        <a:t>   제외된다</a:t>
                      </a:r>
                      <a:r>
                        <a:rPr lang="en-US" altLang="ko-KR" sz="1000" b="0" i="0" u="none" strike="noStrike" dirty="0" smtClean="0">
                          <a:latin typeface="굴림"/>
                        </a:rPr>
                        <a:t>. </a:t>
                      </a:r>
                      <a:r>
                        <a:rPr lang="ko-KR" altLang="en-US" sz="1000" b="0" i="0" u="none" strike="noStrike" dirty="0">
                          <a:latin typeface="굴림"/>
                        </a:rPr>
                        <a:t>휴게시간은 회사에서 정한 작업구간 및 휴게시설 내에서 자유로이 사용할 수 있으나 직장질서 또는 풍기를 문란하게 하거나</a:t>
                      </a:r>
                      <a:r>
                        <a:rPr lang="en-US" altLang="ko-KR" sz="1000" b="0" i="0" u="none" strike="noStrike" dirty="0">
                          <a:latin typeface="굴림"/>
                        </a:rPr>
                        <a:t>, </a:t>
                      </a:r>
                      <a:r>
                        <a:rPr lang="ko-KR" altLang="en-US" sz="1000" b="0" i="0" u="none" strike="noStrike" dirty="0">
                          <a:latin typeface="굴림"/>
                        </a:rPr>
                        <a:t>다른 </a:t>
                      </a:r>
                      <a:r>
                        <a:rPr lang="ko-KR" altLang="en-US" sz="1000" b="0" i="0" u="none" strike="noStrike" dirty="0" smtClean="0">
                          <a:latin typeface="굴림"/>
                        </a:rPr>
                        <a:t>근로자 </a:t>
                      </a:r>
                      <a:r>
                        <a:rPr lang="ko-KR" altLang="en-US" sz="1000" b="0" i="0" u="none" strike="noStrike" dirty="0">
                          <a:latin typeface="굴림"/>
                        </a:rPr>
                        <a:t>휴식을 방해할 경우에는 회사는 이를 규제할 수 있으며</a:t>
                      </a:r>
                      <a:r>
                        <a:rPr lang="en-US" altLang="ko-KR" sz="1000" b="0" i="0" u="none" strike="noStrike" dirty="0">
                          <a:latin typeface="굴림"/>
                        </a:rPr>
                        <a:t>, </a:t>
                      </a:r>
                      <a:r>
                        <a:rPr lang="ko-KR" altLang="en-US" sz="1000" b="0" i="0" u="none" strike="noStrike" dirty="0">
                          <a:latin typeface="굴림"/>
                        </a:rPr>
                        <a:t>근로장소를 벗어나는 경우에는 현장관리자의 허락을 득하여야 한다</a:t>
                      </a:r>
                      <a:r>
                        <a:rPr lang="en-US" altLang="ko-KR" sz="1000" b="0" i="0" u="none" strike="noStrike" dirty="0">
                          <a:latin typeface="굴림"/>
                        </a:rPr>
                        <a:t>.</a:t>
                      </a:r>
                      <a:br>
                        <a:rPr lang="en-US" altLang="ko-KR" sz="1000" b="0" i="0" u="none" strike="noStrike" dirty="0">
                          <a:latin typeface="굴림"/>
                        </a:rPr>
                      </a:br>
                      <a:r>
                        <a:rPr lang="en-US" altLang="ko-KR" sz="1000" b="0" i="0" u="none" strike="noStrike" dirty="0">
                          <a:latin typeface="굴림"/>
                        </a:rPr>
                        <a:t>3. 2</a:t>
                      </a:r>
                      <a:r>
                        <a:rPr lang="ko-KR" altLang="en-US" sz="1000" b="0" i="0" u="none" strike="noStrike" dirty="0" err="1">
                          <a:latin typeface="굴림"/>
                        </a:rPr>
                        <a:t>주단위</a:t>
                      </a:r>
                      <a:r>
                        <a:rPr lang="ko-KR" altLang="en-US" sz="1000" b="0" i="0" u="none" strike="noStrike" dirty="0">
                          <a:latin typeface="굴림"/>
                        </a:rPr>
                        <a:t> </a:t>
                      </a:r>
                      <a:r>
                        <a:rPr lang="ko-KR" altLang="en-US" sz="1000" b="0" i="0" u="none" strike="noStrike" dirty="0" err="1">
                          <a:latin typeface="굴림"/>
                        </a:rPr>
                        <a:t>탄력적근로시간제에</a:t>
                      </a:r>
                      <a:r>
                        <a:rPr lang="ko-KR" altLang="en-US" sz="1000" b="0" i="0" u="none" strike="noStrike" dirty="0">
                          <a:latin typeface="굴림"/>
                        </a:rPr>
                        <a:t> 의거 </a:t>
                      </a:r>
                      <a:r>
                        <a:rPr lang="en-US" altLang="ko-KR" sz="1000" b="0" i="0" u="none" strike="noStrike" dirty="0">
                          <a:latin typeface="굴림"/>
                        </a:rPr>
                        <a:t>1</a:t>
                      </a:r>
                      <a:r>
                        <a:rPr lang="ko-KR" altLang="en-US" sz="1000" b="0" i="0" u="none" strike="noStrike" dirty="0">
                          <a:latin typeface="굴림"/>
                        </a:rPr>
                        <a:t>주는 </a:t>
                      </a:r>
                      <a:r>
                        <a:rPr lang="en-US" altLang="ko-KR" sz="1000" b="0" i="0" u="none" strike="noStrike" dirty="0">
                          <a:latin typeface="굴림"/>
                        </a:rPr>
                        <a:t>60</a:t>
                      </a:r>
                      <a:r>
                        <a:rPr lang="ko-KR" altLang="en-US" sz="1000" b="0" i="0" u="none" strike="noStrike" dirty="0">
                          <a:latin typeface="굴림"/>
                        </a:rPr>
                        <a:t>시간</a:t>
                      </a:r>
                      <a:r>
                        <a:rPr lang="en-US" altLang="ko-KR" sz="1000" b="0" i="0" u="none" strike="noStrike" dirty="0">
                          <a:latin typeface="굴림"/>
                        </a:rPr>
                        <a:t>(=48h+12h), 2</a:t>
                      </a:r>
                      <a:r>
                        <a:rPr lang="ko-KR" altLang="en-US" sz="1000" b="0" i="0" u="none" strike="noStrike" dirty="0">
                          <a:latin typeface="굴림"/>
                        </a:rPr>
                        <a:t>주는 </a:t>
                      </a:r>
                      <a:r>
                        <a:rPr lang="en-US" altLang="ko-KR" sz="1000" b="0" i="0" u="none" strike="noStrike" dirty="0">
                          <a:latin typeface="굴림"/>
                        </a:rPr>
                        <a:t>44h(=32h+12h) </a:t>
                      </a:r>
                      <a:r>
                        <a:rPr lang="ko-KR" altLang="en-US" sz="1000" b="0" i="0" u="none" strike="noStrike" dirty="0">
                          <a:latin typeface="굴림"/>
                        </a:rPr>
                        <a:t>초과하지 않는 </a:t>
                      </a:r>
                      <a:r>
                        <a:rPr lang="ko-KR" altLang="en-US" sz="1000" b="0" i="0" u="none" strike="noStrike" dirty="0" err="1">
                          <a:latin typeface="굴림"/>
                        </a:rPr>
                        <a:t>범위내에서</a:t>
                      </a:r>
                      <a:r>
                        <a:rPr lang="ko-KR" altLang="en-US" sz="1000" b="0" i="0" u="none" strike="noStrike" dirty="0">
                          <a:latin typeface="굴림"/>
                        </a:rPr>
                        <a:t> 근로할 수 있으며</a:t>
                      </a:r>
                      <a:r>
                        <a:rPr lang="en-US" altLang="ko-KR" sz="1000" b="0" i="0" u="none" strike="noStrike" dirty="0">
                          <a:latin typeface="굴림"/>
                        </a:rPr>
                        <a:t>, </a:t>
                      </a:r>
                      <a:br>
                        <a:rPr lang="en-US" altLang="ko-KR" sz="1000" b="0" i="0" u="none" strike="noStrike" dirty="0">
                          <a:latin typeface="굴림"/>
                        </a:rPr>
                      </a:br>
                      <a:r>
                        <a:rPr lang="en-US" altLang="ko-KR" sz="1000" b="0" i="0" u="none" strike="noStrike" dirty="0">
                          <a:latin typeface="굴림"/>
                        </a:rPr>
                        <a:t>   </a:t>
                      </a:r>
                      <a:r>
                        <a:rPr lang="ko-KR" altLang="en-US" sz="1000" b="0" i="0" u="none" strike="noStrike" dirty="0">
                          <a:latin typeface="굴림"/>
                        </a:rPr>
                        <a:t>근로자대표와 </a:t>
                      </a:r>
                      <a:r>
                        <a:rPr lang="ko-KR" altLang="en-US" sz="1000" b="0" i="0" u="none" strike="noStrike" dirty="0" err="1">
                          <a:latin typeface="굴림"/>
                        </a:rPr>
                        <a:t>서면합의시에는</a:t>
                      </a:r>
                      <a:r>
                        <a:rPr lang="ko-KR" altLang="en-US" sz="1000" b="0" i="0" u="none" strike="noStrike" dirty="0">
                          <a:latin typeface="굴림"/>
                        </a:rPr>
                        <a:t> </a:t>
                      </a:r>
                      <a:r>
                        <a:rPr lang="en-US" altLang="ko-KR" sz="1000" b="0" i="0" u="none" strike="noStrike" dirty="0">
                          <a:latin typeface="굴림"/>
                        </a:rPr>
                        <a:t>3</a:t>
                      </a:r>
                      <a:r>
                        <a:rPr lang="ko-KR" altLang="en-US" sz="1000" b="0" i="0" u="none" strike="noStrike" dirty="0" err="1">
                          <a:latin typeface="굴림"/>
                        </a:rPr>
                        <a:t>개월단위</a:t>
                      </a:r>
                      <a:r>
                        <a:rPr lang="ko-KR" altLang="en-US" sz="1000" b="0" i="0" u="none" strike="noStrike" dirty="0">
                          <a:latin typeface="굴림"/>
                        </a:rPr>
                        <a:t> 탄력적 근로시간제</a:t>
                      </a:r>
                      <a:r>
                        <a:rPr lang="en-US" altLang="ko-KR" sz="1000" b="0" i="0" u="none" strike="noStrike" dirty="0">
                          <a:latin typeface="굴림"/>
                        </a:rPr>
                        <a:t>(1</a:t>
                      </a:r>
                      <a:r>
                        <a:rPr lang="ko-KR" altLang="en-US" sz="1000" b="0" i="0" u="none" strike="noStrike" dirty="0">
                          <a:latin typeface="굴림"/>
                        </a:rPr>
                        <a:t>주 최대</a:t>
                      </a:r>
                      <a:r>
                        <a:rPr lang="en-US" altLang="ko-KR" sz="1000" b="0" i="0" u="none" strike="noStrike" dirty="0">
                          <a:latin typeface="굴림"/>
                        </a:rPr>
                        <a:t>64h, 1</a:t>
                      </a:r>
                      <a:r>
                        <a:rPr lang="ko-KR" altLang="en-US" sz="1000" b="0" i="0" u="none" strike="noStrike" dirty="0">
                          <a:latin typeface="굴림"/>
                        </a:rPr>
                        <a:t>일 최대 </a:t>
                      </a:r>
                      <a:r>
                        <a:rPr lang="en-US" altLang="ko-KR" sz="1000" b="0" i="0" u="none" strike="noStrike" dirty="0">
                          <a:latin typeface="굴림"/>
                        </a:rPr>
                        <a:t>12h)</a:t>
                      </a:r>
                      <a:r>
                        <a:rPr lang="ko-KR" altLang="en-US" sz="1000" b="0" i="0" u="none" strike="noStrike" dirty="0">
                          <a:latin typeface="굴림"/>
                        </a:rPr>
                        <a:t>로 근로할 수 있다</a:t>
                      </a:r>
                      <a:r>
                        <a:rPr lang="en-US" altLang="ko-KR" sz="1000" b="0" i="0" u="none" strike="noStrike" dirty="0">
                          <a:latin typeface="굴림"/>
                        </a:rPr>
                        <a:t>. </a:t>
                      </a:r>
                      <a:r>
                        <a:rPr lang="ko-KR" altLang="en-US" sz="1000" b="0" i="0" u="none" strike="noStrike" dirty="0" err="1">
                          <a:latin typeface="굴림"/>
                        </a:rPr>
                        <a:t>출장시에는</a:t>
                      </a:r>
                      <a:r>
                        <a:rPr lang="ko-KR" altLang="en-US" sz="1000" b="0" i="0" u="none" strike="noStrike" dirty="0">
                          <a:latin typeface="굴림"/>
                        </a:rPr>
                        <a:t> 소정근로시간 </a:t>
                      </a:r>
                      <a:br>
                        <a:rPr lang="ko-KR" altLang="en-US" sz="1000" b="0" i="0" u="none" strike="noStrike" dirty="0">
                          <a:latin typeface="굴림"/>
                        </a:rPr>
                      </a:br>
                      <a:r>
                        <a:rPr lang="ko-KR" altLang="en-US" sz="1000" b="0" i="0" u="none" strike="noStrike" dirty="0">
                          <a:latin typeface="굴림"/>
                        </a:rPr>
                        <a:t>   근로한 것으로 간주한다</a:t>
                      </a:r>
                      <a:r>
                        <a:rPr lang="en-US" altLang="ko-KR" sz="1000" b="0" i="0" u="none" strike="noStrike" dirty="0">
                          <a:latin typeface="굴림"/>
                        </a:rPr>
                        <a:t>. 1</a:t>
                      </a:r>
                      <a:r>
                        <a:rPr lang="ko-KR" altLang="en-US" sz="1000" b="0" i="0" u="none" strike="noStrike" dirty="0">
                          <a:latin typeface="굴림"/>
                        </a:rPr>
                        <a:t>주 </a:t>
                      </a:r>
                      <a:r>
                        <a:rPr lang="en-US" altLang="ko-KR" sz="1000" b="0" i="0" u="none" strike="noStrike" dirty="0">
                          <a:latin typeface="굴림"/>
                        </a:rPr>
                        <a:t>12</a:t>
                      </a:r>
                      <a:r>
                        <a:rPr lang="ko-KR" altLang="en-US" sz="1000" b="0" i="0" u="none" strike="noStrike" dirty="0">
                          <a:latin typeface="굴림"/>
                        </a:rPr>
                        <a:t>시간 이내 연장근로와  </a:t>
                      </a:r>
                      <a:r>
                        <a:rPr lang="en-US" altLang="ko-KR" sz="1000" b="0" i="0" u="none" strike="noStrike" dirty="0">
                          <a:latin typeface="굴림"/>
                        </a:rPr>
                        <a:t>2</a:t>
                      </a:r>
                      <a:r>
                        <a:rPr lang="ko-KR" altLang="en-US" sz="1000" b="0" i="0" u="none" strike="noStrike" dirty="0" err="1">
                          <a:latin typeface="굴림"/>
                        </a:rPr>
                        <a:t>주단위</a:t>
                      </a:r>
                      <a:r>
                        <a:rPr lang="ko-KR" altLang="en-US" sz="1000" b="0" i="0" u="none" strike="noStrike" dirty="0">
                          <a:latin typeface="굴림"/>
                        </a:rPr>
                        <a:t> </a:t>
                      </a:r>
                      <a:r>
                        <a:rPr lang="ko-KR" altLang="en-US" sz="1000" b="0" i="0" u="none" strike="noStrike" dirty="0" err="1">
                          <a:latin typeface="굴림"/>
                        </a:rPr>
                        <a:t>탄력적근로시간제</a:t>
                      </a:r>
                      <a:r>
                        <a:rPr lang="ko-KR" altLang="en-US" sz="1000" b="0" i="0" u="none" strike="noStrike" dirty="0">
                          <a:latin typeface="굴림"/>
                        </a:rPr>
                        <a:t> 시행에 동의함      </a:t>
                      </a:r>
                      <a:r>
                        <a:rPr lang="ko-KR" altLang="en-US" sz="1000" b="1" i="0" u="sng" strike="noStrike" dirty="0">
                          <a:solidFill>
                            <a:srgbClr val="FF0000"/>
                          </a:solidFill>
                          <a:latin typeface="굴림"/>
                        </a:rPr>
                        <a:t>동의자 성명 </a:t>
                      </a:r>
                      <a:r>
                        <a:rPr lang="en-US" altLang="ko-KR" sz="1000" b="1" i="0" u="sng" strike="noStrike" dirty="0">
                          <a:solidFill>
                            <a:srgbClr val="FF0000"/>
                          </a:solidFill>
                          <a:latin typeface="굴림"/>
                        </a:rPr>
                        <a:t>:                      (</a:t>
                      </a:r>
                      <a:r>
                        <a:rPr lang="ko-KR" altLang="en-US" sz="1000" b="1" i="0" u="sng" strike="noStrike" dirty="0">
                          <a:solidFill>
                            <a:srgbClr val="FF0000"/>
                          </a:solidFill>
                          <a:latin typeface="굴림"/>
                        </a:rPr>
                        <a:t>인</a:t>
                      </a:r>
                      <a:r>
                        <a:rPr lang="en-US" altLang="ko-KR" sz="1000" b="1" i="0" u="sng" strike="noStrike" dirty="0">
                          <a:solidFill>
                            <a:srgbClr val="FF0000"/>
                          </a:solidFill>
                          <a:latin typeface="굴림"/>
                        </a:rPr>
                        <a:t>)</a:t>
                      </a:r>
                      <a:r>
                        <a:rPr lang="ko-KR" altLang="en-US" sz="1000" b="0" i="0" u="none" strike="noStrike" dirty="0">
                          <a:latin typeface="굴림"/>
                        </a:rPr>
                        <a:t/>
                      </a:r>
                      <a:br>
                        <a:rPr lang="ko-KR" altLang="en-US" sz="1000" b="0" i="0" u="none" strike="noStrike" dirty="0">
                          <a:latin typeface="굴림"/>
                        </a:rPr>
                      </a:br>
                      <a:r>
                        <a:rPr lang="en-US" altLang="ko-KR" sz="1000" b="0" i="0" u="none" strike="noStrike" dirty="0">
                          <a:latin typeface="굴림"/>
                        </a:rPr>
                        <a:t>4. "</a:t>
                      </a:r>
                      <a:r>
                        <a:rPr lang="ko-KR" altLang="en-US" sz="1000" b="0" i="0" u="none" strike="noStrike" dirty="0">
                          <a:latin typeface="굴림"/>
                        </a:rPr>
                        <a:t>을</a:t>
                      </a:r>
                      <a:r>
                        <a:rPr lang="en-US" altLang="ko-KR" sz="1000" b="0" i="0" u="none" strike="noStrike" dirty="0">
                          <a:latin typeface="굴림"/>
                        </a:rPr>
                        <a:t>"</a:t>
                      </a:r>
                      <a:r>
                        <a:rPr lang="ko-KR" altLang="en-US" sz="1000" b="0" i="0" u="none" strike="noStrike" dirty="0">
                          <a:latin typeface="굴림"/>
                        </a:rPr>
                        <a:t>은 시업시간 </a:t>
                      </a:r>
                      <a:r>
                        <a:rPr lang="en-US" altLang="ko-KR" sz="1000" b="0" i="0" u="none" strike="noStrike" dirty="0">
                          <a:latin typeface="굴림"/>
                        </a:rPr>
                        <a:t>07:00( "</a:t>
                      </a:r>
                      <a:r>
                        <a:rPr lang="ko-KR" altLang="en-US" sz="1000" b="0" i="0" u="none" strike="noStrike" dirty="0">
                          <a:latin typeface="굴림"/>
                        </a:rPr>
                        <a:t>갑</a:t>
                      </a:r>
                      <a:r>
                        <a:rPr lang="en-US" altLang="ko-KR" sz="1000" b="0" i="0" u="none" strike="noStrike" dirty="0">
                          <a:latin typeface="굴림"/>
                        </a:rPr>
                        <a:t>"</a:t>
                      </a:r>
                      <a:r>
                        <a:rPr lang="ko-KR" altLang="en-US" sz="1000" b="0" i="0" u="none" strike="noStrike" dirty="0">
                          <a:latin typeface="굴림"/>
                        </a:rPr>
                        <a:t>회사 현장소장으로 </a:t>
                      </a:r>
                      <a:r>
                        <a:rPr lang="ko-KR" altLang="en-US" sz="1000" b="0" i="0" u="none" strike="noStrike" dirty="0" err="1">
                          <a:latin typeface="굴림"/>
                        </a:rPr>
                        <a:t>부터</a:t>
                      </a:r>
                      <a:r>
                        <a:rPr lang="ko-KR" altLang="en-US" sz="1000" b="0" i="0" u="none" strike="noStrike" dirty="0">
                          <a:latin typeface="굴림"/>
                        </a:rPr>
                        <a:t> 작업지시를 받을 준비를 하여야 함</a:t>
                      </a:r>
                      <a:r>
                        <a:rPr lang="en-US" altLang="ko-KR" sz="1000" b="0" i="0" u="none" strike="noStrike" dirty="0">
                          <a:latin typeface="굴림"/>
                        </a:rPr>
                        <a:t>)</a:t>
                      </a:r>
                      <a:r>
                        <a:rPr lang="ko-KR" altLang="en-US" sz="1000" b="0" i="0" u="none" strike="noStrike" dirty="0">
                          <a:latin typeface="굴림"/>
                        </a:rPr>
                        <a:t>부터 종업시간</a:t>
                      </a:r>
                      <a:r>
                        <a:rPr lang="en-US" altLang="ko-KR" sz="1000" b="0" i="0" u="none" strike="noStrike" dirty="0">
                          <a:latin typeface="굴림"/>
                        </a:rPr>
                        <a:t>17:00 (</a:t>
                      </a:r>
                      <a:r>
                        <a:rPr lang="ko-KR" altLang="en-US" sz="1000" b="0" i="0" u="none" strike="noStrike" dirty="0">
                          <a:latin typeface="굴림"/>
                        </a:rPr>
                        <a:t>작업장의 정리</a:t>
                      </a:r>
                      <a:r>
                        <a:rPr lang="en-US" altLang="ko-KR" sz="1000" b="0" i="0" u="none" strike="noStrike" dirty="0">
                          <a:latin typeface="굴림"/>
                        </a:rPr>
                        <a:t>, </a:t>
                      </a:r>
                      <a:r>
                        <a:rPr lang="ko-KR" altLang="en-US" sz="1000" b="0" i="0" u="none" strike="noStrike" dirty="0">
                          <a:latin typeface="굴림"/>
                        </a:rPr>
                        <a:t>정돈을 </a:t>
                      </a:r>
                      <a:br>
                        <a:rPr lang="ko-KR" altLang="en-US" sz="1000" b="0" i="0" u="none" strike="noStrike" dirty="0">
                          <a:latin typeface="굴림"/>
                        </a:rPr>
                      </a:br>
                      <a:r>
                        <a:rPr lang="ko-KR" altLang="en-US" sz="1000" b="0" i="0" u="none" strike="noStrike" dirty="0">
                          <a:latin typeface="굴림"/>
                        </a:rPr>
                        <a:t>    마치고 당해 작업장을 벗어나는 시간</a:t>
                      </a:r>
                      <a:r>
                        <a:rPr lang="en-US" altLang="ko-KR" sz="1000" b="0" i="0" u="none" strike="noStrike" dirty="0">
                          <a:latin typeface="굴림"/>
                        </a:rPr>
                        <a:t>)</a:t>
                      </a:r>
                      <a:r>
                        <a:rPr lang="ko-KR" altLang="en-US" sz="1000" b="0" i="0" u="none" strike="noStrike" dirty="0">
                          <a:latin typeface="굴림"/>
                        </a:rPr>
                        <a:t>동안 현장관리자의 작업지시에 따라 성실하게 근무하겠으며</a:t>
                      </a:r>
                      <a:r>
                        <a:rPr lang="en-US" altLang="ko-KR" sz="1000" b="0" i="0" u="none" strike="noStrike" dirty="0">
                          <a:latin typeface="굴림"/>
                        </a:rPr>
                        <a:t>, </a:t>
                      </a:r>
                      <a:r>
                        <a:rPr lang="ko-KR" altLang="en-US" sz="1000" b="0" i="0" u="none" strike="noStrike" dirty="0">
                          <a:latin typeface="굴림"/>
                        </a:rPr>
                        <a:t>업무상 발생되는 주 </a:t>
                      </a:r>
                      <a:r>
                        <a:rPr lang="en-US" altLang="ko-KR" sz="1000" b="0" i="0" u="none" strike="noStrike" dirty="0">
                          <a:latin typeface="굴림"/>
                        </a:rPr>
                        <a:t>12</a:t>
                      </a:r>
                      <a:r>
                        <a:rPr lang="ko-KR" altLang="en-US" sz="1000" b="0" i="0" u="none" strike="noStrike" dirty="0">
                          <a:latin typeface="굴림"/>
                        </a:rPr>
                        <a:t>시간 이내</a:t>
                      </a:r>
                      <a:br>
                        <a:rPr lang="ko-KR" altLang="en-US" sz="1000" b="0" i="0" u="none" strike="noStrike" dirty="0">
                          <a:latin typeface="굴림"/>
                        </a:rPr>
                      </a:br>
                      <a:r>
                        <a:rPr lang="ko-KR" altLang="en-US" sz="1000" b="0" i="0" u="none" strike="noStrike" dirty="0">
                          <a:latin typeface="굴림"/>
                        </a:rPr>
                        <a:t>    연장근로에 동의합니다</a:t>
                      </a:r>
                      <a:r>
                        <a:rPr lang="en-US" altLang="ko-KR" sz="1000" b="0" i="0" u="none" strike="noStrike" dirty="0">
                          <a:latin typeface="굴림"/>
                        </a:rPr>
                        <a:t>.       </a:t>
                      </a:r>
                      <a:r>
                        <a:rPr lang="ko-KR" altLang="en-US" sz="1000" b="1" i="0" u="sng" strike="noStrike" dirty="0">
                          <a:solidFill>
                            <a:srgbClr val="FF0000"/>
                          </a:solidFill>
                          <a:latin typeface="굴림"/>
                        </a:rPr>
                        <a:t>동의자 성명 </a:t>
                      </a:r>
                      <a:r>
                        <a:rPr lang="en-US" altLang="ko-KR" sz="1000" b="1" i="0" u="sng" strike="noStrike" dirty="0">
                          <a:solidFill>
                            <a:srgbClr val="FF0000"/>
                          </a:solidFill>
                          <a:latin typeface="굴림"/>
                        </a:rPr>
                        <a:t>:                           (</a:t>
                      </a:r>
                      <a:r>
                        <a:rPr lang="ko-KR" altLang="en-US" sz="1000" b="1" i="0" u="sng" strike="noStrike" dirty="0">
                          <a:solidFill>
                            <a:srgbClr val="FF0000"/>
                          </a:solidFill>
                          <a:latin typeface="굴림"/>
                        </a:rPr>
                        <a:t>인</a:t>
                      </a:r>
                      <a:r>
                        <a:rPr lang="en-US" altLang="ko-KR" sz="1000" b="1" i="0" u="sng" strike="noStrike" dirty="0">
                          <a:solidFill>
                            <a:srgbClr val="FF0000"/>
                          </a:solidFill>
                          <a:latin typeface="굴림"/>
                        </a:rPr>
                        <a:t>)</a:t>
                      </a:r>
                      <a:endParaRPr lang="ko-KR" altLang="en-US" sz="1000" b="0" i="0" u="none" strike="noStrike" dirty="0">
                        <a:latin typeface="굴림"/>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328436">
                <a:tc>
                  <a:txBody>
                    <a:bodyPr/>
                    <a:lstStyle/>
                    <a:p>
                      <a:pPr algn="ctr" fontAlgn="ctr"/>
                      <a:r>
                        <a:rPr lang="ko-KR" altLang="en-US" sz="1000" b="1" i="0" u="none" strike="noStrike">
                          <a:latin typeface="굴림"/>
                        </a:rPr>
                        <a:t>휴일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8">
                  <a:txBody>
                    <a:bodyPr/>
                    <a:lstStyle/>
                    <a:p>
                      <a:pPr algn="l" fontAlgn="ctr"/>
                      <a:r>
                        <a:rPr lang="ko-KR" altLang="en-US" sz="1000" b="0" i="0" u="none" strike="noStrike" dirty="0">
                          <a:latin typeface="굴림"/>
                        </a:rPr>
                        <a:t>근로자의 날</a:t>
                      </a:r>
                      <a:r>
                        <a:rPr lang="en-US" altLang="ko-KR" sz="1000" b="0" i="0" u="none" strike="noStrike" dirty="0">
                          <a:latin typeface="굴림"/>
                        </a:rPr>
                        <a:t>(5.1) </a:t>
                      </a:r>
                      <a:r>
                        <a:rPr lang="ko-KR" altLang="en-US" sz="1000" b="0" i="0" u="none" strike="noStrike" dirty="0">
                          <a:latin typeface="굴림"/>
                        </a:rPr>
                        <a:t>전주간</a:t>
                      </a:r>
                      <a:r>
                        <a:rPr lang="en-US" altLang="ko-KR" sz="1000" b="0" i="0" u="none" strike="noStrike" dirty="0">
                          <a:latin typeface="굴림"/>
                        </a:rPr>
                        <a:t>(</a:t>
                      </a:r>
                      <a:r>
                        <a:rPr lang="ko-KR" altLang="en-US" sz="1000" b="0" i="0" u="none" strike="noStrike" dirty="0">
                          <a:latin typeface="굴림"/>
                        </a:rPr>
                        <a:t>월</a:t>
                      </a:r>
                      <a:r>
                        <a:rPr lang="en-US" altLang="ko-KR" sz="1000" b="0" i="0" u="none" strike="noStrike" dirty="0">
                          <a:latin typeface="굴림"/>
                        </a:rPr>
                        <a:t>-</a:t>
                      </a:r>
                      <a:r>
                        <a:rPr lang="ko-KR" altLang="en-US" sz="1000" b="0" i="0" u="none" strike="noStrike" dirty="0">
                          <a:latin typeface="굴림"/>
                        </a:rPr>
                        <a:t>금</a:t>
                      </a:r>
                      <a:r>
                        <a:rPr lang="en-US" altLang="ko-KR" sz="1000" b="0" i="0" u="none" strike="noStrike" dirty="0">
                          <a:latin typeface="굴림"/>
                        </a:rPr>
                        <a:t>)</a:t>
                      </a:r>
                      <a:r>
                        <a:rPr lang="ko-KR" altLang="en-US" sz="1000" b="0" i="0" u="none" strike="noStrike" dirty="0" err="1">
                          <a:latin typeface="굴림"/>
                        </a:rPr>
                        <a:t>만근한</a:t>
                      </a:r>
                      <a:r>
                        <a:rPr lang="ko-KR" altLang="en-US" sz="1000" b="0" i="0" u="none" strike="noStrike" dirty="0">
                          <a:latin typeface="굴림"/>
                        </a:rPr>
                        <a:t> 경우 일요일</a:t>
                      </a:r>
                      <a:r>
                        <a:rPr lang="en-US" altLang="ko-KR" sz="1000" b="0" i="0" u="none" strike="noStrike" dirty="0">
                          <a:latin typeface="굴림"/>
                        </a:rPr>
                        <a:t>(</a:t>
                      </a:r>
                      <a:r>
                        <a:rPr lang="ko-KR" altLang="en-US" sz="1000" b="0" i="0" u="none" strike="noStrike" dirty="0">
                          <a:latin typeface="굴림"/>
                        </a:rPr>
                        <a:t>주휴일</a:t>
                      </a:r>
                      <a:r>
                        <a:rPr lang="en-US" altLang="ko-KR" sz="1000" b="0" i="0" u="none" strike="noStrike" dirty="0">
                          <a:latin typeface="굴림"/>
                        </a:rPr>
                        <a:t>)</a:t>
                      </a:r>
                      <a:r>
                        <a:rPr lang="ko-KR" altLang="en-US" sz="1000" b="0" i="0" u="none" strike="noStrike" dirty="0">
                          <a:latin typeface="굴림"/>
                        </a:rPr>
                        <a:t>은 유급휴일로 부여한다</a:t>
                      </a:r>
                      <a:r>
                        <a:rPr lang="en-US" altLang="ko-KR" sz="1000" b="0" i="0" u="none" strike="noStrike" dirty="0">
                          <a:latin typeface="굴림"/>
                        </a:rPr>
                        <a:t>. (</a:t>
                      </a:r>
                      <a:r>
                        <a:rPr lang="ko-KR" altLang="en-US" sz="1000" b="0" i="0" u="none" strike="noStrike" dirty="0">
                          <a:latin typeface="굴림"/>
                        </a:rPr>
                        <a:t>유급주휴수당 및 토</a:t>
                      </a:r>
                      <a:r>
                        <a:rPr lang="en-US" altLang="ko-KR" sz="1000" b="0" i="0" u="none" strike="noStrike" dirty="0">
                          <a:latin typeface="굴림"/>
                        </a:rPr>
                        <a:t>,</a:t>
                      </a:r>
                      <a:r>
                        <a:rPr lang="ko-KR" altLang="en-US" sz="1000" b="0" i="0" u="none" strike="noStrike" dirty="0">
                          <a:latin typeface="굴림"/>
                        </a:rPr>
                        <a:t>일요 할증 </a:t>
                      </a:r>
                      <a:r>
                        <a:rPr lang="en-US" altLang="ko-KR" sz="1000" b="0" i="0" u="none" strike="noStrike" dirty="0">
                          <a:latin typeface="굴림"/>
                        </a:rPr>
                        <a:t>50%</a:t>
                      </a:r>
                      <a:r>
                        <a:rPr lang="ko-KR" altLang="en-US" sz="1000" b="0" i="0" u="none" strike="noStrike" dirty="0">
                          <a:latin typeface="굴림"/>
                        </a:rPr>
                        <a:t>는 일당에 포함하여 지급한다</a:t>
                      </a:r>
                      <a:r>
                        <a:rPr lang="en-US" altLang="ko-KR" sz="1000" b="0" i="0" u="none" strike="noStrike" dirty="0">
                          <a:latin typeface="굴림"/>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bl>
          </a:graphicData>
        </a:graphic>
      </p:graphicFrame>
    </p:spTree>
    <p:extLst>
      <p:ext uri="{BB962C8B-B14F-4D97-AF65-F5344CB8AC3E}">
        <p14:creationId xmlns:p14="http://schemas.microsoft.com/office/powerpoint/2010/main" xmlns="" val="453674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제목 1"/>
          <p:cNvSpPr>
            <a:spLocks noGrp="1"/>
          </p:cNvSpPr>
          <p:nvPr>
            <p:ph type="title"/>
          </p:nvPr>
        </p:nvSpPr>
        <p:spPr>
          <a:xfrm>
            <a:off x="914432" y="196816"/>
            <a:ext cx="8015286" cy="439718"/>
          </a:xfrm>
        </p:spPr>
        <p:txBody>
          <a:bodyPr/>
          <a:lstStyle/>
          <a:p>
            <a:r>
              <a:rPr lang="en-US" altLang="ko-KR" b="1" dirty="0" smtClean="0"/>
              <a:t> </a:t>
            </a:r>
            <a:r>
              <a:rPr lang="ko-KR" altLang="en-US" b="1" dirty="0" smtClean="0"/>
              <a:t>일자리위원회 건설 일자리 개선 </a:t>
            </a:r>
            <a:r>
              <a:rPr lang="en-US" altLang="ko-KR" b="1" dirty="0" smtClean="0"/>
              <a:t>10</a:t>
            </a:r>
            <a:r>
              <a:rPr lang="ko-KR" altLang="en-US" b="1" dirty="0" err="1" smtClean="0"/>
              <a:t>대과제</a:t>
            </a:r>
            <a:r>
              <a:rPr lang="ko-KR" altLang="en-US" b="1" dirty="0" smtClean="0"/>
              <a:t> </a:t>
            </a:r>
            <a:r>
              <a:rPr lang="en-US" altLang="ko-KR" sz="2000" b="1" dirty="0" smtClean="0"/>
              <a:t>(2017.12.12)</a:t>
            </a:r>
            <a:r>
              <a:rPr lang="ko-KR" altLang="en-US" sz="2000" b="1" dirty="0" smtClean="0"/>
              <a:t/>
            </a:r>
            <a:br>
              <a:rPr lang="ko-KR" altLang="en-US" sz="2000" b="1" dirty="0" smtClean="0"/>
            </a:br>
            <a:endParaRPr lang="ko-KR" altLang="en-US" b="1" dirty="0"/>
          </a:p>
        </p:txBody>
      </p:sp>
      <p:sp>
        <p:nvSpPr>
          <p:cNvPr id="3" name="슬라이드 번호 개체 틀 2"/>
          <p:cNvSpPr>
            <a:spLocks noGrp="1"/>
          </p:cNvSpPr>
          <p:nvPr>
            <p:ph type="sldNum" sz="quarter" idx="12"/>
          </p:nvPr>
        </p:nvSpPr>
        <p:spPr/>
        <p:txBody>
          <a:bodyPr/>
          <a:lstStyle/>
          <a:p>
            <a:pPr>
              <a:defRPr/>
            </a:pPr>
            <a:fld id="{B0B6F1A9-172C-49AD-9F7F-AF7132960669}" type="slidenum">
              <a:rPr lang="en-US" altLang="ko-KR" smtClean="0"/>
              <a:pPr>
                <a:defRPr/>
              </a:pPr>
              <a:t>7</a:t>
            </a:fld>
            <a:endParaRPr lang="en-US" altLang="ko-KR"/>
          </a:p>
        </p:txBody>
      </p:sp>
      <p:sp>
        <p:nvSpPr>
          <p:cNvPr id="4" name="모서리가 둥근 직사각형 3"/>
          <p:cNvSpPr/>
          <p:nvPr/>
        </p:nvSpPr>
        <p:spPr>
          <a:xfrm>
            <a:off x="357158" y="857233"/>
            <a:ext cx="1357322" cy="1214445"/>
          </a:xfrm>
          <a:prstGeom prst="round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en-US" altLang="ko-KR" b="1" dirty="0" smtClean="0"/>
              <a:t> </a:t>
            </a:r>
            <a:r>
              <a:rPr lang="ko-KR" altLang="en-US" b="1" dirty="0" smtClean="0"/>
              <a:t>임금보장강화</a:t>
            </a:r>
            <a:endParaRPr lang="ko-KR" altLang="en-US" b="1" dirty="0"/>
          </a:p>
        </p:txBody>
      </p:sp>
      <p:sp>
        <p:nvSpPr>
          <p:cNvPr id="5" name="모서리가 둥근 직사각형 4"/>
          <p:cNvSpPr/>
          <p:nvPr/>
        </p:nvSpPr>
        <p:spPr>
          <a:xfrm>
            <a:off x="357158" y="2214554"/>
            <a:ext cx="1357322" cy="1285884"/>
          </a:xfrm>
          <a:prstGeom prst="round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en-US" altLang="ko-KR" b="1" dirty="0" smtClean="0"/>
              <a:t> </a:t>
            </a:r>
            <a:r>
              <a:rPr lang="ko-KR" altLang="en-US" b="1" dirty="0" smtClean="0"/>
              <a:t>근로환경</a:t>
            </a:r>
            <a:endParaRPr lang="en-US" altLang="ko-KR" b="1" dirty="0" smtClean="0"/>
          </a:p>
          <a:p>
            <a:pPr algn="ctr"/>
            <a:r>
              <a:rPr lang="ko-KR" altLang="en-US" b="1" dirty="0" smtClean="0"/>
              <a:t>개선</a:t>
            </a:r>
            <a:endParaRPr lang="ko-KR" altLang="en-US" b="1" dirty="0"/>
          </a:p>
        </p:txBody>
      </p:sp>
      <p:sp>
        <p:nvSpPr>
          <p:cNvPr id="6" name="모서리가 둥근 직사각형 5"/>
          <p:cNvSpPr/>
          <p:nvPr/>
        </p:nvSpPr>
        <p:spPr>
          <a:xfrm>
            <a:off x="357158" y="3571876"/>
            <a:ext cx="1357322" cy="1956040"/>
          </a:xfrm>
          <a:prstGeom prst="roundRect">
            <a:avLst/>
          </a:prstGeom>
          <a:solidFill>
            <a:schemeClr val="accent5">
              <a:lumMod val="20000"/>
              <a:lumOff val="80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ko-KR" altLang="en-US" b="1" dirty="0" smtClean="0"/>
              <a:t>숙련인력확보</a:t>
            </a:r>
            <a:endParaRPr lang="ko-KR" altLang="en-US" b="1" dirty="0"/>
          </a:p>
        </p:txBody>
      </p:sp>
      <p:sp>
        <p:nvSpPr>
          <p:cNvPr id="7" name="직사각형 6"/>
          <p:cNvSpPr/>
          <p:nvPr/>
        </p:nvSpPr>
        <p:spPr>
          <a:xfrm>
            <a:off x="1928794" y="857232"/>
            <a:ext cx="7000924" cy="124970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342900" indent="-342900">
              <a:buAutoNum type="arabicPeriod"/>
            </a:pPr>
            <a:r>
              <a:rPr lang="ko-KR" altLang="en-US" sz="1600" b="1" dirty="0" smtClean="0"/>
              <a:t>‘전자적 대금지급시스템</a:t>
            </a:r>
            <a:r>
              <a:rPr lang="ko-KR" altLang="en-US" sz="1600" b="1" baseline="30000" dirty="0" smtClean="0"/>
              <a:t>*</a:t>
            </a:r>
            <a:r>
              <a:rPr lang="ko-KR" altLang="en-US" sz="1600" b="1" dirty="0" smtClean="0"/>
              <a:t>’을 공공공사에 전면 확대</a:t>
            </a:r>
            <a:r>
              <a:rPr lang="en-US" altLang="ko-KR" sz="1600" b="1" dirty="0" smtClean="0"/>
              <a:t>(</a:t>
            </a:r>
            <a:r>
              <a:rPr lang="ko-KR" altLang="en-US" sz="1600" dirty="0" smtClean="0"/>
              <a:t>*민간공사는  상호협력평가 우대 등 입찰가점을 부여</a:t>
            </a:r>
            <a:r>
              <a:rPr lang="en-US" altLang="ko-KR" sz="1600" dirty="0" smtClean="0"/>
              <a:t>)</a:t>
            </a:r>
            <a:endParaRPr lang="en-US" altLang="ko-KR" sz="1600" b="1" dirty="0" smtClean="0"/>
          </a:p>
          <a:p>
            <a:r>
              <a:rPr lang="en-US" altLang="ko-KR" sz="1600" b="1" dirty="0" smtClean="0"/>
              <a:t>2. </a:t>
            </a:r>
            <a:r>
              <a:rPr lang="ko-KR" altLang="en-US" sz="1600" b="1" dirty="0" err="1" smtClean="0"/>
              <a:t>임금지급보증제</a:t>
            </a:r>
            <a:r>
              <a:rPr lang="en-US" altLang="ko-KR" sz="1600" b="1" dirty="0" smtClean="0"/>
              <a:t>(3</a:t>
            </a:r>
            <a:r>
              <a:rPr lang="ko-KR" altLang="en-US" sz="1600" b="1" dirty="0" smtClean="0"/>
              <a:t>개월</a:t>
            </a:r>
            <a:r>
              <a:rPr lang="en-US" altLang="ko-KR" sz="1600" b="1" dirty="0" smtClean="0"/>
              <a:t>, 1</a:t>
            </a:r>
            <a:r>
              <a:rPr lang="ko-KR" altLang="en-US" sz="1600" b="1" dirty="0" err="1" smtClean="0"/>
              <a:t>천만원까지</a:t>
            </a:r>
            <a:r>
              <a:rPr lang="ko-KR" altLang="en-US" sz="1600" b="1" dirty="0" smtClean="0"/>
              <a:t> 보장</a:t>
            </a:r>
            <a:r>
              <a:rPr lang="en-US" altLang="ko-KR" sz="1600" b="1" dirty="0" smtClean="0"/>
              <a:t>)</a:t>
            </a:r>
          </a:p>
          <a:p>
            <a:r>
              <a:rPr lang="en-US" altLang="ko-KR" sz="1600" b="1" dirty="0" smtClean="0"/>
              <a:t>3. </a:t>
            </a:r>
            <a:r>
              <a:rPr lang="ko-KR" altLang="en-US" sz="1600" b="1" dirty="0" smtClean="0"/>
              <a:t>적정임금제 </a:t>
            </a:r>
            <a:r>
              <a:rPr lang="en-US" altLang="ko-KR" sz="1600" b="1" dirty="0" smtClean="0"/>
              <a:t>(2</a:t>
            </a:r>
            <a:r>
              <a:rPr lang="ko-KR" altLang="en-US" sz="1600" b="1" dirty="0" smtClean="0"/>
              <a:t>년간 시범운영</a:t>
            </a:r>
            <a:r>
              <a:rPr lang="en-US" altLang="ko-KR" sz="1600" b="1" dirty="0" smtClean="0"/>
              <a:t>. 2020</a:t>
            </a:r>
            <a:r>
              <a:rPr lang="ko-KR" altLang="en-US" sz="1600" b="1" dirty="0" smtClean="0"/>
              <a:t>년 </a:t>
            </a:r>
            <a:r>
              <a:rPr lang="ko-KR" altLang="en-US" sz="1600" b="1" dirty="0" err="1" smtClean="0"/>
              <a:t>부터</a:t>
            </a:r>
            <a:r>
              <a:rPr lang="ko-KR" altLang="en-US" sz="1600" b="1" dirty="0" smtClean="0"/>
              <a:t> 시행 예정</a:t>
            </a:r>
            <a:r>
              <a:rPr lang="en-US" altLang="ko-KR" sz="1600" b="1" dirty="0" smtClean="0"/>
              <a:t>)</a:t>
            </a:r>
            <a:endParaRPr lang="ko-KR" altLang="en-US" sz="1600" dirty="0"/>
          </a:p>
        </p:txBody>
      </p:sp>
      <p:sp>
        <p:nvSpPr>
          <p:cNvPr id="8" name="직사각형 7"/>
          <p:cNvSpPr/>
          <p:nvPr/>
        </p:nvSpPr>
        <p:spPr>
          <a:xfrm>
            <a:off x="1928794" y="2214554"/>
            <a:ext cx="7000924" cy="130452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altLang="ko-KR" sz="1600" dirty="0" smtClean="0"/>
              <a:t> 4.</a:t>
            </a:r>
            <a:r>
              <a:rPr lang="ko-KR" altLang="en-US" sz="1600" b="1" dirty="0" smtClean="0"/>
              <a:t>건강보험</a:t>
            </a:r>
            <a:r>
              <a:rPr lang="en-US" altLang="ko-KR" sz="1600" b="1" dirty="0" smtClean="0"/>
              <a:t>.</a:t>
            </a:r>
            <a:r>
              <a:rPr lang="ko-KR" altLang="en-US" sz="1600" b="1" dirty="0" smtClean="0"/>
              <a:t>국민연금</a:t>
            </a:r>
            <a:r>
              <a:rPr lang="en-US" altLang="ko-KR" sz="1600" b="1" dirty="0" smtClean="0"/>
              <a:t>: (</a:t>
            </a:r>
            <a:r>
              <a:rPr lang="ko-KR" altLang="en-US" sz="1600" b="1" dirty="0" smtClean="0"/>
              <a:t>현행</a:t>
            </a:r>
            <a:r>
              <a:rPr lang="en-US" altLang="ko-KR" sz="1600" b="1" dirty="0" smtClean="0"/>
              <a:t>) 20</a:t>
            </a:r>
            <a:r>
              <a:rPr lang="ko-KR" altLang="en-US" sz="1600" b="1" dirty="0" smtClean="0"/>
              <a:t>일 이상 근무→ </a:t>
            </a:r>
            <a:r>
              <a:rPr lang="en-US" altLang="ko-KR" sz="1600" b="1" dirty="0" smtClean="0"/>
              <a:t>8</a:t>
            </a:r>
            <a:r>
              <a:rPr lang="ko-KR" altLang="en-US" sz="1600" b="1" dirty="0" smtClean="0"/>
              <a:t>일 이상</a:t>
            </a:r>
            <a:r>
              <a:rPr lang="en-US" altLang="ko-KR" sz="1600" dirty="0" smtClean="0"/>
              <a:t>(’18</a:t>
            </a:r>
            <a:r>
              <a:rPr lang="ko-KR" altLang="en-US" sz="1600" dirty="0" err="1" smtClean="0"/>
              <a:t>년말</a:t>
            </a:r>
            <a:r>
              <a:rPr lang="ko-KR" altLang="en-US" sz="1600" dirty="0" smtClean="0"/>
              <a:t> 시행</a:t>
            </a:r>
            <a:r>
              <a:rPr lang="en-US" altLang="ko-KR" sz="1600" dirty="0" smtClean="0"/>
              <a:t>). </a:t>
            </a:r>
          </a:p>
          <a:p>
            <a:r>
              <a:rPr lang="en-US" altLang="ko-KR" sz="1600" b="1" dirty="0" smtClean="0"/>
              <a:t>   </a:t>
            </a:r>
            <a:r>
              <a:rPr lang="ko-KR" altLang="en-US" sz="1600" b="1" dirty="0" smtClean="0"/>
              <a:t>퇴직공제부금</a:t>
            </a:r>
            <a:r>
              <a:rPr lang="ko-KR" altLang="en-US" sz="1600" dirty="0" smtClean="0"/>
              <a:t> </a:t>
            </a:r>
            <a:r>
              <a:rPr lang="ko-KR" altLang="en-US" sz="1600" b="1" dirty="0" smtClean="0"/>
              <a:t>日 납입액</a:t>
            </a:r>
            <a:r>
              <a:rPr lang="ko-KR" altLang="en-US" sz="1600" dirty="0" smtClean="0"/>
              <a:t>을 </a:t>
            </a:r>
            <a:r>
              <a:rPr lang="en-US" altLang="ko-KR" sz="1600" dirty="0" smtClean="0"/>
              <a:t>4,200→ </a:t>
            </a:r>
            <a:r>
              <a:rPr lang="en-US" altLang="ko-KR" sz="1600" b="1" dirty="0" smtClean="0"/>
              <a:t>5</a:t>
            </a:r>
            <a:r>
              <a:rPr lang="ko-KR" altLang="en-US" sz="1600" b="1" dirty="0" smtClean="0"/>
              <a:t>천원으로 인상</a:t>
            </a:r>
            <a:endParaRPr lang="en-US" altLang="ko-KR" sz="1600" b="1" dirty="0" smtClean="0"/>
          </a:p>
          <a:p>
            <a:r>
              <a:rPr lang="en-US" altLang="ko-KR" sz="1600" b="1" dirty="0" smtClean="0"/>
              <a:t>5. </a:t>
            </a:r>
            <a:r>
              <a:rPr lang="ko-KR" altLang="en-US" sz="1600" b="1" dirty="0" smtClean="0"/>
              <a:t>건설기계 </a:t>
            </a:r>
            <a:r>
              <a:rPr lang="en-US" altLang="ko-KR" sz="1600" b="1" dirty="0" smtClean="0"/>
              <a:t>1</a:t>
            </a:r>
            <a:r>
              <a:rPr lang="ko-KR" altLang="en-US" sz="1600" b="1" dirty="0" smtClean="0"/>
              <a:t>인 사업자의 건설근로자 퇴직공제 당연가입 허용</a:t>
            </a:r>
            <a:endParaRPr lang="en-US" altLang="ko-KR" sz="1600" b="1" dirty="0" smtClean="0"/>
          </a:p>
          <a:p>
            <a:r>
              <a:rPr lang="en-US" altLang="ko-KR" sz="1600" b="1" dirty="0" smtClean="0"/>
              <a:t>6. </a:t>
            </a:r>
            <a:r>
              <a:rPr lang="ko-KR" altLang="en-US" sz="1600" b="1" dirty="0" smtClean="0"/>
              <a:t>설계</a:t>
            </a:r>
            <a:r>
              <a:rPr lang="en-US" altLang="ko-KR" sz="1600" b="1" dirty="0" smtClean="0"/>
              <a:t>․</a:t>
            </a:r>
            <a:r>
              <a:rPr lang="ko-KR" altLang="en-US" sz="1600" b="1" dirty="0" smtClean="0"/>
              <a:t>엔지니어링 기술력</a:t>
            </a:r>
            <a:r>
              <a:rPr lang="ko-KR" altLang="en-US" sz="1600" dirty="0" smtClean="0"/>
              <a:t>과 </a:t>
            </a:r>
            <a:r>
              <a:rPr lang="ko-KR" altLang="en-US" sz="1600" b="1" dirty="0" smtClean="0"/>
              <a:t>가격</a:t>
            </a:r>
            <a:r>
              <a:rPr lang="ko-KR" altLang="en-US" sz="1600" dirty="0" smtClean="0"/>
              <a:t>을 함께 평가</a:t>
            </a:r>
            <a:r>
              <a:rPr lang="en-US" altLang="ko-KR" sz="1600" dirty="0" smtClean="0"/>
              <a:t>(</a:t>
            </a:r>
            <a:r>
              <a:rPr lang="ko-KR" altLang="en-US" sz="1600" b="1" dirty="0" smtClean="0"/>
              <a:t>종합심사낙찰제</a:t>
            </a:r>
            <a:r>
              <a:rPr lang="en-US" altLang="ko-KR" sz="1600" b="1" dirty="0" smtClean="0"/>
              <a:t>)</a:t>
            </a:r>
            <a:r>
              <a:rPr lang="ko-KR" altLang="en-US" sz="1600" dirty="0" smtClean="0"/>
              <a:t> 도입</a:t>
            </a:r>
            <a:endParaRPr lang="ko-KR" altLang="en-US" sz="1600" dirty="0"/>
          </a:p>
        </p:txBody>
      </p:sp>
      <p:sp>
        <p:nvSpPr>
          <p:cNvPr id="9" name="직사각형 8"/>
          <p:cNvSpPr/>
          <p:nvPr/>
        </p:nvSpPr>
        <p:spPr>
          <a:xfrm>
            <a:off x="1928794" y="3670528"/>
            <a:ext cx="7000924" cy="178595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altLang="ko-KR" sz="1600" dirty="0" smtClean="0"/>
              <a:t> 7.</a:t>
            </a:r>
            <a:r>
              <a:rPr lang="ko-KR" altLang="en-US" sz="1600" dirty="0" smtClean="0"/>
              <a:t> </a:t>
            </a:r>
            <a:r>
              <a:rPr lang="ko-KR" altLang="en-US" sz="1600" dirty="0" err="1" smtClean="0"/>
              <a:t>경력축적등에</a:t>
            </a:r>
            <a:r>
              <a:rPr lang="ko-KR" altLang="en-US" sz="1600" dirty="0" smtClean="0"/>
              <a:t> 따라 </a:t>
            </a:r>
            <a:r>
              <a:rPr lang="ko-KR" altLang="en-US" sz="1600" b="1" dirty="0" smtClean="0"/>
              <a:t>임금수준 향상</a:t>
            </a:r>
            <a:r>
              <a:rPr lang="en-US" altLang="ko-KR" sz="1600" b="1" dirty="0" smtClean="0"/>
              <a:t>, </a:t>
            </a:r>
            <a:r>
              <a:rPr lang="ko-KR" altLang="en-US" sz="1600" b="1" dirty="0" smtClean="0"/>
              <a:t>정규직 채용</a:t>
            </a:r>
            <a:r>
              <a:rPr lang="ko-KR" altLang="en-US" sz="1600" dirty="0" smtClean="0"/>
              <a:t> 등 보상을 받을 수 </a:t>
            </a:r>
            <a:r>
              <a:rPr lang="ko-KR" altLang="en-US" sz="1600" dirty="0" err="1" smtClean="0"/>
              <a:t>있도</a:t>
            </a:r>
            <a:endParaRPr lang="en-US" altLang="ko-KR" sz="1600" dirty="0" smtClean="0"/>
          </a:p>
          <a:p>
            <a:r>
              <a:rPr lang="en-US" altLang="ko-KR" sz="1600" dirty="0" smtClean="0"/>
              <a:t>   </a:t>
            </a:r>
            <a:r>
              <a:rPr lang="ko-KR" altLang="en-US" sz="1600" dirty="0" err="1" smtClean="0"/>
              <a:t>록</a:t>
            </a:r>
            <a:r>
              <a:rPr lang="ko-KR" altLang="en-US" sz="1600" dirty="0" smtClean="0"/>
              <a:t> </a:t>
            </a:r>
            <a:r>
              <a:rPr lang="ko-KR" altLang="en-US" sz="1600" b="1" dirty="0" smtClean="0"/>
              <a:t>건설기능인등급제</a:t>
            </a:r>
            <a:r>
              <a:rPr lang="ko-KR" altLang="en-US" sz="1600" dirty="0" smtClean="0"/>
              <a:t> 도입을 추진</a:t>
            </a:r>
            <a:endParaRPr lang="en-US" altLang="ko-KR" sz="1600" dirty="0" smtClean="0"/>
          </a:p>
          <a:p>
            <a:r>
              <a:rPr lang="en-US" altLang="ko-KR" sz="1600" dirty="0" smtClean="0"/>
              <a:t>8. </a:t>
            </a:r>
            <a:r>
              <a:rPr lang="ko-KR" altLang="en-US" sz="1600" dirty="0" smtClean="0"/>
              <a:t>전자카드</a:t>
            </a:r>
            <a:r>
              <a:rPr lang="en-US" altLang="ko-KR" sz="1600" dirty="0" smtClean="0"/>
              <a:t>, </a:t>
            </a:r>
            <a:r>
              <a:rPr lang="ko-KR" altLang="en-US" sz="1600" dirty="0" smtClean="0"/>
              <a:t>지문인식을 도입하여건설근로자 </a:t>
            </a:r>
            <a:r>
              <a:rPr lang="ko-KR" altLang="en-US" sz="1600" b="1" dirty="0" smtClean="0"/>
              <a:t>경력관리를 체계화</a:t>
            </a:r>
            <a:r>
              <a:rPr lang="ko-KR" altLang="en-US" sz="1600" dirty="0" smtClean="0"/>
              <a:t>하고</a:t>
            </a:r>
            <a:r>
              <a:rPr lang="en-US" altLang="ko-KR" sz="1600" dirty="0" smtClean="0"/>
              <a:t>, </a:t>
            </a:r>
          </a:p>
          <a:p>
            <a:r>
              <a:rPr lang="en-US" altLang="ko-KR" sz="1600" b="1" dirty="0" smtClean="0"/>
              <a:t>   </a:t>
            </a:r>
            <a:r>
              <a:rPr lang="ko-KR" altLang="en-US" sz="1600" b="1" dirty="0" smtClean="0"/>
              <a:t>사회보험 가입누락</a:t>
            </a:r>
            <a:endParaRPr lang="ko-KR" altLang="en-US" sz="1600" dirty="0" smtClean="0"/>
          </a:p>
          <a:p>
            <a:r>
              <a:rPr lang="en-US" altLang="ko-KR" sz="1600" dirty="0" smtClean="0"/>
              <a:t>9.</a:t>
            </a:r>
            <a:r>
              <a:rPr lang="ko-KR" altLang="en-US" sz="1600" dirty="0" smtClean="0"/>
              <a:t> 단속강화 등을 통한 </a:t>
            </a:r>
            <a:r>
              <a:rPr lang="ko-KR" altLang="en-US" sz="1600" b="1" u="sng" dirty="0" smtClean="0">
                <a:solidFill>
                  <a:srgbClr val="FF0000"/>
                </a:solidFill>
              </a:rPr>
              <a:t>불법외국인력 퇴출을 추진</a:t>
            </a:r>
          </a:p>
          <a:p>
            <a:r>
              <a:rPr lang="en-US" altLang="ko-KR" sz="1600" dirty="0" smtClean="0"/>
              <a:t>10.</a:t>
            </a:r>
            <a:r>
              <a:rPr lang="ko-KR" altLang="en-US" sz="1600" dirty="0" smtClean="0"/>
              <a:t> 정규직 채용규모를 늘리는 등 </a:t>
            </a:r>
            <a:r>
              <a:rPr lang="ko-KR" altLang="en-US" sz="1600" b="1" dirty="0" smtClean="0"/>
              <a:t>고용우수 건설업체</a:t>
            </a:r>
            <a:r>
              <a:rPr lang="ko-KR" altLang="en-US" sz="1600" dirty="0" smtClean="0"/>
              <a:t>에 대해서는 </a:t>
            </a:r>
            <a:r>
              <a:rPr lang="ko-KR" altLang="en-US" sz="1600" b="1" dirty="0" smtClean="0"/>
              <a:t>시공능력</a:t>
            </a:r>
            <a:endParaRPr lang="en-US" altLang="ko-KR" sz="1600" b="1" dirty="0" smtClean="0"/>
          </a:p>
          <a:p>
            <a:r>
              <a:rPr lang="en-US" altLang="ko-KR" sz="1600" b="1" dirty="0" smtClean="0"/>
              <a:t>     </a:t>
            </a:r>
            <a:r>
              <a:rPr lang="ko-KR" altLang="en-US" sz="1600" b="1" dirty="0" smtClean="0"/>
              <a:t>평가 가산</a:t>
            </a:r>
            <a:r>
              <a:rPr lang="en-US" altLang="ko-KR" sz="1600" b="1" dirty="0" smtClean="0"/>
              <a:t>, </a:t>
            </a:r>
            <a:r>
              <a:rPr lang="ko-KR" altLang="en-US" sz="1600" b="1" dirty="0" err="1" smtClean="0"/>
              <a:t>입찰시</a:t>
            </a:r>
            <a:r>
              <a:rPr lang="ko-KR" altLang="en-US" sz="1600" b="1" dirty="0" smtClean="0"/>
              <a:t> 가점</a:t>
            </a:r>
            <a:r>
              <a:rPr lang="ko-KR" altLang="en-US" sz="1600" dirty="0" smtClean="0"/>
              <a:t>을</a:t>
            </a:r>
            <a:r>
              <a:rPr lang="ko-KR" altLang="en-US" sz="1600" b="1" dirty="0" smtClean="0"/>
              <a:t> 부여</a:t>
            </a:r>
            <a:endParaRPr lang="ko-KR" altLang="en-US" sz="1600" dirty="0"/>
          </a:p>
        </p:txBody>
      </p:sp>
      <p:sp>
        <p:nvSpPr>
          <p:cNvPr id="11" name="모서리가 둥근 직사각형 10"/>
          <p:cNvSpPr/>
          <p:nvPr/>
        </p:nvSpPr>
        <p:spPr>
          <a:xfrm>
            <a:off x="142876" y="142852"/>
            <a:ext cx="771556"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1</a:t>
            </a:r>
            <a:endParaRPr lang="ko-KR" altLang="en-US" b="1" dirty="0">
              <a:latin typeface="+mn-ea"/>
            </a:endParaRPr>
          </a:p>
        </p:txBody>
      </p:sp>
      <p:sp>
        <p:nvSpPr>
          <p:cNvPr id="12" name="직사각형 11"/>
          <p:cNvSpPr/>
          <p:nvPr/>
        </p:nvSpPr>
        <p:spPr>
          <a:xfrm>
            <a:off x="428596" y="5657671"/>
            <a:ext cx="8286808" cy="923330"/>
          </a:xfrm>
          <a:prstGeom prst="rect">
            <a:avLst/>
          </a:prstGeom>
        </p:spPr>
        <p:txBody>
          <a:bodyPr wrap="square">
            <a:spAutoFit/>
          </a:bodyPr>
          <a:lstStyle/>
          <a:p>
            <a:pPr>
              <a:buFont typeface="Wingdings" pitchFamily="2" charset="2"/>
              <a:buChar char="Ø"/>
            </a:pPr>
            <a:r>
              <a:rPr lang="ko-KR" altLang="en-US" b="1" dirty="0" smtClean="0"/>
              <a:t> 국민연금</a:t>
            </a:r>
            <a:r>
              <a:rPr lang="en-US" altLang="ko-KR" b="1" dirty="0" smtClean="0"/>
              <a:t>. </a:t>
            </a:r>
            <a:r>
              <a:rPr lang="ko-KR" altLang="en-US" b="1" dirty="0" smtClean="0"/>
              <a:t>건강보험 월</a:t>
            </a:r>
            <a:r>
              <a:rPr lang="en-US" altLang="ko-KR" b="1" dirty="0" smtClean="0"/>
              <a:t>8</a:t>
            </a:r>
            <a:r>
              <a:rPr lang="ko-KR" altLang="en-US" b="1" dirty="0" smtClean="0"/>
              <a:t>일 근무 적용때 대상자 </a:t>
            </a:r>
            <a:r>
              <a:rPr lang="en-US" altLang="ko-KR" b="1" dirty="0" smtClean="0"/>
              <a:t>5.6</a:t>
            </a:r>
            <a:r>
              <a:rPr lang="ko-KR" altLang="en-US" b="1" dirty="0" smtClean="0"/>
              <a:t>배</a:t>
            </a:r>
            <a:r>
              <a:rPr lang="en-US" altLang="ko-KR" b="1" dirty="0" smtClean="0"/>
              <a:t>·</a:t>
            </a:r>
            <a:r>
              <a:rPr lang="ko-KR" altLang="en-US" b="1" dirty="0" smtClean="0"/>
              <a:t>보험료는 </a:t>
            </a:r>
            <a:r>
              <a:rPr lang="en-US" altLang="ko-KR" b="1" dirty="0" smtClean="0"/>
              <a:t>4.6</a:t>
            </a:r>
            <a:r>
              <a:rPr lang="ko-KR" altLang="en-US" b="1" dirty="0" smtClean="0"/>
              <a:t>배 </a:t>
            </a:r>
            <a:r>
              <a:rPr lang="ko-KR" altLang="en-US" b="1" dirty="0" smtClean="0"/>
              <a:t>증가</a:t>
            </a:r>
            <a:endParaRPr lang="en-US" altLang="ko-KR" b="1" dirty="0" smtClean="0"/>
          </a:p>
          <a:p>
            <a:pPr>
              <a:buFont typeface="Wingdings" pitchFamily="2" charset="2"/>
              <a:buChar char="Ø"/>
            </a:pPr>
            <a:r>
              <a:rPr lang="ko-KR" altLang="en-US" b="1" dirty="0" smtClean="0"/>
              <a:t> </a:t>
            </a:r>
            <a:r>
              <a:rPr lang="ko-KR" altLang="en-US" dirty="0" smtClean="0">
                <a:solidFill>
                  <a:srgbClr val="0000FF"/>
                </a:solidFill>
              </a:rPr>
              <a:t>국</a:t>
            </a:r>
            <a:r>
              <a:rPr lang="ko-KR" altLang="en-US" dirty="0" smtClean="0">
                <a:solidFill>
                  <a:srgbClr val="0000FF"/>
                </a:solidFill>
              </a:rPr>
              <a:t>민</a:t>
            </a:r>
            <a:r>
              <a:rPr lang="ko-KR" altLang="en-US" dirty="0" smtClean="0">
                <a:solidFill>
                  <a:srgbClr val="0000FF"/>
                </a:solidFill>
              </a:rPr>
              <a:t>연금법 </a:t>
            </a:r>
            <a:r>
              <a:rPr lang="ko-KR" altLang="en-US" dirty="0" smtClean="0">
                <a:solidFill>
                  <a:srgbClr val="0000FF"/>
                </a:solidFill>
              </a:rPr>
              <a:t>시행령 개정안 </a:t>
            </a:r>
            <a:r>
              <a:rPr lang="ko-KR" altLang="en-US" dirty="0" smtClean="0"/>
              <a:t>시행 시기와 적용 대상에 대한 추가 지침을 이르면 </a:t>
            </a:r>
            <a:r>
              <a:rPr lang="ko-KR" altLang="en-US" dirty="0" smtClean="0"/>
              <a:t>다음주</a:t>
            </a:r>
            <a:r>
              <a:rPr lang="en-US" altLang="ko-KR" dirty="0" smtClean="0"/>
              <a:t>(7.16~)</a:t>
            </a:r>
            <a:r>
              <a:rPr lang="ko-KR" altLang="en-US" dirty="0" smtClean="0"/>
              <a:t> </a:t>
            </a:r>
            <a:r>
              <a:rPr lang="ko-KR" altLang="en-US" dirty="0" smtClean="0"/>
              <a:t>내에 내놓을 </a:t>
            </a:r>
            <a:r>
              <a:rPr lang="ko-KR" altLang="en-US" dirty="0" smtClean="0"/>
              <a:t>방침</a:t>
            </a:r>
            <a:endParaRPr lang="ko-KR" alt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914400" y="142852"/>
            <a:ext cx="8229600" cy="439718"/>
          </a:xfrm>
        </p:spPr>
        <p:txBody>
          <a:bodyPr/>
          <a:lstStyle/>
          <a:p>
            <a:r>
              <a:rPr lang="ko-KR" altLang="en-US" dirty="0" smtClean="0">
                <a:latin typeface="HY헤드라인M" panose="02030600000101010101" pitchFamily="18" charset="-127"/>
                <a:ea typeface="HY헤드라인M" panose="02030600000101010101" pitchFamily="18" charset="-127"/>
              </a:rPr>
              <a:t>근로계약서 예시 </a:t>
            </a:r>
            <a:r>
              <a:rPr lang="en-US" altLang="ko-KR" dirty="0" smtClean="0">
                <a:latin typeface="HY헤드라인M" panose="02030600000101010101" pitchFamily="18" charset="-127"/>
                <a:ea typeface="HY헤드라인M" panose="02030600000101010101" pitchFamily="18" charset="-127"/>
              </a:rPr>
              <a:t>(</a:t>
            </a:r>
            <a:r>
              <a:rPr lang="ko-KR" altLang="en-US" dirty="0" smtClean="0">
                <a:latin typeface="HY헤드라인M" panose="02030600000101010101" pitchFamily="18" charset="-127"/>
                <a:ea typeface="HY헤드라인M" panose="02030600000101010101" pitchFamily="18" charset="-127"/>
              </a:rPr>
              <a:t>일용 </a:t>
            </a:r>
            <a:r>
              <a:rPr lang="en-US" altLang="ko-KR" dirty="0" smtClean="0">
                <a:latin typeface="HY헤드라인M" panose="02030600000101010101" pitchFamily="18" charset="-127"/>
                <a:ea typeface="HY헤드라인M" panose="02030600000101010101" pitchFamily="18" charset="-127"/>
              </a:rPr>
              <a:t>8h </a:t>
            </a:r>
            <a:r>
              <a:rPr lang="ko-KR" altLang="en-US" dirty="0" smtClean="0">
                <a:latin typeface="HY헤드라인M" panose="02030600000101010101" pitchFamily="18" charset="-127"/>
                <a:ea typeface="HY헤드라인M" panose="02030600000101010101" pitchFamily="18" charset="-127"/>
              </a:rPr>
              <a:t>월</a:t>
            </a:r>
            <a:r>
              <a:rPr lang="en-US" altLang="ko-KR" dirty="0" smtClean="0">
                <a:latin typeface="HY헤드라인M" panose="02030600000101010101" pitchFamily="18" charset="-127"/>
                <a:ea typeface="HY헤드라인M" panose="02030600000101010101" pitchFamily="18" charset="-127"/>
              </a:rPr>
              <a:t>-</a:t>
            </a:r>
            <a:r>
              <a:rPr lang="ko-KR" altLang="en-US" dirty="0" smtClean="0">
                <a:latin typeface="HY헤드라인M" panose="02030600000101010101" pitchFamily="18" charset="-127"/>
                <a:ea typeface="HY헤드라인M" panose="02030600000101010101" pitchFamily="18" charset="-127"/>
              </a:rPr>
              <a:t>토</a:t>
            </a:r>
            <a:r>
              <a:rPr lang="en-US" altLang="ko-KR" dirty="0" smtClean="0">
                <a:latin typeface="HY헤드라인M" panose="02030600000101010101" pitchFamily="18" charset="-127"/>
                <a:ea typeface="HY헤드라인M" panose="02030600000101010101" pitchFamily="18" charset="-127"/>
              </a:rPr>
              <a:t>)</a:t>
            </a:r>
            <a:endParaRPr lang="ko-KR" altLang="en-US" dirty="0">
              <a:latin typeface="HY헤드라인M" panose="02030600000101010101" pitchFamily="18" charset="-127"/>
              <a:ea typeface="HY헤드라인M" panose="02030600000101010101" pitchFamily="18" charset="-127"/>
            </a:endParaRPr>
          </a:p>
        </p:txBody>
      </p:sp>
      <p:sp>
        <p:nvSpPr>
          <p:cNvPr id="5" name="모서리가 둥근 직사각형 4"/>
          <p:cNvSpPr/>
          <p:nvPr/>
        </p:nvSpPr>
        <p:spPr>
          <a:xfrm>
            <a:off x="142876" y="214290"/>
            <a:ext cx="785786"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4-2</a:t>
            </a:r>
            <a:endParaRPr lang="ko-KR" altLang="en-US" b="1" dirty="0">
              <a:latin typeface="+mn-ea"/>
            </a:endParaRPr>
          </a:p>
        </p:txBody>
      </p:sp>
      <p:graphicFrame>
        <p:nvGraphicFramePr>
          <p:cNvPr id="6" name="표 5"/>
          <p:cNvGraphicFramePr>
            <a:graphicFrameLocks noGrp="1"/>
          </p:cNvGraphicFramePr>
          <p:nvPr/>
        </p:nvGraphicFramePr>
        <p:xfrm>
          <a:off x="357158" y="857232"/>
          <a:ext cx="8358246" cy="5500726"/>
        </p:xfrm>
        <a:graphic>
          <a:graphicData uri="http://schemas.openxmlformats.org/drawingml/2006/table">
            <a:tbl>
              <a:tblPr/>
              <a:tblGrid>
                <a:gridCol w="643617"/>
                <a:gridCol w="702128"/>
                <a:gridCol w="1061969"/>
                <a:gridCol w="833776"/>
                <a:gridCol w="860107"/>
                <a:gridCol w="912766"/>
                <a:gridCol w="1632447"/>
                <a:gridCol w="1711436"/>
              </a:tblGrid>
              <a:tr h="577900">
                <a:tc>
                  <a:txBody>
                    <a:bodyPr/>
                    <a:lstStyle/>
                    <a:p>
                      <a:pPr algn="ctr" fontAlgn="ctr"/>
                      <a:r>
                        <a:rPr lang="ko-KR" altLang="en-US" sz="1050" b="1" i="0" u="none" strike="noStrike" dirty="0">
                          <a:latin typeface="굴림"/>
                        </a:rPr>
                        <a:t>연차휴가</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7">
                  <a:txBody>
                    <a:bodyPr/>
                    <a:lstStyle/>
                    <a:p>
                      <a:pPr algn="l" fontAlgn="ctr"/>
                      <a:r>
                        <a:rPr lang="en-US" altLang="ko-KR" sz="1050" b="0" i="0" u="none" strike="noStrike">
                          <a:latin typeface="굴림"/>
                        </a:rPr>
                        <a:t>1. “</a:t>
                      </a:r>
                      <a:r>
                        <a:rPr lang="ko-KR" altLang="en-US" sz="1050" b="0" i="0" u="none" strike="noStrike">
                          <a:latin typeface="굴림"/>
                        </a:rPr>
                        <a:t>갑은 “을”이 </a:t>
                      </a:r>
                      <a:r>
                        <a:rPr lang="en-US" altLang="ko-KR" sz="1050" b="0" i="0" u="none" strike="noStrike">
                          <a:latin typeface="굴림"/>
                        </a:rPr>
                        <a:t>1</a:t>
                      </a:r>
                      <a:r>
                        <a:rPr lang="ko-KR" altLang="en-US" sz="1050" b="0" i="0" u="none" strike="noStrike">
                          <a:latin typeface="굴림"/>
                        </a:rPr>
                        <a:t>년간 </a:t>
                      </a:r>
                      <a:r>
                        <a:rPr lang="en-US" altLang="ko-KR" sz="1050" b="0" i="0" u="none" strike="noStrike">
                          <a:latin typeface="굴림"/>
                        </a:rPr>
                        <a:t>8</a:t>
                      </a:r>
                      <a:r>
                        <a:rPr lang="ko-KR" altLang="en-US" sz="1050" b="0" i="0" u="none" strike="noStrike">
                          <a:latin typeface="굴림"/>
                        </a:rPr>
                        <a:t>할 이상 출근시 연차휴가 </a:t>
                      </a:r>
                      <a:r>
                        <a:rPr lang="en-US" altLang="ko-KR" sz="1050" b="0" i="0" u="none" strike="noStrike">
                          <a:latin typeface="굴림"/>
                        </a:rPr>
                        <a:t>15</a:t>
                      </a:r>
                      <a:r>
                        <a:rPr lang="ko-KR" altLang="en-US" sz="1050" b="0" i="0" u="none" strike="noStrike">
                          <a:latin typeface="굴림"/>
                        </a:rPr>
                        <a:t>일</a:t>
                      </a:r>
                      <a:r>
                        <a:rPr lang="en-US" altLang="ko-KR" sz="1050" b="0" i="0" u="none" strike="noStrike">
                          <a:latin typeface="굴림"/>
                        </a:rPr>
                        <a:t>, </a:t>
                      </a:r>
                      <a:r>
                        <a:rPr lang="ko-KR" altLang="en-US" sz="1050" b="0" i="0" u="none" strike="noStrike">
                          <a:latin typeface="굴림"/>
                        </a:rPr>
                        <a:t>계속 근로년수가 </a:t>
                      </a:r>
                      <a:r>
                        <a:rPr lang="en-US" altLang="ko-KR" sz="1050" b="0" i="0" u="none" strike="noStrike">
                          <a:latin typeface="굴림"/>
                        </a:rPr>
                        <a:t>1</a:t>
                      </a:r>
                      <a:r>
                        <a:rPr lang="ko-KR" altLang="en-US" sz="1050" b="0" i="0" u="none" strike="noStrike">
                          <a:latin typeface="굴림"/>
                        </a:rPr>
                        <a:t>년 미만인 경우 </a:t>
                      </a:r>
                      <a:r>
                        <a:rPr lang="en-US" altLang="ko-KR" sz="1050" b="0" i="0" u="none" strike="noStrike">
                          <a:latin typeface="굴림"/>
                        </a:rPr>
                        <a:t>1</a:t>
                      </a:r>
                      <a:r>
                        <a:rPr lang="ko-KR" altLang="en-US" sz="1050" b="0" i="0" u="none" strike="noStrike">
                          <a:latin typeface="굴림"/>
                        </a:rPr>
                        <a:t>월간 만근시 </a:t>
                      </a:r>
                      <a:r>
                        <a:rPr lang="en-US" altLang="ko-KR" sz="1050" b="0" i="0" u="none" strike="noStrike">
                          <a:latin typeface="굴림"/>
                        </a:rPr>
                        <a:t>1</a:t>
                      </a:r>
                      <a:r>
                        <a:rPr lang="ko-KR" altLang="en-US" sz="1050" b="0" i="0" u="none" strike="noStrike">
                          <a:latin typeface="굴림"/>
                        </a:rPr>
                        <a:t>일의 유급휴가를 준다</a:t>
                      </a:r>
                      <a:r>
                        <a:rPr lang="en-US" altLang="ko-KR" sz="1050" b="0" i="0" u="none" strike="noStrike">
                          <a:latin typeface="굴림"/>
                        </a:rPr>
                        <a:t>.</a:t>
                      </a:r>
                      <a:br>
                        <a:rPr lang="en-US" altLang="ko-KR" sz="1050" b="0" i="0" u="none" strike="noStrike">
                          <a:latin typeface="굴림"/>
                        </a:rPr>
                      </a:br>
                      <a:r>
                        <a:rPr lang="en-US" altLang="ko-KR" sz="1050" b="0" i="0" u="none" strike="noStrike">
                          <a:latin typeface="굴림"/>
                        </a:rPr>
                        <a:t>2. </a:t>
                      </a:r>
                      <a:r>
                        <a:rPr lang="ko-KR" altLang="en-US" sz="1050" b="0" i="0" u="none" strike="noStrike">
                          <a:latin typeface="굴림"/>
                        </a:rPr>
                        <a:t>전항의 연차휴가는 </a:t>
                      </a:r>
                      <a:r>
                        <a:rPr lang="en-US" altLang="ko-KR" sz="1050" b="0" i="0" u="none" strike="noStrike">
                          <a:latin typeface="굴림"/>
                        </a:rPr>
                        <a:t>1</a:t>
                      </a:r>
                      <a:r>
                        <a:rPr lang="ko-KR" altLang="en-US" sz="1050" b="0" i="0" u="none" strike="noStrike">
                          <a:latin typeface="굴림"/>
                        </a:rPr>
                        <a:t>일전에 신청하여 승인을 득한후에 사용하여야 한다</a:t>
                      </a:r>
                      <a:r>
                        <a:rPr lang="en-US" altLang="ko-KR" sz="1050" b="0" i="0" u="none" strike="noStrike">
                          <a:latin typeface="굴림"/>
                        </a:rPr>
                        <a:t>.</a:t>
                      </a:r>
                      <a:br>
                        <a:rPr lang="en-US" altLang="ko-KR" sz="1050" b="0" i="0" u="none" strike="noStrike">
                          <a:latin typeface="굴림"/>
                        </a:rPr>
                      </a:br>
                      <a:r>
                        <a:rPr lang="en-US" altLang="ko-KR" sz="1050" b="0" i="0" u="none" strike="noStrike">
                          <a:latin typeface="굴림"/>
                        </a:rPr>
                        <a:t>3. "</a:t>
                      </a:r>
                      <a:r>
                        <a:rPr lang="ko-KR" altLang="en-US" sz="1050" b="0" i="0" u="none" strike="noStrike">
                          <a:latin typeface="굴림"/>
                        </a:rPr>
                        <a:t>을</a:t>
                      </a:r>
                      <a:r>
                        <a:rPr lang="en-US" altLang="ko-KR" sz="1050" b="0" i="0" u="none" strike="noStrike">
                          <a:latin typeface="굴림"/>
                        </a:rPr>
                        <a:t>"</a:t>
                      </a:r>
                      <a:r>
                        <a:rPr lang="ko-KR" altLang="en-US" sz="1050" b="0" i="0" u="none" strike="noStrike">
                          <a:latin typeface="굴림"/>
                        </a:rPr>
                        <a:t>의 포괄일당에 연차휴가수당을 포함으로 인하여 </a:t>
                      </a:r>
                      <a:r>
                        <a:rPr lang="en-US" altLang="ko-KR" sz="1050" b="0" i="0" u="none" strike="noStrike">
                          <a:latin typeface="굴림"/>
                        </a:rPr>
                        <a:t>"</a:t>
                      </a:r>
                      <a:r>
                        <a:rPr lang="ko-KR" altLang="en-US" sz="1050" b="0" i="0" u="none" strike="noStrike">
                          <a:latin typeface="굴림"/>
                        </a:rPr>
                        <a:t>을</a:t>
                      </a:r>
                      <a:r>
                        <a:rPr lang="en-US" altLang="ko-KR" sz="1050" b="0" i="0" u="none" strike="noStrike">
                          <a:latin typeface="굴림"/>
                        </a:rPr>
                        <a:t>"</a:t>
                      </a:r>
                      <a:r>
                        <a:rPr lang="ko-KR" altLang="en-US" sz="1050" b="0" i="0" u="none" strike="noStrike">
                          <a:latin typeface="굴림"/>
                        </a:rPr>
                        <a:t>의 연차휴가사용권을 제한되지 않는다</a:t>
                      </a:r>
                      <a:r>
                        <a:rPr lang="en-US" altLang="ko-KR" sz="1050" b="0" i="0" u="none" strike="noStrike">
                          <a:latin typeface="굴림"/>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118966">
                <a:tc>
                  <a:txBody>
                    <a:bodyPr/>
                    <a:lstStyle/>
                    <a:p>
                      <a:pPr algn="ctr" fontAlgn="ctr"/>
                      <a:r>
                        <a:rPr lang="ko-KR" altLang="en-US" sz="1050" b="1" i="0" u="none" strike="noStrike" dirty="0">
                          <a:latin typeface="굴림"/>
                        </a:rPr>
                        <a:t>근로계약    </a:t>
                      </a:r>
                      <a:br>
                        <a:rPr lang="ko-KR" altLang="en-US" sz="1050" b="1" i="0" u="none" strike="noStrike" dirty="0">
                          <a:latin typeface="굴림"/>
                        </a:rPr>
                      </a:br>
                      <a:r>
                        <a:rPr lang="ko-KR" altLang="en-US" sz="1050" b="1" i="0" u="none" strike="noStrike" dirty="0">
                          <a:latin typeface="굴림"/>
                        </a:rPr>
                        <a:t>해지사유</a:t>
                      </a:r>
                      <a:br>
                        <a:rPr lang="ko-KR" altLang="en-US" sz="1050" b="1" i="0" u="none" strike="noStrike" dirty="0">
                          <a:latin typeface="굴림"/>
                        </a:rPr>
                      </a:br>
                      <a:r>
                        <a:rPr lang="ko-KR" altLang="en-US" sz="1050" b="1" i="0" u="none" strike="noStrike" dirty="0">
                          <a:latin typeface="굴림"/>
                        </a:rPr>
                        <a:t>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7">
                  <a:txBody>
                    <a:bodyPr/>
                    <a:lstStyle/>
                    <a:p>
                      <a:pPr algn="l" fontAlgn="ctr"/>
                      <a:r>
                        <a:rPr lang="ko-KR" altLang="en-US" sz="1050" b="0" i="0" u="none" strike="noStrike">
                          <a:latin typeface="굴림"/>
                        </a:rPr>
                        <a:t> </a:t>
                      </a:r>
                      <a:r>
                        <a:rPr lang="en-US" altLang="ko-KR" sz="1050" b="0" i="0" u="none" strike="noStrike">
                          <a:latin typeface="굴림"/>
                        </a:rPr>
                        <a:t>1. </a:t>
                      </a:r>
                      <a:r>
                        <a:rPr lang="ko-KR" altLang="en-US" sz="1050" b="0" i="0" u="none" strike="noStrike">
                          <a:latin typeface="굴림"/>
                        </a:rPr>
                        <a:t>계속하여 </a:t>
                      </a:r>
                      <a:r>
                        <a:rPr lang="en-US" altLang="ko-KR" sz="1050" b="0" i="0" u="none" strike="noStrike">
                          <a:latin typeface="굴림"/>
                        </a:rPr>
                        <a:t>5</a:t>
                      </a:r>
                      <a:r>
                        <a:rPr lang="ko-KR" altLang="en-US" sz="1050" b="0" i="0" u="none" strike="noStrike">
                          <a:latin typeface="굴림"/>
                        </a:rPr>
                        <a:t>일 이상 결근한 경우</a:t>
                      </a:r>
                      <a:r>
                        <a:rPr lang="en-US" altLang="ko-KR" sz="1050" b="0" i="0" u="none" strike="noStrike">
                          <a:latin typeface="굴림"/>
                        </a:rPr>
                        <a:t>(</a:t>
                      </a:r>
                      <a:r>
                        <a:rPr lang="ko-KR" altLang="en-US" sz="1050" b="0" i="0" u="none" strike="noStrike">
                          <a:latin typeface="굴림"/>
                        </a:rPr>
                        <a:t>자동면직</a:t>
                      </a:r>
                      <a:r>
                        <a:rPr lang="en-US" altLang="ko-KR" sz="1050" b="0" i="0" u="none" strike="noStrike">
                          <a:latin typeface="굴림"/>
                        </a:rPr>
                        <a:t>)  2. </a:t>
                      </a:r>
                      <a:r>
                        <a:rPr lang="ko-KR" altLang="en-US" sz="1050" b="0" i="0" u="none" strike="noStrike">
                          <a:latin typeface="굴림"/>
                        </a:rPr>
                        <a:t>안전수칙 불이행</a:t>
                      </a:r>
                      <a:r>
                        <a:rPr lang="en-US" altLang="ko-KR" sz="1050" b="0" i="0" u="none" strike="noStrike">
                          <a:latin typeface="굴림"/>
                        </a:rPr>
                        <a:t>, </a:t>
                      </a:r>
                      <a:r>
                        <a:rPr lang="ko-KR" altLang="en-US" sz="1050" b="0" i="0" u="none" strike="noStrike">
                          <a:latin typeface="굴림"/>
                        </a:rPr>
                        <a:t>안전장구 미착용</a:t>
                      </a:r>
                      <a:r>
                        <a:rPr lang="en-US" altLang="ko-KR" sz="1050" b="0" i="0" u="none" strike="noStrike">
                          <a:latin typeface="굴림"/>
                        </a:rPr>
                        <a:t>, </a:t>
                      </a:r>
                      <a:r>
                        <a:rPr lang="ko-KR" altLang="en-US" sz="1050" b="0" i="0" u="none" strike="noStrike">
                          <a:latin typeface="굴림"/>
                        </a:rPr>
                        <a:t>안전조회에 불참한 경우</a:t>
                      </a:r>
                      <a:br>
                        <a:rPr lang="ko-KR" altLang="en-US" sz="1050" b="0" i="0" u="none" strike="noStrike">
                          <a:latin typeface="굴림"/>
                        </a:rPr>
                      </a:br>
                      <a:r>
                        <a:rPr lang="ko-KR" altLang="en-US" sz="1050" b="0" i="0" u="none" strike="noStrike">
                          <a:latin typeface="굴림"/>
                        </a:rPr>
                        <a:t> </a:t>
                      </a:r>
                      <a:r>
                        <a:rPr lang="en-US" altLang="ko-KR" sz="1050" b="0" i="0" u="none" strike="noStrike">
                          <a:latin typeface="굴림"/>
                        </a:rPr>
                        <a:t>3. </a:t>
                      </a:r>
                      <a:r>
                        <a:rPr lang="ko-KR" altLang="en-US" sz="1050" b="0" i="0" u="none" strike="noStrike">
                          <a:latin typeface="굴림"/>
                        </a:rPr>
                        <a:t>무단지각</a:t>
                      </a:r>
                      <a:r>
                        <a:rPr lang="en-US" altLang="ko-KR" sz="1050" b="0" i="0" u="none" strike="noStrike">
                          <a:latin typeface="굴림"/>
                        </a:rPr>
                        <a:t>, </a:t>
                      </a:r>
                      <a:r>
                        <a:rPr lang="ko-KR" altLang="en-US" sz="1050" b="0" i="0" u="none" strike="noStrike">
                          <a:latin typeface="굴림"/>
                        </a:rPr>
                        <a:t>근무지를 무단이탈</a:t>
                      </a:r>
                      <a:r>
                        <a:rPr lang="en-US" altLang="ko-KR" sz="1050" b="0" i="0" u="none" strike="noStrike">
                          <a:latin typeface="굴림"/>
                        </a:rPr>
                        <a:t>(</a:t>
                      </a:r>
                      <a:r>
                        <a:rPr lang="ko-KR" altLang="en-US" sz="1050" b="0" i="0" u="none" strike="noStrike">
                          <a:latin typeface="굴림"/>
                        </a:rPr>
                        <a:t>정해진 휴게시간  및 종업시간 이전에 현장을 이탈한 경우</a:t>
                      </a:r>
                      <a:r>
                        <a:rPr lang="en-US" altLang="ko-KR" sz="1050" b="0" i="0" u="none" strike="noStrike">
                          <a:latin typeface="굴림"/>
                        </a:rPr>
                        <a:t>)</a:t>
                      </a:r>
                      <a:r>
                        <a:rPr lang="ko-KR" altLang="en-US" sz="1050" b="0" i="0" u="none" strike="noStrike">
                          <a:latin typeface="굴림"/>
                        </a:rPr>
                        <a:t>한 경우</a:t>
                      </a:r>
                      <a:br>
                        <a:rPr lang="ko-KR" altLang="en-US" sz="1050" b="0" i="0" u="none" strike="noStrike">
                          <a:latin typeface="굴림"/>
                        </a:rPr>
                      </a:br>
                      <a:r>
                        <a:rPr lang="ko-KR" altLang="en-US" sz="1050" b="0" i="0" u="none" strike="noStrike">
                          <a:latin typeface="굴림"/>
                        </a:rPr>
                        <a:t> </a:t>
                      </a:r>
                      <a:r>
                        <a:rPr lang="en-US" altLang="ko-KR" sz="1050" b="0" i="0" u="none" strike="noStrike">
                          <a:latin typeface="굴림"/>
                        </a:rPr>
                        <a:t>4. </a:t>
                      </a:r>
                      <a:r>
                        <a:rPr lang="ko-KR" altLang="en-US" sz="1050" b="0" i="0" u="none" strike="noStrike">
                          <a:latin typeface="굴림"/>
                        </a:rPr>
                        <a:t>정당한 작업지시 불이행한 경우 또는 고의</a:t>
                      </a:r>
                      <a:r>
                        <a:rPr lang="en-US" altLang="ko-KR" sz="1050" b="0" i="0" u="none" strike="noStrike">
                          <a:latin typeface="굴림"/>
                        </a:rPr>
                        <a:t>․</a:t>
                      </a:r>
                      <a:r>
                        <a:rPr lang="ko-KR" altLang="en-US" sz="1050" b="0" i="0" u="none" strike="noStrike">
                          <a:latin typeface="굴림"/>
                        </a:rPr>
                        <a:t>중대한 과실로 사고나 손실을 야기시킨 경우</a:t>
                      </a:r>
                      <a:br>
                        <a:rPr lang="ko-KR" altLang="en-US" sz="1050" b="0" i="0" u="none" strike="noStrike">
                          <a:latin typeface="굴림"/>
                        </a:rPr>
                      </a:br>
                      <a:r>
                        <a:rPr lang="ko-KR" altLang="en-US" sz="1050" b="0" i="0" u="none" strike="noStrike">
                          <a:latin typeface="굴림"/>
                        </a:rPr>
                        <a:t> </a:t>
                      </a:r>
                      <a:r>
                        <a:rPr lang="en-US" altLang="ko-KR" sz="1050" b="0" i="0" u="none" strike="noStrike">
                          <a:latin typeface="굴림"/>
                        </a:rPr>
                        <a:t>5. </a:t>
                      </a:r>
                      <a:r>
                        <a:rPr lang="ko-KR" altLang="en-US" sz="1050" b="0" i="0" u="none" strike="noStrike">
                          <a:latin typeface="굴림"/>
                        </a:rPr>
                        <a:t>적법하지 않은 집단행동</a:t>
                      </a:r>
                      <a:r>
                        <a:rPr lang="en-US" altLang="ko-KR" sz="1050" b="0" i="0" u="none" strike="noStrike">
                          <a:latin typeface="굴림"/>
                        </a:rPr>
                        <a:t>/</a:t>
                      </a:r>
                      <a:r>
                        <a:rPr lang="ko-KR" altLang="en-US" sz="1050" b="0" i="0" u="none" strike="noStrike">
                          <a:latin typeface="굴림"/>
                        </a:rPr>
                        <a:t>폭행</a:t>
                      </a:r>
                      <a:r>
                        <a:rPr lang="en-US" altLang="ko-KR" sz="1050" b="0" i="0" u="none" strike="noStrike">
                          <a:latin typeface="굴림"/>
                        </a:rPr>
                        <a:t>,</a:t>
                      </a:r>
                      <a:r>
                        <a:rPr lang="ko-KR" altLang="en-US" sz="1050" b="0" i="0" u="none" strike="noStrike">
                          <a:latin typeface="굴림"/>
                        </a:rPr>
                        <a:t>파괴</a:t>
                      </a:r>
                      <a:r>
                        <a:rPr lang="en-US" altLang="ko-KR" sz="1050" b="0" i="0" u="none" strike="noStrike">
                          <a:latin typeface="굴림"/>
                        </a:rPr>
                        <a:t>, </a:t>
                      </a:r>
                      <a:r>
                        <a:rPr lang="ko-KR" altLang="en-US" sz="1050" b="0" i="0" u="none" strike="noStrike">
                          <a:latin typeface="굴림"/>
                        </a:rPr>
                        <a:t>근로하고자 하는 근로자의 현장 출입을 방해하는 경우</a:t>
                      </a:r>
                      <a:br>
                        <a:rPr lang="ko-KR" altLang="en-US" sz="1050" b="0" i="0" u="none" strike="noStrike">
                          <a:latin typeface="굴림"/>
                        </a:rPr>
                      </a:br>
                      <a:r>
                        <a:rPr lang="ko-KR" altLang="en-US" sz="1050" b="0" i="0" u="none" strike="noStrike">
                          <a:latin typeface="굴림"/>
                        </a:rPr>
                        <a:t> </a:t>
                      </a:r>
                      <a:r>
                        <a:rPr lang="en-US" altLang="ko-KR" sz="1050" b="0" i="0" u="none" strike="noStrike">
                          <a:latin typeface="굴림"/>
                        </a:rPr>
                        <a:t>6. </a:t>
                      </a:r>
                      <a:r>
                        <a:rPr lang="ko-KR" altLang="en-US" sz="1050" b="0" i="0" u="none" strike="noStrike">
                          <a:latin typeface="굴림"/>
                        </a:rPr>
                        <a:t>능률이 미달되어 기성</a:t>
                      </a:r>
                      <a:r>
                        <a:rPr lang="en-US" altLang="ko-KR" sz="1050" b="0" i="0" u="none" strike="noStrike">
                          <a:latin typeface="굴림"/>
                        </a:rPr>
                        <a:t>(</a:t>
                      </a:r>
                      <a:r>
                        <a:rPr lang="ko-KR" altLang="en-US" sz="1050" b="0" i="0" u="none" strike="noStrike">
                          <a:latin typeface="굴림"/>
                        </a:rPr>
                        <a:t>공사</a:t>
                      </a:r>
                      <a:r>
                        <a:rPr lang="en-US" altLang="ko-KR" sz="1050" b="0" i="0" u="none" strike="noStrike">
                          <a:latin typeface="굴림"/>
                        </a:rPr>
                        <a:t>)</a:t>
                      </a:r>
                      <a:r>
                        <a:rPr lang="ko-KR" altLang="en-US" sz="1050" b="0" i="0" u="none" strike="noStrike">
                          <a:latin typeface="굴림"/>
                        </a:rPr>
                        <a:t>진행률에 </a:t>
                      </a:r>
                      <a:r>
                        <a:rPr lang="en-US" altLang="ko-KR" sz="1050" b="0" i="0" u="none" strike="noStrike">
                          <a:latin typeface="굴림"/>
                        </a:rPr>
                        <a:t>10%</a:t>
                      </a:r>
                      <a:r>
                        <a:rPr lang="ko-KR" altLang="en-US" sz="1050" b="0" i="0" u="none" strike="noStrike">
                          <a:latin typeface="굴림"/>
                        </a:rPr>
                        <a:t>이하 미달될 경우 또는 고의적으로 태업한 경우</a:t>
                      </a:r>
                      <a:br>
                        <a:rPr lang="ko-KR" altLang="en-US" sz="1050" b="0" i="0" u="none" strike="noStrike">
                          <a:latin typeface="굴림"/>
                        </a:rPr>
                      </a:br>
                      <a:r>
                        <a:rPr lang="ko-KR" altLang="en-US" sz="1050" b="0" i="0" u="none" strike="noStrike">
                          <a:latin typeface="굴림"/>
                        </a:rPr>
                        <a:t> </a:t>
                      </a:r>
                      <a:r>
                        <a:rPr lang="en-US" altLang="ko-KR" sz="1050" b="0" i="0" u="none" strike="noStrike">
                          <a:latin typeface="굴림"/>
                        </a:rPr>
                        <a:t>7. </a:t>
                      </a:r>
                      <a:r>
                        <a:rPr lang="ko-KR" altLang="en-US" sz="1050" b="0" i="0" u="none" strike="noStrike">
                          <a:latin typeface="굴림"/>
                        </a:rPr>
                        <a:t>작업장내 폭행</a:t>
                      </a:r>
                      <a:r>
                        <a:rPr lang="en-US" altLang="ko-KR" sz="1050" b="0" i="0" u="none" strike="noStrike">
                          <a:latin typeface="굴림"/>
                        </a:rPr>
                        <a:t>, </a:t>
                      </a:r>
                      <a:r>
                        <a:rPr lang="ko-KR" altLang="en-US" sz="1050" b="0" i="0" u="none" strike="noStrike">
                          <a:latin typeface="굴림"/>
                        </a:rPr>
                        <a:t>폭언</a:t>
                      </a:r>
                      <a:r>
                        <a:rPr lang="en-US" altLang="ko-KR" sz="1050" b="0" i="0" u="none" strike="noStrike">
                          <a:latin typeface="굴림"/>
                        </a:rPr>
                        <a:t>, </a:t>
                      </a:r>
                      <a:r>
                        <a:rPr lang="ko-KR" altLang="en-US" sz="1050" b="0" i="0" u="none" strike="noStrike">
                          <a:latin typeface="굴림"/>
                        </a:rPr>
                        <a:t>유인물 무단배포</a:t>
                      </a:r>
                      <a:r>
                        <a:rPr lang="en-US" altLang="ko-KR" sz="1050" b="0" i="0" u="none" strike="noStrike">
                          <a:latin typeface="굴림"/>
                        </a:rPr>
                        <a:t>, </a:t>
                      </a:r>
                      <a:r>
                        <a:rPr lang="ko-KR" altLang="en-US" sz="1050" b="0" i="0" u="none" strike="noStrike">
                          <a:latin typeface="굴림"/>
                        </a:rPr>
                        <a:t>금연구역에서 흡연</a:t>
                      </a:r>
                      <a:r>
                        <a:rPr lang="en-US" altLang="ko-KR" sz="1050" b="0" i="0" u="none" strike="noStrike">
                          <a:latin typeface="굴림"/>
                        </a:rPr>
                        <a:t>, </a:t>
                      </a:r>
                      <a:r>
                        <a:rPr lang="ko-KR" altLang="en-US" sz="1050" b="0" i="0" u="none" strike="noStrike">
                          <a:latin typeface="굴림"/>
                        </a:rPr>
                        <a:t>무단촬영등으로 근무 질서를 문란하게 한 경우</a:t>
                      </a:r>
                      <a:br>
                        <a:rPr lang="ko-KR" altLang="en-US" sz="1050" b="0" i="0" u="none" strike="noStrike">
                          <a:latin typeface="굴림"/>
                        </a:rPr>
                      </a:br>
                      <a:r>
                        <a:rPr lang="ko-KR" altLang="en-US" sz="1050" b="0" i="0" u="none" strike="noStrike">
                          <a:latin typeface="굴림"/>
                        </a:rPr>
                        <a:t> </a:t>
                      </a:r>
                      <a:r>
                        <a:rPr lang="en-US" altLang="ko-KR" sz="1050" b="0" i="0" u="none" strike="noStrike">
                          <a:latin typeface="굴림"/>
                        </a:rPr>
                        <a:t>8. </a:t>
                      </a:r>
                      <a:r>
                        <a:rPr lang="ko-KR" altLang="en-US" sz="1050" b="0" i="0" u="none" strike="noStrike">
                          <a:latin typeface="굴림"/>
                        </a:rPr>
                        <a:t>음주</a:t>
                      </a:r>
                      <a:r>
                        <a:rPr lang="en-US" altLang="ko-KR" sz="1050" b="0" i="0" u="none" strike="noStrike">
                          <a:latin typeface="굴림"/>
                        </a:rPr>
                        <a:t>(</a:t>
                      </a:r>
                      <a:r>
                        <a:rPr lang="ko-KR" altLang="en-US" sz="1050" b="0" i="0" u="none" strike="noStrike">
                          <a:latin typeface="굴림"/>
                        </a:rPr>
                        <a:t>숙취 포함</a:t>
                      </a:r>
                      <a:r>
                        <a:rPr lang="en-US" altLang="ko-KR" sz="1050" b="0" i="0" u="none" strike="noStrike">
                          <a:latin typeface="굴림"/>
                        </a:rPr>
                        <a:t>) </a:t>
                      </a:r>
                      <a:r>
                        <a:rPr lang="ko-KR" altLang="en-US" sz="1050" b="0" i="0" u="none" strike="noStrike">
                          <a:latin typeface="굴림"/>
                        </a:rPr>
                        <a:t>관련</a:t>
                      </a:r>
                      <a:r>
                        <a:rPr lang="en-US" altLang="ko-KR" sz="1050" b="0" i="0" u="none" strike="noStrike">
                          <a:latin typeface="굴림"/>
                        </a:rPr>
                        <a:t>, 3</a:t>
                      </a:r>
                      <a:r>
                        <a:rPr lang="ko-KR" altLang="en-US" sz="1050" b="0" i="0" u="none" strike="noStrike">
                          <a:latin typeface="굴림"/>
                        </a:rPr>
                        <a:t>회 이상 각 현장 </a:t>
                      </a:r>
                      <a:r>
                        <a:rPr lang="en-US" altLang="ko-KR" sz="1050" b="0" i="0" u="none" strike="noStrike">
                          <a:latin typeface="굴림"/>
                        </a:rPr>
                        <a:t>Gate </a:t>
                      </a:r>
                      <a:r>
                        <a:rPr lang="ko-KR" altLang="en-US" sz="1050" b="0" i="0" u="none" strike="noStrike">
                          <a:latin typeface="굴림"/>
                        </a:rPr>
                        <a:t>또는 근로 현장에서 적발될 경우    </a:t>
                      </a:r>
                      <a:br>
                        <a:rPr lang="ko-KR" altLang="en-US" sz="1050" b="0" i="0" u="none" strike="noStrike">
                          <a:latin typeface="굴림"/>
                        </a:rPr>
                      </a:br>
                      <a:r>
                        <a:rPr lang="ko-KR" altLang="en-US" sz="1050" b="0" i="0" u="none" strike="noStrike">
                          <a:latin typeface="굴림"/>
                        </a:rPr>
                        <a:t> </a:t>
                      </a:r>
                      <a:r>
                        <a:rPr lang="en-US" altLang="ko-KR" sz="1050" b="0" i="0" u="none" strike="noStrike">
                          <a:latin typeface="굴림"/>
                        </a:rPr>
                        <a:t>9.  ‘</a:t>
                      </a:r>
                      <a:r>
                        <a:rPr lang="ko-KR" altLang="en-US" sz="1050" b="0" i="0" u="none" strike="noStrike">
                          <a:latin typeface="굴림"/>
                        </a:rPr>
                        <a:t>사업주’의 사전 동의 없이 타회사에 취업한 경우</a:t>
                      </a:r>
                      <a:r>
                        <a:rPr lang="en-US" altLang="ko-KR" sz="1050" b="0" i="0" u="none" strike="noStrike">
                          <a:latin typeface="굴림"/>
                        </a:rPr>
                        <a:t>(</a:t>
                      </a:r>
                      <a:r>
                        <a:rPr lang="ko-KR" altLang="en-US" sz="1050" b="0" i="0" u="none" strike="noStrike">
                          <a:latin typeface="굴림"/>
                        </a:rPr>
                        <a:t>타 회사 취업한 날에 근로계약은 자동해지됨</a:t>
                      </a:r>
                      <a:r>
                        <a:rPr lang="en-US" altLang="ko-KR" sz="1050" b="0" i="0" u="none" strike="noStrike">
                          <a:latin typeface="굴림"/>
                        </a:rPr>
                        <a:t>)</a:t>
                      </a:r>
                      <a:br>
                        <a:rPr lang="en-US" altLang="ko-KR" sz="1050" b="0" i="0" u="none" strike="noStrike">
                          <a:latin typeface="굴림"/>
                        </a:rPr>
                      </a:br>
                      <a:r>
                        <a:rPr lang="en-US" altLang="ko-KR" sz="1050" b="0" i="0" u="none" strike="noStrike">
                          <a:latin typeface="굴림"/>
                        </a:rPr>
                        <a:t>10.  </a:t>
                      </a:r>
                      <a:r>
                        <a:rPr lang="ko-KR" altLang="en-US" sz="1050" b="0" i="0" u="none" strike="noStrike">
                          <a:latin typeface="굴림"/>
                        </a:rPr>
                        <a:t>불법 체류자</a:t>
                      </a:r>
                      <a:r>
                        <a:rPr lang="en-US" altLang="ko-KR" sz="1050" b="0" i="0" u="none" strike="noStrike">
                          <a:latin typeface="굴림"/>
                        </a:rPr>
                        <a:t>, </a:t>
                      </a:r>
                      <a:r>
                        <a:rPr lang="ko-KR" altLang="en-US" sz="1050" b="0" i="0" u="none" strike="noStrike">
                          <a:latin typeface="굴림"/>
                        </a:rPr>
                        <a:t>금지약물 복용자</a:t>
                      </a:r>
                      <a:r>
                        <a:rPr lang="en-US" altLang="ko-KR" sz="1050" b="0" i="0" u="none" strike="noStrike">
                          <a:latin typeface="굴림"/>
                        </a:rPr>
                        <a:t>, </a:t>
                      </a:r>
                      <a:r>
                        <a:rPr lang="ko-KR" altLang="en-US" sz="1050" b="0" i="0" u="none" strike="noStrike">
                          <a:latin typeface="굴림"/>
                        </a:rPr>
                        <a:t>기소 중지자</a:t>
                      </a:r>
                      <a:r>
                        <a:rPr lang="en-US" altLang="ko-KR" sz="1050" b="0" i="0" u="none" strike="noStrike">
                          <a:latin typeface="굴림"/>
                        </a:rPr>
                        <a:t>(</a:t>
                      </a:r>
                      <a:r>
                        <a:rPr lang="ko-KR" altLang="en-US" sz="1050" b="0" i="0" u="none" strike="noStrike">
                          <a:latin typeface="굴림"/>
                        </a:rPr>
                        <a:t>지명 수배</a:t>
                      </a:r>
                      <a:r>
                        <a:rPr lang="en-US" altLang="ko-KR" sz="1050" b="0" i="0" u="none" strike="noStrike">
                          <a:latin typeface="굴림"/>
                        </a:rPr>
                        <a:t>), </a:t>
                      </a:r>
                      <a:r>
                        <a:rPr lang="ko-KR" altLang="en-US" sz="1050" b="0" i="0" u="none" strike="noStrike">
                          <a:latin typeface="굴림"/>
                        </a:rPr>
                        <a:t>노동능력상실자</a:t>
                      </a:r>
                      <a:br>
                        <a:rPr lang="ko-KR" altLang="en-US" sz="1050" b="0" i="0" u="none" strike="noStrike">
                          <a:latin typeface="굴림"/>
                        </a:rPr>
                      </a:br>
                      <a:r>
                        <a:rPr lang="en-US" altLang="ko-KR" sz="1050" b="0" i="0" u="none" strike="noStrike">
                          <a:latin typeface="굴림"/>
                        </a:rPr>
                        <a:t>11. "</a:t>
                      </a:r>
                      <a:r>
                        <a:rPr lang="ko-KR" altLang="en-US" sz="1050" b="0" i="0" u="none" strike="noStrike">
                          <a:latin typeface="굴림"/>
                        </a:rPr>
                        <a:t>을</a:t>
                      </a:r>
                      <a:r>
                        <a:rPr lang="en-US" altLang="ko-KR" sz="1050" b="0" i="0" u="none" strike="noStrike">
                          <a:latin typeface="굴림"/>
                        </a:rPr>
                        <a:t>"</a:t>
                      </a:r>
                      <a:r>
                        <a:rPr lang="ko-KR" altLang="en-US" sz="1050" b="0" i="0" u="none" strike="noStrike">
                          <a:latin typeface="굴림"/>
                        </a:rPr>
                        <a:t>의 통장을 팀장등 특정인에게 대여 및 양도하는등 전자 금융거래법을 위반한 경우   </a:t>
                      </a:r>
                      <a:br>
                        <a:rPr lang="ko-KR" altLang="en-US" sz="1050" b="0" i="0" u="none" strike="noStrike">
                          <a:latin typeface="굴림"/>
                        </a:rPr>
                      </a:br>
                      <a:r>
                        <a:rPr lang="en-US" altLang="ko-KR" sz="1050" b="0" i="0" u="none" strike="noStrike">
                          <a:latin typeface="굴림"/>
                        </a:rPr>
                        <a:t>12. “</a:t>
                      </a:r>
                      <a:r>
                        <a:rPr lang="ko-KR" altLang="en-US" sz="1050" b="0" i="0" u="none" strike="noStrike">
                          <a:latin typeface="굴림"/>
                        </a:rPr>
                        <a:t>갑”의 취업규칙 및 안전보건수칙에 위배되는 행위를 하였을 때</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1155799">
                <a:tc>
                  <a:txBody>
                    <a:bodyPr/>
                    <a:lstStyle/>
                    <a:p>
                      <a:pPr algn="ctr" fontAlgn="ctr"/>
                      <a:r>
                        <a:rPr lang="ko-KR" altLang="en-US" sz="1050" b="1" i="0" u="none" strike="noStrike" dirty="0">
                          <a:latin typeface="굴림"/>
                        </a:rPr>
                        <a:t>기타근로</a:t>
                      </a:r>
                      <a:br>
                        <a:rPr lang="ko-KR" altLang="en-US" sz="1050" b="1" i="0" u="none" strike="noStrike" dirty="0">
                          <a:latin typeface="굴림"/>
                        </a:rPr>
                      </a:br>
                      <a:r>
                        <a:rPr lang="ko-KR" altLang="en-US" sz="1050" b="1" i="0" u="none" strike="noStrike" dirty="0">
                          <a:latin typeface="굴림"/>
                        </a:rPr>
                        <a:t>조   건</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7">
                  <a:txBody>
                    <a:bodyPr/>
                    <a:lstStyle/>
                    <a:p>
                      <a:pPr algn="l" fontAlgn="ctr"/>
                      <a:r>
                        <a:rPr lang="en-US" altLang="ko-KR" sz="1050" b="0" i="0" u="none" strike="noStrike" dirty="0">
                          <a:latin typeface="굴림"/>
                        </a:rPr>
                        <a:t>1. “</a:t>
                      </a:r>
                      <a:r>
                        <a:rPr lang="ko-KR" altLang="en-US" sz="1050" b="0" i="0" u="none" strike="noStrike" dirty="0">
                          <a:latin typeface="굴림"/>
                        </a:rPr>
                        <a:t>을”이 계약기간 중 퇴직하고자 할 경우에는 </a:t>
                      </a:r>
                      <a:r>
                        <a:rPr lang="en-US" altLang="ko-KR" sz="1050" b="0" i="0" u="none" strike="noStrike" dirty="0">
                          <a:latin typeface="굴림"/>
                        </a:rPr>
                        <a:t>3</a:t>
                      </a:r>
                      <a:r>
                        <a:rPr lang="ko-KR" altLang="en-US" sz="1050" b="0" i="0" u="none" strike="noStrike" dirty="0">
                          <a:latin typeface="굴림"/>
                        </a:rPr>
                        <a:t>일전에 통보하여야 한다</a:t>
                      </a:r>
                      <a:r>
                        <a:rPr lang="en-US" altLang="ko-KR" sz="1050" b="0" i="0" u="none" strike="noStrike" dirty="0">
                          <a:latin typeface="굴림"/>
                        </a:rPr>
                        <a:t>. </a:t>
                      </a:r>
                      <a:r>
                        <a:rPr lang="ko-KR" altLang="en-US" sz="1050" b="0" i="0" u="none" strike="noStrike" dirty="0">
                          <a:latin typeface="굴림"/>
                        </a:rPr>
                        <a:t>계약기간 중 </a:t>
                      </a:r>
                      <a:r>
                        <a:rPr lang="ko-KR" altLang="en-US" sz="1050" b="0" i="0" u="none" strike="noStrike" dirty="0" err="1">
                          <a:latin typeface="굴림"/>
                        </a:rPr>
                        <a:t>팀단위</a:t>
                      </a:r>
                      <a:r>
                        <a:rPr lang="ko-KR" altLang="en-US" sz="1050" b="0" i="0" u="none" strike="noStrike" dirty="0">
                          <a:latin typeface="굴림"/>
                        </a:rPr>
                        <a:t> 집단사직 및 사전 사직통보 절차를 하지 </a:t>
                      </a:r>
                      <a:r>
                        <a:rPr lang="ko-KR" altLang="en-US" sz="1050" b="0" i="0" u="none" strike="noStrike" dirty="0" smtClean="0">
                          <a:latin typeface="굴림"/>
                        </a:rPr>
                        <a:t> </a:t>
                      </a:r>
                      <a:r>
                        <a:rPr lang="ko-KR" altLang="en-US" sz="1050" b="0" i="0" u="none" strike="noStrike" dirty="0">
                          <a:latin typeface="굴림"/>
                        </a:rPr>
                        <a:t>않음으로 인하여 입은 손실에 대하여 손해배상을 청구할 수 있다</a:t>
                      </a:r>
                      <a:br>
                        <a:rPr lang="ko-KR" altLang="en-US" sz="1050" b="0" i="0" u="none" strike="noStrike" dirty="0">
                          <a:latin typeface="굴림"/>
                        </a:rPr>
                      </a:br>
                      <a:r>
                        <a:rPr lang="en-US" altLang="ko-KR" sz="1050" b="0" i="0" u="none" strike="noStrike" dirty="0">
                          <a:latin typeface="굴림"/>
                        </a:rPr>
                        <a:t>2. </a:t>
                      </a:r>
                      <a:r>
                        <a:rPr lang="ko-KR" altLang="en-US" sz="1050" b="0" i="0" u="none" strike="noStrike" dirty="0">
                          <a:latin typeface="굴림"/>
                        </a:rPr>
                        <a:t>신규계약자의 경우 경력 유무에도 불구하고 </a:t>
                      </a:r>
                      <a:r>
                        <a:rPr lang="en-US" altLang="ko-KR" sz="1050" b="0" i="0" u="none" strike="noStrike" dirty="0">
                          <a:latin typeface="굴림"/>
                        </a:rPr>
                        <a:t>2</a:t>
                      </a:r>
                      <a:r>
                        <a:rPr lang="ko-KR" altLang="en-US" sz="1050" b="0" i="0" u="none" strike="noStrike" dirty="0">
                          <a:latin typeface="굴림"/>
                        </a:rPr>
                        <a:t>주간 평가기간을 적용한다</a:t>
                      </a:r>
                      <a:r>
                        <a:rPr lang="en-US" altLang="ko-KR" sz="1050" b="0" i="0" u="none" strike="noStrike" dirty="0">
                          <a:latin typeface="굴림"/>
                        </a:rPr>
                        <a:t>. </a:t>
                      </a:r>
                      <a:r>
                        <a:rPr lang="ko-KR" altLang="en-US" sz="1050" b="0" i="0" u="none" strike="noStrike" dirty="0" err="1">
                          <a:latin typeface="굴림"/>
                        </a:rPr>
                        <a:t>평가기간중</a:t>
                      </a:r>
                      <a:r>
                        <a:rPr lang="ko-KR" altLang="en-US" sz="1050" b="0" i="0" u="none" strike="noStrike" dirty="0">
                          <a:latin typeface="굴림"/>
                        </a:rPr>
                        <a:t> 또는 평가기간 </a:t>
                      </a:r>
                      <a:r>
                        <a:rPr lang="ko-KR" altLang="en-US" sz="1050" b="0" i="0" u="none" strike="noStrike" dirty="0" err="1">
                          <a:latin typeface="굴림"/>
                        </a:rPr>
                        <a:t>만료시</a:t>
                      </a:r>
                      <a:r>
                        <a:rPr lang="ko-KR" altLang="en-US" sz="1050" b="0" i="0" u="none" strike="noStrike" dirty="0">
                          <a:latin typeface="굴림"/>
                        </a:rPr>
                        <a:t> 부적당하다고 판단될 경우 </a:t>
                      </a:r>
                      <a:r>
                        <a:rPr lang="ko-KR" altLang="en-US" sz="1050" b="0" i="0" u="none" strike="noStrike" dirty="0" smtClean="0">
                          <a:latin typeface="굴림"/>
                        </a:rPr>
                        <a:t> </a:t>
                      </a:r>
                      <a:r>
                        <a:rPr lang="ko-KR" altLang="en-US" sz="1050" b="0" i="0" u="none" strike="noStrike" dirty="0">
                          <a:latin typeface="굴림"/>
                        </a:rPr>
                        <a:t>본 계약을 해지할 수 있다</a:t>
                      </a:r>
                      <a:r>
                        <a:rPr lang="en-US" altLang="ko-KR" sz="1050" b="0" i="0" u="none" strike="noStrike" dirty="0">
                          <a:latin typeface="굴림"/>
                        </a:rPr>
                        <a:t>. </a:t>
                      </a:r>
                      <a:r>
                        <a:rPr lang="ko-KR" altLang="en-US" sz="1050" b="0" i="0" u="none" strike="noStrike" dirty="0">
                          <a:latin typeface="굴림"/>
                        </a:rPr>
                        <a:t>단</a:t>
                      </a:r>
                      <a:r>
                        <a:rPr lang="en-US" altLang="ko-KR" sz="1050" b="0" i="0" u="none" strike="noStrike" dirty="0">
                          <a:latin typeface="굴림"/>
                        </a:rPr>
                        <a:t>, </a:t>
                      </a:r>
                      <a:r>
                        <a:rPr lang="ko-KR" altLang="en-US" sz="1050" b="0" i="0" u="none" strike="noStrike" dirty="0">
                          <a:latin typeface="굴림"/>
                        </a:rPr>
                        <a:t>업무능력이 부적합 경우 본인 </a:t>
                      </a:r>
                      <a:r>
                        <a:rPr lang="ko-KR" altLang="en-US" sz="1050" b="0" i="0" u="none" strike="noStrike" dirty="0" err="1">
                          <a:latin typeface="굴림"/>
                        </a:rPr>
                        <a:t>동의하에</a:t>
                      </a:r>
                      <a:r>
                        <a:rPr lang="ko-KR" altLang="en-US" sz="1050" b="0" i="0" u="none" strike="noStrike" dirty="0">
                          <a:latin typeface="굴림"/>
                        </a:rPr>
                        <a:t> 단가 하향 가능함</a:t>
                      </a:r>
                      <a:br>
                        <a:rPr lang="ko-KR" altLang="en-US" sz="1050" b="0" i="0" u="none" strike="noStrike" dirty="0">
                          <a:latin typeface="굴림"/>
                        </a:rPr>
                      </a:br>
                      <a:r>
                        <a:rPr lang="en-US" altLang="ko-KR" sz="1050" b="0" i="0" u="none" strike="noStrike" dirty="0">
                          <a:latin typeface="굴림"/>
                        </a:rPr>
                        <a:t>3. "</a:t>
                      </a:r>
                      <a:r>
                        <a:rPr lang="ko-KR" altLang="en-US" sz="1050" b="0" i="0" u="none" strike="noStrike" dirty="0">
                          <a:latin typeface="굴림"/>
                        </a:rPr>
                        <a:t>을</a:t>
                      </a:r>
                      <a:r>
                        <a:rPr lang="en-US" altLang="ko-KR" sz="1050" b="0" i="0" u="none" strike="noStrike" dirty="0">
                          <a:latin typeface="굴림"/>
                        </a:rPr>
                        <a:t>"</a:t>
                      </a:r>
                      <a:r>
                        <a:rPr lang="ko-KR" altLang="en-US" sz="1050" b="0" i="0" u="none" strike="noStrike" dirty="0">
                          <a:latin typeface="굴림"/>
                        </a:rPr>
                        <a:t>은  안전수칙 위반</a:t>
                      </a:r>
                      <a:r>
                        <a:rPr lang="en-US" altLang="ko-KR" sz="1050" b="0" i="0" u="none" strike="noStrike" dirty="0">
                          <a:latin typeface="굴림"/>
                        </a:rPr>
                        <a:t>, </a:t>
                      </a:r>
                      <a:r>
                        <a:rPr lang="ko-KR" altLang="en-US" sz="1050" b="0" i="0" u="none" strike="noStrike" dirty="0">
                          <a:latin typeface="굴림"/>
                        </a:rPr>
                        <a:t>보호구 미착용</a:t>
                      </a:r>
                      <a:r>
                        <a:rPr lang="en-US" altLang="ko-KR" sz="1050" b="0" i="0" u="none" strike="noStrike" dirty="0">
                          <a:latin typeface="굴림"/>
                        </a:rPr>
                        <a:t>, </a:t>
                      </a:r>
                      <a:r>
                        <a:rPr lang="ko-KR" altLang="en-US" sz="1050" b="0" i="0" u="none" strike="noStrike" dirty="0">
                          <a:latin typeface="굴림"/>
                        </a:rPr>
                        <a:t>태업</a:t>
                      </a:r>
                      <a:r>
                        <a:rPr lang="en-US" altLang="ko-KR" sz="1050" b="0" i="0" u="none" strike="noStrike" dirty="0">
                          <a:latin typeface="굴림"/>
                        </a:rPr>
                        <a:t>, </a:t>
                      </a:r>
                      <a:r>
                        <a:rPr lang="ko-KR" altLang="en-US" sz="1050" b="0" i="0" u="none" strike="noStrike" dirty="0">
                          <a:latin typeface="굴림"/>
                        </a:rPr>
                        <a:t>작업거부</a:t>
                      </a:r>
                      <a:r>
                        <a:rPr lang="en-US" altLang="ko-KR" sz="1050" b="0" i="0" u="none" strike="noStrike" dirty="0">
                          <a:latin typeface="굴림"/>
                        </a:rPr>
                        <a:t>, </a:t>
                      </a:r>
                      <a:r>
                        <a:rPr lang="ko-KR" altLang="en-US" sz="1050" b="0" i="0" u="none" strike="noStrike" dirty="0">
                          <a:latin typeface="굴림"/>
                        </a:rPr>
                        <a:t>출입방해</a:t>
                      </a:r>
                      <a:r>
                        <a:rPr lang="en-US" altLang="ko-KR" sz="1050" b="0" i="0" u="none" strike="noStrike" dirty="0">
                          <a:latin typeface="굴림"/>
                        </a:rPr>
                        <a:t>, </a:t>
                      </a:r>
                      <a:r>
                        <a:rPr lang="ko-KR" altLang="en-US" sz="1050" b="0" i="0" u="none" strike="noStrike" dirty="0">
                          <a:latin typeface="굴림"/>
                        </a:rPr>
                        <a:t>불법집단행동</a:t>
                      </a:r>
                      <a:r>
                        <a:rPr lang="en-US" altLang="ko-KR" sz="1050" b="0" i="0" u="none" strike="noStrike" dirty="0">
                          <a:latin typeface="굴림"/>
                        </a:rPr>
                        <a:t>, </a:t>
                      </a:r>
                      <a:r>
                        <a:rPr lang="ko-KR" altLang="en-US" sz="1050" b="0" i="0" u="none" strike="noStrike" dirty="0">
                          <a:latin typeface="굴림"/>
                        </a:rPr>
                        <a:t>타 근로자들의 정상적인 작업을 방해하는 행위를 한 </a:t>
                      </a:r>
                      <a:r>
                        <a:rPr lang="ko-KR" altLang="en-US" sz="1050" b="0" i="0" u="none" strike="noStrike" dirty="0" smtClean="0">
                          <a:latin typeface="굴림"/>
                        </a:rPr>
                        <a:t>경우 </a:t>
                      </a:r>
                      <a:r>
                        <a:rPr lang="ko-KR" altLang="en-US" sz="1050" b="0" i="0" u="none" strike="noStrike" dirty="0">
                          <a:latin typeface="굴림"/>
                        </a:rPr>
                        <a:t>근로계약이 해지됨에 동의 합니다</a:t>
                      </a:r>
                      <a:r>
                        <a:rPr lang="en-US" altLang="ko-KR" sz="1050" b="0" i="0" u="none" strike="noStrike" dirty="0">
                          <a:latin typeface="굴림"/>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07836">
                <a:tc rowSpan="3">
                  <a:txBody>
                    <a:bodyPr/>
                    <a:lstStyle/>
                    <a:p>
                      <a:pPr algn="ctr" fontAlgn="ctr"/>
                      <a:r>
                        <a:rPr lang="ko-KR" altLang="en-US" sz="1050" b="1" i="0" u="none" strike="noStrike" dirty="0">
                          <a:latin typeface="굴림"/>
                        </a:rPr>
                        <a:t>안전장구</a:t>
                      </a:r>
                      <a:br>
                        <a:rPr lang="ko-KR" altLang="en-US" sz="1050" b="1" i="0" u="none" strike="noStrike" dirty="0">
                          <a:latin typeface="굴림"/>
                        </a:rPr>
                      </a:br>
                      <a:r>
                        <a:rPr lang="ko-KR" altLang="en-US" sz="1050" b="1" i="0" u="none" strike="noStrike" dirty="0">
                          <a:latin typeface="굴림"/>
                        </a:rPr>
                        <a:t>지급확인</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rowSpan="2">
                  <a:txBody>
                    <a:bodyPr/>
                    <a:lstStyle/>
                    <a:p>
                      <a:pPr algn="l" fontAlgn="ctr"/>
                      <a:r>
                        <a:rPr lang="ko-KR" altLang="en-US" sz="1050" b="0" i="0" u="none" strike="noStrike">
                          <a:latin typeface="굴림"/>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ko-KR" altLang="en-US" sz="1050" b="0" i="0" u="none" strike="noStrike">
                          <a:latin typeface="굴림"/>
                        </a:rPr>
                        <a:t>안전모</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ko-KR" altLang="en-US" sz="1050" b="0" i="0" u="none" strike="noStrike">
                          <a:latin typeface="굴림"/>
                        </a:rPr>
                        <a:t>안전화</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ko-KR" altLang="en-US" sz="1050" b="0" i="0" u="none" strike="noStrike">
                          <a:latin typeface="굴림"/>
                        </a:rPr>
                        <a:t>안전벨트</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ko-KR" altLang="en-US" sz="1050" b="0" i="0" u="none" strike="noStrike">
                          <a:latin typeface="굴림"/>
                        </a:rPr>
                        <a:t>보호안경</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ko-KR" altLang="en-US" sz="1050" b="0" i="0" u="none" strike="noStrike">
                          <a:latin typeface="굴림"/>
                        </a:rPr>
                        <a:t>채용시 안전교육이수여부</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rowSpan="2">
                  <a:txBody>
                    <a:bodyPr/>
                    <a:lstStyle/>
                    <a:p>
                      <a:pPr algn="ctr" fontAlgn="ctr"/>
                      <a:r>
                        <a:rPr lang="ko-KR" altLang="en-US" sz="1050" b="0" i="0" u="none" strike="noStrike">
                          <a:latin typeface="굴림"/>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7836">
                <a:tc vMerge="1">
                  <a:txBody>
                    <a:bodyPr/>
                    <a:lstStyle/>
                    <a:p>
                      <a:pPr latinLnBrk="1"/>
                      <a:endParaRPr lang="ko-KR" altLang="en-US"/>
                    </a:p>
                  </a:txBody>
                  <a:tcPr/>
                </a:tc>
                <a:tc vMerge="1">
                  <a:txBody>
                    <a:bodyPr/>
                    <a:lstStyle/>
                    <a:p>
                      <a:pPr latinLnBrk="1"/>
                      <a:endParaRPr lang="ko-KR" altLang="en-US"/>
                    </a:p>
                  </a:txBody>
                  <a:tcPr/>
                </a:tc>
                <a:tc>
                  <a:txBody>
                    <a:bodyPr/>
                    <a:lstStyle/>
                    <a:p>
                      <a:pPr algn="l" fontAlgn="ctr"/>
                      <a:r>
                        <a:rPr lang="ko-KR" altLang="en-US" sz="1050" b="0" i="0" u="none" strike="noStrike">
                          <a:latin typeface="굴림"/>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ko-KR" altLang="en-US" sz="1050" b="0" i="0" u="none" strike="noStrike">
                          <a:latin typeface="굴림"/>
                        </a:rPr>
                        <a:t>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ko-KR" altLang="en-US" sz="1050" b="0" i="0" u="none" strike="noStrike">
                          <a:latin typeface="굴림"/>
                        </a:rPr>
                        <a:t>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ko-KR" altLang="en-US" sz="1050" b="0" i="0" u="none" strike="noStrike">
                          <a:latin typeface="굴림"/>
                        </a:rPr>
                        <a:t>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ko-KR" altLang="en-US" sz="1050" b="0" i="0" u="none" strike="noStrike">
                          <a:latin typeface="굴림"/>
                        </a:rPr>
                        <a:t>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latinLnBrk="1"/>
                      <a:endParaRPr lang="ko-KR" altLang="en-US"/>
                    </a:p>
                  </a:txBody>
                  <a:tcPr/>
                </a:tc>
              </a:tr>
              <a:tr h="385266">
                <a:tc vMerge="1">
                  <a:txBody>
                    <a:bodyPr/>
                    <a:lstStyle/>
                    <a:p>
                      <a:pPr latinLnBrk="1"/>
                      <a:endParaRPr lang="ko-KR" altLang="en-US"/>
                    </a:p>
                  </a:txBody>
                  <a:tcPr/>
                </a:tc>
                <a:tc gridSpan="7">
                  <a:txBody>
                    <a:bodyPr/>
                    <a:lstStyle/>
                    <a:p>
                      <a:pPr algn="l" fontAlgn="ctr"/>
                      <a:r>
                        <a:rPr lang="ko-KR" altLang="en-US" sz="1050" b="0" i="0" u="none" strike="noStrike" dirty="0">
                          <a:latin typeface="굴림"/>
                        </a:rPr>
                        <a:t> 상기 안전장구 수량확인 및 근로계약</a:t>
                      </a:r>
                      <a:r>
                        <a:rPr lang="en-US" altLang="ko-KR" sz="1050" b="0" i="0" u="none" strike="noStrike" dirty="0">
                          <a:latin typeface="굴림"/>
                        </a:rPr>
                        <a:t>·</a:t>
                      </a:r>
                      <a:r>
                        <a:rPr lang="ko-KR" altLang="en-US" sz="1050" b="0" i="0" u="none" strike="noStrike" dirty="0">
                          <a:latin typeface="굴림"/>
                        </a:rPr>
                        <a:t>취업규칙</a:t>
                      </a:r>
                      <a:r>
                        <a:rPr lang="en-US" altLang="ko-KR" sz="1050" b="0" i="0" u="none" strike="noStrike" dirty="0">
                          <a:latin typeface="굴림"/>
                        </a:rPr>
                        <a:t>·</a:t>
                      </a:r>
                      <a:r>
                        <a:rPr lang="ko-KR" altLang="en-US" sz="1050" b="0" i="0" u="none" strike="noStrike" dirty="0">
                          <a:latin typeface="굴림"/>
                        </a:rPr>
                        <a:t>현장 안전수칙을 확인하고 이행함을 동의합니다</a:t>
                      </a:r>
                      <a:r>
                        <a:rPr lang="en-US" altLang="ko-KR" sz="1050" b="0" i="0" u="none" strike="noStrike" dirty="0">
                          <a:latin typeface="굴림"/>
                        </a:rPr>
                        <a:t>. </a:t>
                      </a:r>
                      <a:br>
                        <a:rPr lang="en-US" altLang="ko-KR" sz="1050" b="0" i="0" u="none" strike="noStrike" dirty="0">
                          <a:latin typeface="굴림"/>
                        </a:rPr>
                      </a:br>
                      <a:r>
                        <a:rPr lang="en-US" altLang="ko-KR" sz="1050" b="0" i="0" u="none" strike="noStrike" dirty="0">
                          <a:latin typeface="굴림"/>
                        </a:rPr>
                        <a:t>                                                                                                    </a:t>
                      </a:r>
                      <a:r>
                        <a:rPr lang="ko-KR" altLang="en-US" sz="1050" b="1" i="0" u="sng" strike="noStrike" dirty="0">
                          <a:solidFill>
                            <a:srgbClr val="FF0000"/>
                          </a:solidFill>
                          <a:latin typeface="굴림"/>
                        </a:rPr>
                        <a:t>수령 </a:t>
                      </a:r>
                      <a:r>
                        <a:rPr lang="ko-KR" altLang="en-US" sz="1050" b="1" i="0" u="sng" strike="noStrike" dirty="0" err="1">
                          <a:solidFill>
                            <a:srgbClr val="FF0000"/>
                          </a:solidFill>
                          <a:latin typeface="굴림"/>
                        </a:rPr>
                        <a:t>확인자</a:t>
                      </a:r>
                      <a:r>
                        <a:rPr lang="ko-KR" altLang="en-US" sz="1050" b="1" i="0" u="sng" strike="noStrike" dirty="0">
                          <a:solidFill>
                            <a:srgbClr val="FF0000"/>
                          </a:solidFill>
                          <a:latin typeface="굴림"/>
                        </a:rPr>
                        <a:t> </a:t>
                      </a:r>
                      <a:r>
                        <a:rPr lang="en-US" altLang="ko-KR" sz="1050" b="1" i="0" u="sng" strike="noStrike" dirty="0">
                          <a:solidFill>
                            <a:srgbClr val="FF0000"/>
                          </a:solidFill>
                          <a:latin typeface="굴림"/>
                        </a:rPr>
                        <a:t>:                               (</a:t>
                      </a:r>
                      <a:r>
                        <a:rPr lang="ko-KR" altLang="en-US" sz="1050" b="1" i="0" u="sng" strike="noStrike" dirty="0">
                          <a:solidFill>
                            <a:srgbClr val="FF0000"/>
                          </a:solidFill>
                          <a:latin typeface="굴림"/>
                        </a:rPr>
                        <a:t>인</a:t>
                      </a:r>
                      <a:r>
                        <a:rPr lang="en-US" altLang="ko-KR" sz="1050" b="1" i="0" u="sng" strike="noStrike" dirty="0">
                          <a:solidFill>
                            <a:srgbClr val="FF0000"/>
                          </a:solidFill>
                          <a:latin typeface="굴림"/>
                        </a:rPr>
                        <a:t>)</a:t>
                      </a:r>
                      <a:r>
                        <a:rPr lang="ko-KR" altLang="en-US" sz="1050" b="0" i="0" u="none" strike="noStrike" dirty="0">
                          <a:solidFill>
                            <a:srgbClr val="FF0000"/>
                          </a:solidFill>
                          <a:latin typeface="굴림"/>
                        </a:rPr>
                        <a:t>   </a:t>
                      </a:r>
                      <a:endParaRPr lang="ko-KR" altLang="en-US" sz="1050" b="0" i="0" u="none" strike="noStrike" dirty="0">
                        <a:latin typeface="굴림"/>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461857">
                <a:tc>
                  <a:txBody>
                    <a:bodyPr/>
                    <a:lstStyle/>
                    <a:p>
                      <a:pPr algn="ctr" fontAlgn="ctr"/>
                      <a:r>
                        <a:rPr lang="ko-KR" altLang="en-US" sz="1050" b="1" i="0" u="none" strike="noStrike" dirty="0">
                          <a:latin typeface="굴림"/>
                        </a:rPr>
                        <a:t>개인정보</a:t>
                      </a:r>
                      <a:br>
                        <a:rPr lang="ko-KR" altLang="en-US" sz="1050" b="1" i="0" u="none" strike="noStrike" dirty="0">
                          <a:latin typeface="굴림"/>
                        </a:rPr>
                      </a:br>
                      <a:r>
                        <a:rPr lang="ko-KR" altLang="en-US" sz="1050" b="1" i="0" u="none" strike="noStrike" dirty="0">
                          <a:latin typeface="굴림"/>
                        </a:rPr>
                        <a:t>제공동의</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7">
                  <a:txBody>
                    <a:bodyPr/>
                    <a:lstStyle/>
                    <a:p>
                      <a:pPr algn="l" fontAlgn="ctr"/>
                      <a:r>
                        <a:rPr lang="ko-KR" altLang="en-US" sz="1050" b="0" i="0" u="none" strike="noStrike" dirty="0">
                          <a:latin typeface="굴림"/>
                        </a:rPr>
                        <a:t> 개인정보</a:t>
                      </a:r>
                      <a:r>
                        <a:rPr lang="en-US" altLang="ko-KR" sz="1050" b="0" i="0" u="none" strike="noStrike" dirty="0">
                          <a:latin typeface="굴림"/>
                        </a:rPr>
                        <a:t>(</a:t>
                      </a:r>
                      <a:r>
                        <a:rPr lang="ko-KR" altLang="en-US" sz="1050" b="0" i="0" u="none" strike="noStrike" dirty="0">
                          <a:latin typeface="굴림"/>
                        </a:rPr>
                        <a:t>성명</a:t>
                      </a:r>
                      <a:r>
                        <a:rPr lang="en-US" altLang="ko-KR" sz="1050" b="0" i="0" u="none" strike="noStrike" dirty="0">
                          <a:latin typeface="굴림"/>
                        </a:rPr>
                        <a:t>,</a:t>
                      </a:r>
                      <a:r>
                        <a:rPr lang="ko-KR" altLang="en-US" sz="1050" b="0" i="0" u="none" strike="noStrike" dirty="0">
                          <a:latin typeface="굴림"/>
                        </a:rPr>
                        <a:t>주민등록번호</a:t>
                      </a:r>
                      <a:r>
                        <a:rPr lang="en-US" altLang="ko-KR" sz="1050" b="0" i="0" u="none" strike="noStrike" dirty="0">
                          <a:latin typeface="굴림"/>
                        </a:rPr>
                        <a:t>,</a:t>
                      </a:r>
                      <a:r>
                        <a:rPr lang="ko-KR" altLang="en-US" sz="1050" b="0" i="0" u="none" strike="noStrike" dirty="0">
                          <a:latin typeface="굴림"/>
                        </a:rPr>
                        <a:t>주소</a:t>
                      </a:r>
                      <a:r>
                        <a:rPr lang="en-US" altLang="ko-KR" sz="1050" b="0" i="0" u="none" strike="noStrike" dirty="0">
                          <a:latin typeface="굴림"/>
                        </a:rPr>
                        <a:t>,</a:t>
                      </a:r>
                      <a:r>
                        <a:rPr lang="ko-KR" altLang="en-US" sz="1050" b="0" i="0" u="none" strike="noStrike" dirty="0">
                          <a:latin typeface="굴림"/>
                        </a:rPr>
                        <a:t>급여</a:t>
                      </a:r>
                      <a:r>
                        <a:rPr lang="en-US" altLang="ko-KR" sz="1050" b="0" i="0" u="none" strike="noStrike" dirty="0">
                          <a:latin typeface="굴림"/>
                        </a:rPr>
                        <a:t>,</a:t>
                      </a:r>
                      <a:r>
                        <a:rPr lang="ko-KR" altLang="en-US" sz="1050" b="0" i="0" u="none" strike="noStrike" dirty="0">
                          <a:latin typeface="굴림"/>
                        </a:rPr>
                        <a:t>전화번호</a:t>
                      </a:r>
                      <a:r>
                        <a:rPr lang="en-US" altLang="ko-KR" sz="1050" b="0" i="0" u="none" strike="noStrike" dirty="0">
                          <a:latin typeface="굴림"/>
                        </a:rPr>
                        <a:t>)</a:t>
                      </a:r>
                      <a:r>
                        <a:rPr lang="ko-KR" altLang="en-US" sz="1050" b="0" i="0" u="none" strike="noStrike" dirty="0">
                          <a:latin typeface="굴림"/>
                        </a:rPr>
                        <a:t>를 </a:t>
                      </a:r>
                      <a:r>
                        <a:rPr lang="ko-KR" altLang="en-US" sz="1050" b="0" i="0" u="none" strike="noStrike" dirty="0" err="1">
                          <a:latin typeface="굴림"/>
                        </a:rPr>
                        <a:t>원청</a:t>
                      </a:r>
                      <a:r>
                        <a:rPr lang="en-US" altLang="ko-KR" sz="1050" b="0" i="0" u="none" strike="noStrike" dirty="0">
                          <a:latin typeface="굴림"/>
                        </a:rPr>
                        <a:t>, </a:t>
                      </a:r>
                      <a:r>
                        <a:rPr lang="ko-KR" altLang="en-US" sz="1050" b="0" i="0" u="none" strike="noStrike" dirty="0" err="1">
                          <a:latin typeface="굴림"/>
                        </a:rPr>
                        <a:t>발주처의</a:t>
                      </a:r>
                      <a:r>
                        <a:rPr lang="ko-KR" altLang="en-US" sz="1050" b="0" i="0" u="none" strike="noStrike" dirty="0">
                          <a:latin typeface="굴림"/>
                        </a:rPr>
                        <a:t> 공사</a:t>
                      </a:r>
                      <a:r>
                        <a:rPr lang="en-US" altLang="ko-KR" sz="1050" b="0" i="0" u="none" strike="noStrike" dirty="0">
                          <a:latin typeface="굴림"/>
                        </a:rPr>
                        <a:t>, </a:t>
                      </a:r>
                      <a:r>
                        <a:rPr lang="ko-KR" altLang="en-US" sz="1050" b="0" i="0" u="none" strike="noStrike" dirty="0">
                          <a:latin typeface="굴림"/>
                        </a:rPr>
                        <a:t>안전</a:t>
                      </a:r>
                      <a:r>
                        <a:rPr lang="en-US" altLang="ko-KR" sz="1050" b="0" i="0" u="none" strike="noStrike" dirty="0">
                          <a:latin typeface="굴림"/>
                        </a:rPr>
                        <a:t>,</a:t>
                      </a:r>
                      <a:r>
                        <a:rPr lang="ko-KR" altLang="en-US" sz="1050" b="0" i="0" u="none" strike="noStrike" dirty="0">
                          <a:latin typeface="굴림"/>
                        </a:rPr>
                        <a:t>노무</a:t>
                      </a:r>
                      <a:r>
                        <a:rPr lang="en-US" altLang="ko-KR" sz="1050" b="0" i="0" u="none" strike="noStrike" dirty="0">
                          <a:latin typeface="굴림"/>
                        </a:rPr>
                        <a:t>, </a:t>
                      </a:r>
                      <a:r>
                        <a:rPr lang="ko-KR" altLang="en-US" sz="1050" b="0" i="0" u="none" strike="noStrike" dirty="0">
                          <a:latin typeface="굴림"/>
                        </a:rPr>
                        <a:t>현장출입관련업무를 담당에게 제공</a:t>
                      </a:r>
                      <a:r>
                        <a:rPr lang="en-US" altLang="ko-KR" sz="1050" b="0" i="0" u="none" strike="noStrike" dirty="0">
                          <a:latin typeface="굴림"/>
                        </a:rPr>
                        <a:t>/</a:t>
                      </a:r>
                      <a:r>
                        <a:rPr lang="ko-KR" altLang="en-US" sz="1050" b="0" i="0" u="none" strike="noStrike" dirty="0">
                          <a:latin typeface="굴림"/>
                        </a:rPr>
                        <a:t>활용하며</a:t>
                      </a:r>
                      <a:r>
                        <a:rPr lang="en-US" altLang="ko-KR" sz="1050" b="0" i="0" u="none" strike="noStrike" dirty="0">
                          <a:latin typeface="굴림"/>
                        </a:rPr>
                        <a:t>, </a:t>
                      </a:r>
                      <a:r>
                        <a:rPr lang="ko-KR" altLang="en-US" sz="1050" b="0" i="0" u="none" strike="noStrike" dirty="0" smtClean="0">
                          <a:latin typeface="굴림"/>
                        </a:rPr>
                        <a:t>급여 </a:t>
                      </a:r>
                      <a:r>
                        <a:rPr lang="ko-KR" altLang="en-US" sz="1050" b="0" i="0" u="none" strike="noStrike" dirty="0" err="1">
                          <a:latin typeface="굴림"/>
                        </a:rPr>
                        <a:t>알림서비스를</a:t>
                      </a:r>
                      <a:r>
                        <a:rPr lang="ko-KR" altLang="en-US" sz="1050" b="0" i="0" u="none" strike="noStrike" dirty="0">
                          <a:latin typeface="굴림"/>
                        </a:rPr>
                        <a:t> </a:t>
                      </a:r>
                      <a:r>
                        <a:rPr lang="ko-KR" altLang="en-US" sz="1050" b="0" i="0" u="none" strike="noStrike" dirty="0" err="1">
                          <a:latin typeface="굴림"/>
                        </a:rPr>
                        <a:t>받는것에</a:t>
                      </a:r>
                      <a:r>
                        <a:rPr lang="ko-KR" altLang="en-US" sz="1050" b="0" i="0" u="none" strike="noStrike" dirty="0">
                          <a:latin typeface="굴림"/>
                        </a:rPr>
                        <a:t> </a:t>
                      </a:r>
                      <a:r>
                        <a:rPr lang="ko-KR" altLang="en-US" sz="1050" b="0" i="0" u="none" strike="noStrike" dirty="0" err="1">
                          <a:latin typeface="굴림"/>
                        </a:rPr>
                        <a:t>이의없이</a:t>
                      </a:r>
                      <a:r>
                        <a:rPr lang="ko-KR" altLang="en-US" sz="1050" b="0" i="0" u="none" strike="noStrike" dirty="0">
                          <a:latin typeface="굴림"/>
                        </a:rPr>
                        <a:t> 동의합니다</a:t>
                      </a:r>
                      <a:r>
                        <a:rPr lang="en-US" altLang="ko-KR" sz="1050" b="0" i="0" u="none" strike="noStrike" dirty="0">
                          <a:latin typeface="굴림"/>
                        </a:rPr>
                        <a:t>. </a:t>
                      </a:r>
                      <a:r>
                        <a:rPr lang="en-US" altLang="ko-KR" sz="1050" b="0" i="0" u="none" strike="noStrike" dirty="0" smtClean="0">
                          <a:latin typeface="굴림"/>
                        </a:rPr>
                        <a:t>                 </a:t>
                      </a:r>
                      <a:r>
                        <a:rPr lang="ko-KR" altLang="en-US" sz="1050" b="1" i="0" u="sng" strike="noStrike" dirty="0">
                          <a:solidFill>
                            <a:srgbClr val="FF0000"/>
                          </a:solidFill>
                          <a:latin typeface="굴림"/>
                        </a:rPr>
                        <a:t>개인정보 제공동의자 성명 </a:t>
                      </a:r>
                      <a:r>
                        <a:rPr lang="en-US" altLang="ko-KR" sz="1050" b="1" i="0" u="sng" strike="noStrike" dirty="0">
                          <a:solidFill>
                            <a:srgbClr val="FF0000"/>
                          </a:solidFill>
                          <a:latin typeface="굴림"/>
                        </a:rPr>
                        <a:t>:                              (</a:t>
                      </a:r>
                      <a:r>
                        <a:rPr lang="ko-KR" altLang="en-US" sz="1050" b="1" i="0" u="sng" strike="noStrike" dirty="0">
                          <a:solidFill>
                            <a:srgbClr val="FF0000"/>
                          </a:solidFill>
                          <a:latin typeface="굴림"/>
                        </a:rPr>
                        <a:t>인</a:t>
                      </a:r>
                      <a:r>
                        <a:rPr lang="en-US" altLang="ko-KR" sz="1050" b="1" i="0" u="sng" strike="noStrike" dirty="0">
                          <a:solidFill>
                            <a:srgbClr val="FF0000"/>
                          </a:solidFill>
                          <a:latin typeface="굴림"/>
                        </a:rPr>
                        <a:t>)</a:t>
                      </a:r>
                      <a:endParaRPr lang="ko-KR" altLang="en-US" sz="1050" b="0" i="0" u="none" strike="noStrike" dirty="0">
                        <a:latin typeface="굴림"/>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385266">
                <a:tc>
                  <a:txBody>
                    <a:bodyPr/>
                    <a:lstStyle/>
                    <a:p>
                      <a:pPr algn="ctr" fontAlgn="ctr"/>
                      <a:r>
                        <a:rPr lang="ko-KR" altLang="en-US" sz="1050" b="1" i="0" u="none" strike="noStrike">
                          <a:latin typeface="굴림"/>
                        </a:rPr>
                        <a:t>근로계약서 교부</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7">
                  <a:txBody>
                    <a:bodyPr/>
                    <a:lstStyle/>
                    <a:p>
                      <a:pPr algn="l" fontAlgn="ctr"/>
                      <a:r>
                        <a:rPr lang="ko-KR" altLang="en-US" sz="1050" b="0" i="0" u="none" strike="noStrike" dirty="0">
                          <a:latin typeface="굴림"/>
                        </a:rPr>
                        <a:t> 상시 근로계약서를 정히 </a:t>
                      </a:r>
                      <a:r>
                        <a:rPr lang="ko-KR" altLang="en-US" sz="1050" b="0" i="0" u="none" strike="noStrike" dirty="0" err="1">
                          <a:latin typeface="굴림"/>
                        </a:rPr>
                        <a:t>교부받았음을</a:t>
                      </a:r>
                      <a:r>
                        <a:rPr lang="ko-KR" altLang="en-US" sz="1050" b="0" i="0" u="none" strike="noStrike" dirty="0">
                          <a:latin typeface="굴림"/>
                        </a:rPr>
                        <a:t> 확인합니다</a:t>
                      </a:r>
                      <a:r>
                        <a:rPr lang="en-US" altLang="ko-KR" sz="1050" b="0" i="0" u="none" strike="noStrike" dirty="0">
                          <a:latin typeface="굴림"/>
                        </a:rPr>
                        <a:t>.                           </a:t>
                      </a:r>
                      <a:r>
                        <a:rPr lang="ko-KR" altLang="en-US" sz="1050" b="1" i="0" u="sng" strike="noStrike" dirty="0" err="1">
                          <a:solidFill>
                            <a:srgbClr val="FF0000"/>
                          </a:solidFill>
                          <a:latin typeface="굴림"/>
                        </a:rPr>
                        <a:t>수령자</a:t>
                      </a:r>
                      <a:r>
                        <a:rPr lang="ko-KR" altLang="en-US" sz="1050" b="1" i="0" u="sng" strike="noStrike" dirty="0">
                          <a:solidFill>
                            <a:srgbClr val="FF0000"/>
                          </a:solidFill>
                          <a:latin typeface="굴림"/>
                        </a:rPr>
                        <a:t> 성명                                 </a:t>
                      </a:r>
                      <a:r>
                        <a:rPr lang="en-US" altLang="ko-KR" sz="1050" b="1" i="0" u="sng" strike="noStrike" dirty="0">
                          <a:solidFill>
                            <a:srgbClr val="FF0000"/>
                          </a:solidFill>
                          <a:latin typeface="굴림"/>
                        </a:rPr>
                        <a:t>(</a:t>
                      </a:r>
                      <a:r>
                        <a:rPr lang="ko-KR" altLang="en-US" sz="1050" b="1" i="0" u="sng" strike="noStrike" dirty="0">
                          <a:solidFill>
                            <a:srgbClr val="FF0000"/>
                          </a:solidFill>
                          <a:latin typeface="굴림"/>
                        </a:rPr>
                        <a:t>인</a:t>
                      </a:r>
                      <a:r>
                        <a:rPr lang="en-US" altLang="ko-KR" sz="1050" b="1" i="0" u="sng" strike="noStrike" dirty="0">
                          <a:solidFill>
                            <a:srgbClr val="FF0000"/>
                          </a:solidFill>
                          <a:latin typeface="굴림"/>
                        </a:rPr>
                        <a:t>)</a:t>
                      </a:r>
                      <a:endParaRPr lang="ko-KR" altLang="en-US" sz="1050" b="0" i="0" u="none" strike="noStrike" dirty="0">
                        <a:latin typeface="굴림"/>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bl>
          </a:graphicData>
        </a:graphic>
      </p:graphicFrame>
    </p:spTree>
    <p:extLst>
      <p:ext uri="{BB962C8B-B14F-4D97-AF65-F5344CB8AC3E}">
        <p14:creationId xmlns:p14="http://schemas.microsoft.com/office/powerpoint/2010/main" xmlns="" val="35520626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슬라이드 번호 개체 틀 2"/>
          <p:cNvSpPr>
            <a:spLocks noGrp="1"/>
          </p:cNvSpPr>
          <p:nvPr>
            <p:ph type="sldNum" sz="quarter" idx="12"/>
          </p:nvPr>
        </p:nvSpPr>
        <p:spPr/>
        <p:txBody>
          <a:bodyPr/>
          <a:lstStyle/>
          <a:p>
            <a:pPr>
              <a:defRPr/>
            </a:pPr>
            <a:fld id="{39526B7C-040F-4A05-99EB-35E8A92AC363}" type="slidenum">
              <a:rPr lang="en-US" altLang="ko-KR" smtClean="0"/>
              <a:pPr>
                <a:defRPr/>
              </a:pPr>
              <a:t>71</a:t>
            </a:fld>
            <a:endParaRPr lang="en-US" altLang="ko-KR"/>
          </a:p>
        </p:txBody>
      </p:sp>
      <p:graphicFrame>
        <p:nvGraphicFramePr>
          <p:cNvPr id="4" name="표 3"/>
          <p:cNvGraphicFramePr>
            <a:graphicFrameLocks noGrp="1"/>
          </p:cNvGraphicFramePr>
          <p:nvPr/>
        </p:nvGraphicFramePr>
        <p:xfrm>
          <a:off x="428596" y="1214422"/>
          <a:ext cx="8358247" cy="1928826"/>
        </p:xfrm>
        <a:graphic>
          <a:graphicData uri="http://schemas.openxmlformats.org/drawingml/2006/table">
            <a:tbl>
              <a:tblPr/>
              <a:tblGrid>
                <a:gridCol w="732109"/>
                <a:gridCol w="2498323"/>
                <a:gridCol w="902935"/>
                <a:gridCol w="951742"/>
                <a:gridCol w="902935"/>
                <a:gridCol w="2370203"/>
              </a:tblGrid>
              <a:tr h="363126">
                <a:tc rowSpan="4">
                  <a:txBody>
                    <a:bodyPr/>
                    <a:lstStyle/>
                    <a:p>
                      <a:pPr algn="ctr" fontAlgn="ctr"/>
                      <a:r>
                        <a:rPr lang="ko-KR" altLang="en-US" sz="1000" b="1" i="0" u="none" strike="noStrike" dirty="0">
                          <a:latin typeface="굴림"/>
                        </a:rPr>
                        <a:t>임    금</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BEEF3"/>
                    </a:solidFill>
                  </a:tcPr>
                </a:tc>
                <a:tc>
                  <a:txBody>
                    <a:bodyPr/>
                    <a:lstStyle/>
                    <a:p>
                      <a:pPr algn="l" fontAlgn="ctr"/>
                      <a:r>
                        <a:rPr lang="ko-KR" altLang="en-US" sz="1000" b="1" i="0" u="none" strike="noStrike">
                          <a:latin typeface="굴림"/>
                        </a:rPr>
                        <a:t> </a:t>
                      </a:r>
                      <a:r>
                        <a:rPr lang="en-US" altLang="ko-KR" sz="1000" b="1" i="0" u="none" strike="noStrike">
                          <a:latin typeface="굴림"/>
                        </a:rPr>
                        <a:t>1. "</a:t>
                      </a:r>
                      <a:r>
                        <a:rPr lang="ko-KR" altLang="en-US" sz="1000" b="1" i="0" u="none" strike="noStrike">
                          <a:latin typeface="굴림"/>
                        </a:rPr>
                        <a:t>을</a:t>
                      </a:r>
                      <a:r>
                        <a:rPr lang="en-US" altLang="ko-KR" sz="1000" b="1" i="0" u="none" strike="noStrike">
                          <a:latin typeface="굴림"/>
                        </a:rPr>
                        <a:t>"</a:t>
                      </a:r>
                      <a:r>
                        <a:rPr lang="ko-KR" altLang="en-US" sz="1000" b="1" i="0" u="none" strike="noStrike">
                          <a:latin typeface="굴림"/>
                        </a:rPr>
                        <a:t>의 임금은  </a:t>
                      </a:r>
                      <a:r>
                        <a:rPr lang="en-US" altLang="ko-KR" sz="1000" b="1" i="0" u="none" strike="noStrike">
                          <a:latin typeface="굴림"/>
                        </a:rPr>
                        <a:t>1</a:t>
                      </a:r>
                      <a:r>
                        <a:rPr lang="ko-KR" altLang="en-US" sz="1000" b="1" i="0" u="none" strike="noStrike">
                          <a:latin typeface="굴림"/>
                        </a:rPr>
                        <a:t>일 </a:t>
                      </a:r>
                      <a:r>
                        <a:rPr lang="en-US" altLang="ko-KR" sz="1000" b="1" i="0" u="none" strike="noStrike">
                          <a:latin typeface="굴림"/>
                        </a:rPr>
                        <a:t>8</a:t>
                      </a:r>
                      <a:r>
                        <a:rPr lang="ko-KR" altLang="en-US" sz="1000" b="1" i="0" u="none" strike="noStrike">
                          <a:latin typeface="굴림"/>
                        </a:rPr>
                        <a:t>시간 기본일당</a:t>
                      </a:r>
                      <a:r>
                        <a:rPr lang="en-US" altLang="ko-KR" sz="1000" b="1" i="0" u="none" strike="noStrike">
                          <a:latin typeface="굴림"/>
                        </a:rPr>
                        <a:t>(</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ko-KR" altLang="en-US" sz="1000" b="1" i="0" u="none" strike="noStrike">
                          <a:solidFill>
                            <a:srgbClr val="FF0000"/>
                          </a:solidFill>
                          <a:latin typeface="굴림"/>
                        </a:rPr>
                        <a:t>₩</a:t>
                      </a:r>
                      <a:r>
                        <a:rPr lang="en-US" altLang="ko-KR" sz="1000" b="1" i="0" u="none" strike="noStrike">
                          <a:solidFill>
                            <a:srgbClr val="FF0000"/>
                          </a:solidFill>
                          <a:latin typeface="굴림"/>
                        </a:rPr>
                        <a:t>156,000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CC"/>
                    </a:solidFill>
                  </a:tcPr>
                </a:tc>
                <a:tc>
                  <a:txBody>
                    <a:bodyPr/>
                    <a:lstStyle/>
                    <a:p>
                      <a:pPr algn="l" fontAlgn="ctr"/>
                      <a:r>
                        <a:rPr lang="en-US" altLang="ko-KR" sz="1000" b="1" i="0" u="none" strike="noStrike">
                          <a:latin typeface="굴림"/>
                        </a:rPr>
                        <a:t>)</a:t>
                      </a:r>
                      <a:r>
                        <a:rPr lang="ko-KR" altLang="en-US" sz="1000" b="1" i="0" u="none" strike="noStrike">
                          <a:latin typeface="굴림"/>
                        </a:rPr>
                        <a:t>원</a:t>
                      </a:r>
                      <a:r>
                        <a:rPr lang="en-US" altLang="ko-KR" sz="1000" b="1" i="0" u="none" strike="noStrike">
                          <a:latin typeface="굴림"/>
                        </a:rPr>
                        <a:t>,</a:t>
                      </a:r>
                      <a:r>
                        <a:rPr lang="ko-KR" altLang="en-US" sz="1000" b="1" i="0" u="none" strike="noStrike">
                          <a:latin typeface="굴림"/>
                        </a:rPr>
                        <a:t>시간급</a:t>
                      </a:r>
                      <a:r>
                        <a:rPr lang="en-US" altLang="ko-KR" sz="1000" b="1" i="0" u="none" strike="noStrike">
                          <a:latin typeface="굴림"/>
                        </a:rPr>
                        <a:t>(</a:t>
                      </a: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r>
                        <a:rPr lang="ko-KR" altLang="en-US" sz="1000" b="1" i="0" u="none" strike="noStrike">
                          <a:solidFill>
                            <a:srgbClr val="FF0000"/>
                          </a:solidFill>
                          <a:latin typeface="굴림"/>
                        </a:rPr>
                        <a:t> ₩    </a:t>
                      </a:r>
                      <a:r>
                        <a:rPr lang="en-US" altLang="ko-KR" sz="1000" b="1" i="0" u="none" strike="noStrike">
                          <a:solidFill>
                            <a:srgbClr val="FF0000"/>
                          </a:solidFill>
                          <a:latin typeface="굴림"/>
                        </a:rPr>
                        <a:t>19,500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CC"/>
                    </a:solidFill>
                  </a:tcPr>
                </a:tc>
                <a:tc>
                  <a:txBody>
                    <a:bodyPr/>
                    <a:lstStyle/>
                    <a:p>
                      <a:pPr algn="ctr" fontAlgn="ctr"/>
                      <a:r>
                        <a:rPr lang="ko-KR" altLang="en-US" sz="1000" b="1" i="0" u="none" strike="noStrike">
                          <a:latin typeface="굴림"/>
                        </a:rPr>
                        <a:t>  </a:t>
                      </a:r>
                      <a:r>
                        <a:rPr lang="en-US" altLang="ko-KR" sz="1000" b="1" i="0" u="none" strike="noStrike">
                          <a:latin typeface="굴림"/>
                        </a:rPr>
                        <a:t>)</a:t>
                      </a:r>
                      <a:r>
                        <a:rPr lang="ko-KR" altLang="en-US" sz="1000" b="1" i="0" u="none" strike="noStrike">
                          <a:latin typeface="굴림"/>
                        </a:rPr>
                        <a:t>원 으로 하고</a:t>
                      </a:r>
                      <a:r>
                        <a:rPr lang="en-US" altLang="ko-KR" sz="1000" b="1" i="0" u="none" strike="noStrike">
                          <a:latin typeface="굴림"/>
                        </a:rPr>
                        <a:t>,</a:t>
                      </a:r>
                      <a:r>
                        <a:rPr lang="ko-KR" altLang="en-US" sz="1000" b="1" i="0" u="none" strike="noStrike">
                          <a:latin typeface="굴림"/>
                        </a:rPr>
                        <a:t>법정수당은  </a:t>
                      </a:r>
                    </a:p>
                  </a:txBody>
                  <a:tcPr marL="0" marR="0" marT="0"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801716">
                <a:tc vMerge="1">
                  <a:txBody>
                    <a:bodyPr/>
                    <a:lstStyle/>
                    <a:p>
                      <a:pPr latinLnBrk="1"/>
                      <a:endParaRPr lang="ko-KR" altLang="en-US"/>
                    </a:p>
                  </a:txBody>
                  <a:tcPr/>
                </a:tc>
                <a:tc gridSpan="5">
                  <a:txBody>
                    <a:bodyPr/>
                    <a:lstStyle/>
                    <a:p>
                      <a:pPr algn="l" fontAlgn="t"/>
                      <a:r>
                        <a:rPr lang="ko-KR" altLang="en-US" sz="1000" b="1" i="0" u="none" strike="noStrike">
                          <a:latin typeface="굴림"/>
                        </a:rPr>
                        <a:t>     다음과  같이 산정 지급 한다</a:t>
                      </a:r>
                      <a:r>
                        <a:rPr lang="en-US" altLang="ko-KR" sz="1000" b="1" i="0" u="none" strike="noStrike">
                          <a:latin typeface="굴림"/>
                        </a:rPr>
                        <a:t>.</a:t>
                      </a:r>
                      <a:br>
                        <a:rPr lang="en-US" altLang="ko-KR" sz="1000" b="1" i="0" u="none" strike="noStrike">
                          <a:latin typeface="굴림"/>
                        </a:rPr>
                      </a:br>
                      <a:r>
                        <a:rPr lang="en-US" altLang="ko-KR" sz="1000" b="1" i="0" u="none" strike="noStrike">
                          <a:latin typeface="굴림"/>
                        </a:rPr>
                        <a:t>   ① </a:t>
                      </a:r>
                      <a:r>
                        <a:rPr lang="ko-KR" altLang="en-US" sz="1000" b="1" i="0" u="none" strike="noStrike">
                          <a:latin typeface="굴림"/>
                        </a:rPr>
                        <a:t>연장근로수당 </a:t>
                      </a:r>
                      <a:r>
                        <a:rPr lang="en-US" altLang="ko-KR" sz="1000" b="1" i="0" u="none" strike="noStrike">
                          <a:latin typeface="굴림"/>
                        </a:rPr>
                        <a:t>: </a:t>
                      </a:r>
                      <a:r>
                        <a:rPr lang="ko-KR" altLang="en-US" sz="1000" b="1" i="0" u="none" strike="noStrike">
                          <a:latin typeface="굴림"/>
                        </a:rPr>
                        <a:t>시간급 </a:t>
                      </a:r>
                      <a:r>
                        <a:rPr lang="en-US" altLang="ko-KR" sz="1000" b="1" i="0" u="none" strike="noStrike">
                          <a:latin typeface="굴림"/>
                        </a:rPr>
                        <a:t>× </a:t>
                      </a:r>
                      <a:r>
                        <a:rPr lang="ko-KR" altLang="en-US" sz="1000" b="1" i="0" u="none" strike="noStrike">
                          <a:latin typeface="굴림"/>
                        </a:rPr>
                        <a:t>연장근로시간 </a:t>
                      </a:r>
                      <a:r>
                        <a:rPr lang="en-US" altLang="ko-KR" sz="1000" b="1" i="0" u="none" strike="noStrike">
                          <a:latin typeface="굴림"/>
                        </a:rPr>
                        <a:t>× 150%   ② </a:t>
                      </a:r>
                      <a:r>
                        <a:rPr lang="ko-KR" altLang="en-US" sz="1000" b="1" i="0" u="none" strike="noStrike">
                          <a:latin typeface="굴림"/>
                        </a:rPr>
                        <a:t>휴일가산수당 </a:t>
                      </a:r>
                      <a:r>
                        <a:rPr lang="en-US" altLang="ko-KR" sz="1000" b="1" i="0" u="none" strike="noStrike">
                          <a:latin typeface="굴림"/>
                        </a:rPr>
                        <a:t>: </a:t>
                      </a:r>
                      <a:r>
                        <a:rPr lang="ko-KR" altLang="en-US" sz="1000" b="1" i="0" u="none" strike="noStrike">
                          <a:latin typeface="굴림"/>
                        </a:rPr>
                        <a:t>시간급 </a:t>
                      </a:r>
                      <a:r>
                        <a:rPr lang="en-US" altLang="ko-KR" sz="1000" b="1" i="0" u="none" strike="noStrike">
                          <a:latin typeface="굴림"/>
                        </a:rPr>
                        <a:t>× </a:t>
                      </a:r>
                      <a:r>
                        <a:rPr lang="ko-KR" altLang="en-US" sz="1000" b="1" i="0" u="none" strike="noStrike">
                          <a:latin typeface="굴림"/>
                        </a:rPr>
                        <a:t>휴일근로시간 </a:t>
                      </a:r>
                      <a:r>
                        <a:rPr lang="en-US" altLang="ko-KR" sz="1000" b="1" i="0" u="none" strike="noStrike">
                          <a:latin typeface="굴림"/>
                        </a:rPr>
                        <a:t>× 150%</a:t>
                      </a:r>
                      <a:br>
                        <a:rPr lang="en-US" altLang="ko-KR" sz="1000" b="1" i="0" u="none" strike="noStrike">
                          <a:latin typeface="굴림"/>
                        </a:rPr>
                      </a:br>
                      <a:r>
                        <a:rPr lang="en-US" altLang="ko-KR" sz="1000" b="1" i="0" u="none" strike="noStrike">
                          <a:latin typeface="굴림"/>
                        </a:rPr>
                        <a:t>   ③ </a:t>
                      </a:r>
                      <a:r>
                        <a:rPr lang="ko-KR" altLang="en-US" sz="1000" b="1" i="0" u="none" strike="noStrike">
                          <a:latin typeface="굴림"/>
                        </a:rPr>
                        <a:t>야간근로수당 </a:t>
                      </a:r>
                      <a:r>
                        <a:rPr lang="en-US" altLang="ko-KR" sz="1000" b="1" i="0" u="none" strike="noStrike">
                          <a:latin typeface="굴림"/>
                        </a:rPr>
                        <a:t>: </a:t>
                      </a:r>
                      <a:r>
                        <a:rPr lang="ko-KR" altLang="en-US" sz="1000" b="1" i="0" u="none" strike="noStrike">
                          <a:latin typeface="굴림"/>
                        </a:rPr>
                        <a:t>시간급 </a:t>
                      </a:r>
                      <a:r>
                        <a:rPr lang="en-US" altLang="ko-KR" sz="1000" b="1" i="0" u="none" strike="noStrike">
                          <a:latin typeface="굴림"/>
                        </a:rPr>
                        <a:t>× </a:t>
                      </a:r>
                      <a:r>
                        <a:rPr lang="ko-KR" altLang="en-US" sz="1000" b="1" i="0" u="none" strike="noStrike">
                          <a:latin typeface="굴림"/>
                        </a:rPr>
                        <a:t>야간근로시간</a:t>
                      </a:r>
                      <a:r>
                        <a:rPr lang="en-US" altLang="ko-KR" sz="1000" b="1" i="0" u="none" strike="noStrike">
                          <a:latin typeface="굴림"/>
                        </a:rPr>
                        <a:t>(22:00-06:00) × 50%  ④ </a:t>
                      </a:r>
                      <a:r>
                        <a:rPr lang="ko-KR" altLang="en-US" sz="1000" b="1" i="0" u="none" strike="noStrike">
                          <a:latin typeface="굴림"/>
                        </a:rPr>
                        <a:t>유급주휴수당 </a:t>
                      </a:r>
                      <a:r>
                        <a:rPr lang="en-US" altLang="ko-KR" sz="1000" b="1" i="0" u="none" strike="noStrike">
                          <a:latin typeface="굴림"/>
                        </a:rPr>
                        <a:t>: </a:t>
                      </a:r>
                      <a:r>
                        <a:rPr lang="ko-KR" altLang="en-US" sz="1000" b="1" i="0" u="none" strike="noStrike">
                          <a:latin typeface="굴림"/>
                        </a:rPr>
                        <a:t>전 주간</a:t>
                      </a:r>
                      <a:r>
                        <a:rPr lang="en-US" altLang="ko-KR" sz="1000" b="1" i="0" u="none" strike="noStrike">
                          <a:latin typeface="굴림"/>
                        </a:rPr>
                        <a:t>(</a:t>
                      </a:r>
                      <a:r>
                        <a:rPr lang="ko-KR" altLang="en-US" sz="1000" b="1" i="0" u="none" strike="noStrike">
                          <a:latin typeface="굴림"/>
                        </a:rPr>
                        <a:t>월</a:t>
                      </a:r>
                      <a:r>
                        <a:rPr lang="en-US" altLang="ko-KR" sz="1000" b="1" i="0" u="none" strike="noStrike">
                          <a:latin typeface="굴림"/>
                        </a:rPr>
                        <a:t>-</a:t>
                      </a:r>
                      <a:r>
                        <a:rPr lang="ko-KR" altLang="en-US" sz="1000" b="1" i="0" u="none" strike="noStrike">
                          <a:latin typeface="굴림"/>
                        </a:rPr>
                        <a:t>금</a:t>
                      </a:r>
                      <a:r>
                        <a:rPr lang="en-US" altLang="ko-KR" sz="1000" b="1" i="0" u="none" strike="noStrike">
                          <a:latin typeface="굴림"/>
                        </a:rPr>
                        <a:t>)</a:t>
                      </a:r>
                      <a:r>
                        <a:rPr lang="ko-KR" altLang="en-US" sz="1000" b="1" i="0" u="none" strike="noStrike">
                          <a:latin typeface="굴림"/>
                        </a:rPr>
                        <a:t>만근한 경우 시간급 </a:t>
                      </a:r>
                      <a:r>
                        <a:rPr lang="en-US" altLang="ko-KR" sz="1000" b="1" i="0" u="none" strike="noStrike">
                          <a:latin typeface="굴림"/>
                        </a:rPr>
                        <a:t>× 8</a:t>
                      </a:r>
                      <a:r>
                        <a:rPr lang="ko-KR" altLang="en-US" sz="1000" b="1" i="0" u="none" strike="noStrike">
                          <a:latin typeface="굴림"/>
                        </a:rPr>
                        <a:t>시간</a:t>
                      </a:r>
                      <a:br>
                        <a:rPr lang="ko-KR" altLang="en-US" sz="1000" b="1" i="0" u="none" strike="noStrike">
                          <a:latin typeface="굴림"/>
                        </a:rPr>
                      </a:br>
                      <a:r>
                        <a:rPr lang="ko-KR" altLang="en-US" sz="1000" b="1" i="0" u="none" strike="noStrike">
                          <a:latin typeface="굴림"/>
                        </a:rPr>
                        <a:t>   ⑤ 연차휴가수당 </a:t>
                      </a:r>
                      <a:r>
                        <a:rPr lang="en-US" altLang="ko-KR" sz="1000" b="1" i="0" u="none" strike="noStrike">
                          <a:latin typeface="굴림"/>
                        </a:rPr>
                        <a:t>: 1</a:t>
                      </a:r>
                      <a:r>
                        <a:rPr lang="ko-KR" altLang="en-US" sz="1000" b="1" i="0" u="none" strike="noStrike">
                          <a:latin typeface="굴림"/>
                        </a:rPr>
                        <a:t>개월</a:t>
                      </a:r>
                      <a:r>
                        <a:rPr lang="en-US" altLang="ko-KR" sz="1000" b="1" i="0" u="none" strike="noStrike">
                          <a:latin typeface="굴림"/>
                        </a:rPr>
                        <a:t>(1-</a:t>
                      </a:r>
                      <a:r>
                        <a:rPr lang="ko-KR" altLang="en-US" sz="1000" b="1" i="0" u="none" strike="noStrike">
                          <a:latin typeface="굴림"/>
                        </a:rPr>
                        <a:t>말일</a:t>
                      </a:r>
                      <a:r>
                        <a:rPr lang="en-US" altLang="ko-KR" sz="1000" b="1" i="0" u="none" strike="noStrike">
                          <a:latin typeface="굴림"/>
                        </a:rPr>
                        <a:t>)</a:t>
                      </a:r>
                      <a:r>
                        <a:rPr lang="ko-KR" altLang="en-US" sz="1000" b="1" i="0" u="none" strike="noStrike">
                          <a:latin typeface="굴림"/>
                        </a:rPr>
                        <a:t>간 만근 후</a:t>
                      </a:r>
                      <a:r>
                        <a:rPr lang="en-US" altLang="ko-KR" sz="1000" b="1" i="0" u="none" strike="noStrike">
                          <a:latin typeface="굴림"/>
                        </a:rPr>
                        <a:t>,  </a:t>
                      </a:r>
                      <a:r>
                        <a:rPr lang="ko-KR" altLang="en-US" sz="1000" b="1" i="0" u="none" strike="noStrike">
                          <a:latin typeface="굴림"/>
                        </a:rPr>
                        <a:t>연차휴가 미사용시 시간급 </a:t>
                      </a:r>
                      <a:r>
                        <a:rPr lang="en-US" altLang="ko-KR" sz="1000" b="1" i="0" u="none" strike="noStrike">
                          <a:latin typeface="굴림"/>
                        </a:rPr>
                        <a:t>× 8</a:t>
                      </a:r>
                      <a:r>
                        <a:rPr lang="ko-KR" altLang="en-US" sz="1000" b="1" i="0" u="none" strike="noStrike">
                          <a:latin typeface="굴림"/>
                        </a:rPr>
                        <a:t>시간 </a:t>
                      </a: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400858">
                <a:tc vMerge="1">
                  <a:txBody>
                    <a:bodyPr/>
                    <a:lstStyle/>
                    <a:p>
                      <a:pPr latinLnBrk="1"/>
                      <a:endParaRPr lang="ko-KR" altLang="en-US"/>
                    </a:p>
                  </a:txBody>
                  <a:tcPr/>
                </a:tc>
                <a:tc gridSpan="5">
                  <a:txBody>
                    <a:bodyPr/>
                    <a:lstStyle/>
                    <a:p>
                      <a:pPr algn="l" fontAlgn="ctr"/>
                      <a:r>
                        <a:rPr lang="ko-KR" altLang="en-US" sz="1000" b="1" i="0" u="none" strike="noStrike">
                          <a:latin typeface="굴림"/>
                        </a:rPr>
                        <a:t> </a:t>
                      </a:r>
                      <a:r>
                        <a:rPr lang="en-US" altLang="ko-KR" sz="1000" b="1" i="0" u="none" strike="noStrike">
                          <a:latin typeface="굴림"/>
                        </a:rPr>
                        <a:t>2. </a:t>
                      </a:r>
                      <a:r>
                        <a:rPr lang="ko-KR" altLang="en-US" sz="1000" b="1" i="0" u="none" strike="noStrike">
                          <a:latin typeface="굴림"/>
                        </a:rPr>
                        <a:t>임금은 익월</a:t>
                      </a:r>
                      <a:r>
                        <a:rPr lang="ko-KR" altLang="en-US" sz="1000" b="1" i="0" u="sng" strike="noStrike">
                          <a:latin typeface="굴림"/>
                        </a:rPr>
                        <a:t>      </a:t>
                      </a:r>
                      <a:r>
                        <a:rPr lang="ko-KR" altLang="en-US" sz="1000" b="1" i="0" u="none" strike="noStrike">
                          <a:latin typeface="굴림"/>
                        </a:rPr>
                        <a:t>일에 지급하며</a:t>
                      </a:r>
                      <a:r>
                        <a:rPr lang="en-US" altLang="ko-KR" sz="1000" b="1" i="0" u="none" strike="noStrike">
                          <a:latin typeface="굴림"/>
                        </a:rPr>
                        <a:t>, </a:t>
                      </a:r>
                      <a:r>
                        <a:rPr lang="ko-KR" altLang="en-US" sz="1000" b="1" i="0" u="none" strike="noStrike">
                          <a:latin typeface="굴림"/>
                        </a:rPr>
                        <a:t>급여지급시 근로소득세 및 고용보험료</a:t>
                      </a:r>
                      <a:r>
                        <a:rPr lang="en-US" altLang="ko-KR" sz="1000" b="1" i="0" u="none" strike="noStrike">
                          <a:latin typeface="굴림"/>
                        </a:rPr>
                        <a:t>, </a:t>
                      </a:r>
                      <a:r>
                        <a:rPr lang="ko-KR" altLang="en-US" sz="1000" b="1" i="0" u="none" strike="noStrike">
                          <a:latin typeface="굴림"/>
                        </a:rPr>
                        <a:t>의료보험료</a:t>
                      </a:r>
                      <a:r>
                        <a:rPr lang="en-US" altLang="ko-KR" sz="1000" b="1" i="0" u="none" strike="noStrike">
                          <a:latin typeface="굴림"/>
                        </a:rPr>
                        <a:t>, </a:t>
                      </a:r>
                      <a:r>
                        <a:rPr lang="ko-KR" altLang="en-US" sz="1000" b="1" i="0" u="none" strike="noStrike">
                          <a:latin typeface="굴림"/>
                        </a:rPr>
                        <a:t>국민연금 등 제세공과금을     원천 징수한 후    </a:t>
                      </a:r>
                      <a:r>
                        <a:rPr lang="en-US" altLang="ko-KR" sz="1000" b="1" i="0" u="none" strike="noStrike">
                          <a:latin typeface="굴림"/>
                        </a:rPr>
                        <a:t>"</a:t>
                      </a:r>
                      <a:r>
                        <a:rPr lang="ko-KR" altLang="en-US" sz="1000" b="1" i="0" u="none" strike="noStrike">
                          <a:latin typeface="굴림"/>
                        </a:rPr>
                        <a:t>을</a:t>
                      </a:r>
                      <a:r>
                        <a:rPr lang="en-US" altLang="ko-KR" sz="1000" b="1" i="0" u="none" strike="noStrike">
                          <a:latin typeface="굴림"/>
                        </a:rPr>
                        <a:t>"</a:t>
                      </a:r>
                      <a:r>
                        <a:rPr lang="ko-KR" altLang="en-US" sz="1000" b="1" i="0" u="none" strike="noStrike">
                          <a:latin typeface="굴림"/>
                        </a:rPr>
                        <a:t>의 온라인   </a:t>
                      </a:r>
                      <a:r>
                        <a:rPr lang="ko-KR" altLang="en-US" sz="1000" b="1" i="0" u="sng" strike="noStrike">
                          <a:solidFill>
                            <a:srgbClr val="FF0000"/>
                          </a:solidFill>
                          <a:latin typeface="굴림"/>
                        </a:rPr>
                        <a:t>통장구좌</a:t>
                      </a:r>
                      <a:r>
                        <a:rPr lang="en-US" altLang="ko-KR" sz="1000" b="1" i="0" u="sng" strike="noStrike">
                          <a:solidFill>
                            <a:srgbClr val="FF0000"/>
                          </a:solidFill>
                          <a:latin typeface="굴림"/>
                        </a:rPr>
                        <a:t>(                                           ,               </a:t>
                      </a:r>
                      <a:r>
                        <a:rPr lang="ko-KR" altLang="en-US" sz="1000" b="1" i="0" u="sng" strike="noStrike">
                          <a:solidFill>
                            <a:srgbClr val="FF0000"/>
                          </a:solidFill>
                          <a:latin typeface="굴림"/>
                        </a:rPr>
                        <a:t>은행</a:t>
                      </a:r>
                      <a:r>
                        <a:rPr lang="en-US" altLang="ko-KR" sz="1000" b="1" i="0" u="sng" strike="noStrike">
                          <a:solidFill>
                            <a:srgbClr val="FF0000"/>
                          </a:solidFill>
                          <a:latin typeface="굴림"/>
                        </a:rPr>
                        <a:t>)</a:t>
                      </a:r>
                      <a:r>
                        <a:rPr lang="ko-KR" altLang="en-US" sz="1000" b="1" i="0" u="none" strike="noStrike">
                          <a:latin typeface="굴림"/>
                        </a:rPr>
                        <a:t>로 직접 지급한다</a:t>
                      </a:r>
                      <a:r>
                        <a:rPr lang="en-US" altLang="ko-KR" sz="1000" b="1" i="0" u="none" strike="noStrike">
                          <a:latin typeface="굴림"/>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363126">
                <a:tc vMerge="1">
                  <a:txBody>
                    <a:bodyPr/>
                    <a:lstStyle/>
                    <a:p>
                      <a:pPr latinLnBrk="1"/>
                      <a:endParaRPr lang="ko-KR" altLang="en-US"/>
                    </a:p>
                  </a:txBody>
                  <a:tcPr/>
                </a:tc>
                <a:tc gridSpan="5">
                  <a:txBody>
                    <a:bodyPr/>
                    <a:lstStyle/>
                    <a:p>
                      <a:pPr algn="l" fontAlgn="ctr"/>
                      <a:r>
                        <a:rPr lang="ko-KR" altLang="en-US" sz="1000" b="1" i="0" u="none" strike="noStrike" dirty="0">
                          <a:solidFill>
                            <a:srgbClr val="002060"/>
                          </a:solidFill>
                          <a:latin typeface="굴림"/>
                        </a:rPr>
                        <a:t> </a:t>
                      </a:r>
                      <a:r>
                        <a:rPr lang="en-US" altLang="ko-KR" sz="1000" b="1" i="0" u="none" strike="noStrike" dirty="0">
                          <a:solidFill>
                            <a:srgbClr val="002060"/>
                          </a:solidFill>
                          <a:latin typeface="굴림"/>
                        </a:rPr>
                        <a:t>3. </a:t>
                      </a:r>
                      <a:r>
                        <a:rPr lang="ko-KR" altLang="en-US" sz="1000" b="1" i="0" u="none" strike="noStrike" dirty="0">
                          <a:solidFill>
                            <a:srgbClr val="002060"/>
                          </a:solidFill>
                          <a:latin typeface="굴림"/>
                        </a:rPr>
                        <a:t>성과급</a:t>
                      </a:r>
                      <a:r>
                        <a:rPr lang="en-US" altLang="ko-KR" sz="1000" b="1" i="0" u="none" strike="noStrike" dirty="0">
                          <a:solidFill>
                            <a:srgbClr val="002060"/>
                          </a:solidFill>
                          <a:latin typeface="굴림"/>
                        </a:rPr>
                        <a:t>[= </a:t>
                      </a:r>
                      <a:r>
                        <a:rPr lang="ko-KR" altLang="en-US" sz="1000" b="1" i="0" u="none" strike="noStrike" dirty="0" err="1">
                          <a:solidFill>
                            <a:srgbClr val="002060"/>
                          </a:solidFill>
                          <a:latin typeface="굴림"/>
                        </a:rPr>
                        <a:t>팀표준기성</a:t>
                      </a:r>
                      <a:r>
                        <a:rPr lang="ko-KR" altLang="en-US" sz="1000" b="1" i="0" u="none" strike="noStrike" dirty="0">
                          <a:solidFill>
                            <a:srgbClr val="002060"/>
                          </a:solidFill>
                          <a:latin typeface="굴림"/>
                        </a:rPr>
                        <a:t> </a:t>
                      </a:r>
                      <a:r>
                        <a:rPr lang="en-US" altLang="ko-KR" sz="1000" b="1" i="0" u="none" strike="noStrike" dirty="0">
                          <a:solidFill>
                            <a:srgbClr val="002060"/>
                          </a:solidFill>
                          <a:latin typeface="굴림"/>
                        </a:rPr>
                        <a:t>- (</a:t>
                      </a:r>
                      <a:r>
                        <a:rPr lang="ko-KR" altLang="en-US" sz="1000" b="1" i="0" u="none" strike="noStrike" dirty="0" err="1">
                          <a:solidFill>
                            <a:srgbClr val="002060"/>
                          </a:solidFill>
                          <a:latin typeface="굴림"/>
                        </a:rPr>
                        <a:t>팀인건비</a:t>
                      </a:r>
                      <a:r>
                        <a:rPr lang="en-US" altLang="ko-KR" sz="1000" b="1" i="0" u="none" strike="noStrike" dirty="0">
                          <a:solidFill>
                            <a:srgbClr val="002060"/>
                          </a:solidFill>
                          <a:latin typeface="굴림"/>
                        </a:rPr>
                        <a:t>+</a:t>
                      </a:r>
                      <a:r>
                        <a:rPr lang="ko-KR" altLang="en-US" sz="1000" b="1" i="0" u="none" strike="noStrike" dirty="0">
                          <a:solidFill>
                            <a:srgbClr val="002060"/>
                          </a:solidFill>
                          <a:latin typeface="굴림"/>
                        </a:rPr>
                        <a:t>경비</a:t>
                      </a:r>
                      <a:r>
                        <a:rPr lang="en-US" altLang="ko-KR" sz="1000" b="1" i="0" u="none" strike="noStrike" dirty="0">
                          <a:solidFill>
                            <a:srgbClr val="002060"/>
                          </a:solidFill>
                          <a:latin typeface="굴림"/>
                        </a:rPr>
                        <a:t>)]</a:t>
                      </a:r>
                      <a:r>
                        <a:rPr lang="ko-KR" altLang="en-US" sz="1000" b="1" i="0" u="none" strike="noStrike" dirty="0">
                          <a:solidFill>
                            <a:srgbClr val="002060"/>
                          </a:solidFill>
                          <a:latin typeface="굴림"/>
                        </a:rPr>
                        <a:t>발생시 팀</a:t>
                      </a:r>
                      <a:r>
                        <a:rPr lang="en-US" altLang="ko-KR" sz="1000" b="1" i="0" u="none" strike="noStrike" dirty="0">
                          <a:solidFill>
                            <a:srgbClr val="002060"/>
                          </a:solidFill>
                          <a:latin typeface="굴림"/>
                        </a:rPr>
                        <a:t>.</a:t>
                      </a:r>
                      <a:r>
                        <a:rPr lang="ko-KR" altLang="en-US" sz="1000" b="1" i="0" u="none" strike="noStrike" dirty="0">
                          <a:solidFill>
                            <a:srgbClr val="002060"/>
                          </a:solidFill>
                          <a:latin typeface="굴림"/>
                        </a:rPr>
                        <a:t>반장이 정한 배분기준에 따라  추가공수를 지급할 수 있다</a:t>
                      </a:r>
                      <a:r>
                        <a:rPr lang="en-US" altLang="ko-KR" sz="1000" b="1" i="0" u="none" strike="noStrike" dirty="0">
                          <a:solidFill>
                            <a:srgbClr val="002060"/>
                          </a:solidFill>
                          <a:latin typeface="굴림"/>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bl>
          </a:graphicData>
        </a:graphic>
      </p:graphicFrame>
      <p:sp>
        <p:nvSpPr>
          <p:cNvPr id="5" name="제목 1"/>
          <p:cNvSpPr>
            <a:spLocks noGrp="1"/>
          </p:cNvSpPr>
          <p:nvPr>
            <p:ph type="title"/>
          </p:nvPr>
        </p:nvSpPr>
        <p:spPr>
          <a:xfrm>
            <a:off x="914400" y="142852"/>
            <a:ext cx="8229600" cy="439718"/>
          </a:xfrm>
        </p:spPr>
        <p:txBody>
          <a:bodyPr/>
          <a:lstStyle/>
          <a:p>
            <a:r>
              <a:rPr lang="ko-KR" altLang="en-US" dirty="0" smtClean="0">
                <a:latin typeface="HY헤드라인M" panose="02030600000101010101" pitchFamily="18" charset="-127"/>
                <a:ea typeface="HY헤드라인M" panose="02030600000101010101" pitchFamily="18" charset="-127"/>
              </a:rPr>
              <a:t>근로계약서 예시 </a:t>
            </a:r>
            <a:r>
              <a:rPr lang="en-US" altLang="ko-KR" dirty="0" smtClean="0">
                <a:latin typeface="HY헤드라인M" panose="02030600000101010101" pitchFamily="18" charset="-127"/>
                <a:ea typeface="HY헤드라인M" panose="02030600000101010101" pitchFamily="18" charset="-127"/>
              </a:rPr>
              <a:t>(</a:t>
            </a:r>
            <a:r>
              <a:rPr lang="ko-KR" altLang="en-US" dirty="0" smtClean="0">
                <a:latin typeface="HY헤드라인M" panose="02030600000101010101" pitchFamily="18" charset="-127"/>
                <a:ea typeface="HY헤드라인M" panose="02030600000101010101" pitchFamily="18" charset="-127"/>
              </a:rPr>
              <a:t>시간급</a:t>
            </a:r>
            <a:r>
              <a:rPr lang="en-US" altLang="ko-KR" dirty="0" smtClean="0">
                <a:latin typeface="HY헤드라인M" panose="02030600000101010101" pitchFamily="18" charset="-127"/>
                <a:ea typeface="HY헤드라인M" panose="02030600000101010101" pitchFamily="18" charset="-127"/>
              </a:rPr>
              <a:t>)</a:t>
            </a:r>
            <a:endParaRPr lang="ko-KR" altLang="en-US" dirty="0">
              <a:latin typeface="HY헤드라인M" panose="02030600000101010101" pitchFamily="18" charset="-127"/>
              <a:ea typeface="HY헤드라인M" panose="02030600000101010101" pitchFamily="18" charset="-127"/>
            </a:endParaRPr>
          </a:p>
        </p:txBody>
      </p:sp>
      <p:sp>
        <p:nvSpPr>
          <p:cNvPr id="6" name="모서리가 둥근 직사각형 5"/>
          <p:cNvSpPr/>
          <p:nvPr/>
        </p:nvSpPr>
        <p:spPr>
          <a:xfrm>
            <a:off x="142876" y="214290"/>
            <a:ext cx="785786"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4-3</a:t>
            </a:r>
            <a:endParaRPr lang="ko-KR" altLang="en-US" b="1" dirty="0">
              <a:latin typeface="+mn-ea"/>
            </a:endParaRPr>
          </a:p>
        </p:txBody>
      </p:sp>
      <p:graphicFrame>
        <p:nvGraphicFramePr>
          <p:cNvPr id="7" name="표 6"/>
          <p:cNvGraphicFramePr>
            <a:graphicFrameLocks noGrp="1"/>
          </p:cNvGraphicFramePr>
          <p:nvPr/>
        </p:nvGraphicFramePr>
        <p:xfrm>
          <a:off x="500034" y="3714752"/>
          <a:ext cx="8215371" cy="1330173"/>
        </p:xfrm>
        <a:graphic>
          <a:graphicData uri="http://schemas.openxmlformats.org/drawingml/2006/table">
            <a:tbl>
              <a:tblPr/>
              <a:tblGrid>
                <a:gridCol w="718807"/>
                <a:gridCol w="718807"/>
                <a:gridCol w="886530"/>
                <a:gridCol w="853584"/>
                <a:gridCol w="886530"/>
                <a:gridCol w="934450"/>
                <a:gridCol w="1073522"/>
                <a:gridCol w="543795"/>
                <a:gridCol w="1599346"/>
              </a:tblGrid>
              <a:tr h="321471">
                <a:tc rowSpan="4">
                  <a:txBody>
                    <a:bodyPr/>
                    <a:lstStyle/>
                    <a:p>
                      <a:pPr algn="ctr" fontAlgn="ctr"/>
                      <a:r>
                        <a:rPr lang="ko-KR" altLang="en-US" sz="1200" b="1" i="0" u="none" strike="noStrike" dirty="0">
                          <a:latin typeface="굴림"/>
                        </a:rPr>
                        <a:t>임   금 </a:t>
                      </a:r>
                      <a:br>
                        <a:rPr lang="ko-KR" altLang="en-US" sz="1200" b="1" i="0" u="none" strike="noStrike" dirty="0">
                          <a:latin typeface="굴림"/>
                        </a:rPr>
                      </a:br>
                      <a:r>
                        <a:rPr lang="ko-KR" altLang="en-US" sz="1200" b="1" i="0" u="none" strike="noStrike" dirty="0">
                          <a:latin typeface="굴림"/>
                        </a:rPr>
                        <a:t>조견표</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fontAlgn="ctr"/>
                      <a:r>
                        <a:rPr lang="ko-KR" altLang="en-US" sz="1200" b="1" i="0" u="none" strike="noStrike">
                          <a:latin typeface="굴림"/>
                        </a:rPr>
                        <a:t>시간급</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BEEF3"/>
                    </a:solidFill>
                  </a:tcPr>
                </a:tc>
                <a:tc>
                  <a:txBody>
                    <a:bodyPr/>
                    <a:lstStyle/>
                    <a:p>
                      <a:pPr algn="ctr" fontAlgn="ctr"/>
                      <a:r>
                        <a:rPr lang="ko-KR" altLang="en-US" sz="1200" b="1" i="0" u="none" strike="noStrike">
                          <a:latin typeface="굴림"/>
                        </a:rPr>
                        <a:t>포괄일당</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BEEF3"/>
                    </a:solidFill>
                  </a:tcPr>
                </a:tc>
                <a:tc>
                  <a:txBody>
                    <a:bodyPr/>
                    <a:lstStyle/>
                    <a:p>
                      <a:pPr algn="ctr" fontAlgn="ctr"/>
                      <a:r>
                        <a:rPr lang="ko-KR" altLang="en-US" sz="1200" b="1" i="0" u="none" strike="noStrike">
                          <a:latin typeface="굴림"/>
                        </a:rPr>
                        <a:t>실근로시간</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BEEF3"/>
                    </a:solidFill>
                  </a:tcPr>
                </a:tc>
                <a:tc>
                  <a:txBody>
                    <a:bodyPr/>
                    <a:lstStyle/>
                    <a:p>
                      <a:pPr algn="ctr" fontAlgn="ctr"/>
                      <a:r>
                        <a:rPr lang="ko-KR" altLang="en-US" sz="1200" b="1" i="0" u="none" strike="noStrike">
                          <a:latin typeface="굴림"/>
                        </a:rPr>
                        <a:t>주휴수당</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BEEF3"/>
                    </a:solidFill>
                  </a:tcPr>
                </a:tc>
                <a:tc>
                  <a:txBody>
                    <a:bodyPr/>
                    <a:lstStyle/>
                    <a:p>
                      <a:pPr algn="ctr" fontAlgn="ctr"/>
                      <a:r>
                        <a:rPr lang="ko-KR" altLang="en-US" sz="1100" b="1" i="0" u="none" strike="noStrike">
                          <a:latin typeface="굴림"/>
                        </a:rPr>
                        <a:t>토일할증</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BEEF3"/>
                    </a:solidFill>
                  </a:tcPr>
                </a:tc>
                <a:tc>
                  <a:txBody>
                    <a:bodyPr/>
                    <a:lstStyle/>
                    <a:p>
                      <a:pPr algn="ctr" fontAlgn="ctr"/>
                      <a:r>
                        <a:rPr lang="ko-KR" altLang="en-US" sz="1050" b="1" i="0" u="none" strike="noStrike">
                          <a:latin typeface="굴림"/>
                        </a:rPr>
                        <a:t>환산근무시간</a:t>
                      </a:r>
                      <a:r>
                        <a:rPr lang="en-US" altLang="ko-KR" sz="1050" b="1" i="0" u="none" strike="noStrike">
                          <a:latin typeface="굴림"/>
                        </a:rPr>
                        <a:t>/</a:t>
                      </a:r>
                      <a:r>
                        <a:rPr lang="ko-KR" altLang="en-US" sz="1050" b="1" i="0" u="none" strike="noStrike">
                          <a:latin typeface="굴림"/>
                        </a:rPr>
                        <a:t>주</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BEEF3"/>
                    </a:solidFill>
                  </a:tcPr>
                </a:tc>
                <a:tc>
                  <a:txBody>
                    <a:bodyPr/>
                    <a:lstStyle/>
                    <a:p>
                      <a:pPr algn="ctr" fontAlgn="ctr"/>
                      <a:r>
                        <a:rPr lang="en-US" altLang="ko-KR" sz="1200" b="1" i="0" u="none" strike="noStrike" dirty="0" smtClean="0">
                          <a:latin typeface="굴림"/>
                        </a:rPr>
                        <a:t>30.42/7</a:t>
                      </a:r>
                      <a:r>
                        <a:rPr lang="ko-KR" altLang="en-US" sz="1200" b="1" i="0" u="none" strike="noStrike" dirty="0">
                          <a:latin typeface="굴림"/>
                        </a:rPr>
                        <a:t>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BEEF3"/>
                    </a:solidFill>
                  </a:tcPr>
                </a:tc>
                <a:tc>
                  <a:txBody>
                    <a:bodyPr/>
                    <a:lstStyle/>
                    <a:p>
                      <a:pPr algn="ctr" fontAlgn="ctr"/>
                      <a:r>
                        <a:rPr lang="ko-KR" altLang="en-US" sz="1200" b="1" i="0" u="none" strike="noStrike">
                          <a:latin typeface="굴림"/>
                        </a:rPr>
                        <a:t>월예상액</a:t>
                      </a:r>
                      <a:r>
                        <a:rPr lang="en-US" altLang="ko-KR" sz="1200" b="1" i="0" u="none" strike="noStrike">
                          <a:latin typeface="굴림"/>
                        </a:rPr>
                        <a:t>/26.06</a:t>
                      </a:r>
                      <a:r>
                        <a:rPr lang="ko-KR" altLang="en-US" sz="1200" b="1" i="0" u="none" strike="noStrike">
                          <a:latin typeface="굴림"/>
                        </a:rPr>
                        <a:t>일</a:t>
                      </a:r>
                    </a:p>
                  </a:txBody>
                  <a:tcPr marL="0" marR="0" marT="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DBEEF3"/>
                    </a:solidFill>
                  </a:tcPr>
                </a:tc>
              </a:tr>
              <a:tr h="321471">
                <a:tc vMerge="1">
                  <a:txBody>
                    <a:bodyPr/>
                    <a:lstStyle/>
                    <a:p>
                      <a:pPr latinLnBrk="1"/>
                      <a:endParaRPr lang="ko-KR" altLang="en-US"/>
                    </a:p>
                  </a:txBody>
                  <a:tcPr/>
                </a:tc>
                <a:tc>
                  <a:txBody>
                    <a:bodyPr/>
                    <a:lstStyle/>
                    <a:p>
                      <a:pPr algn="ctr" fontAlgn="ctr"/>
                      <a:r>
                        <a:rPr lang="ko-KR" altLang="en-US" sz="1200" b="1" i="0" u="none" strike="noStrike" dirty="0">
                          <a:latin typeface="굴림"/>
                        </a:rPr>
                        <a:t>     </a:t>
                      </a:r>
                      <a:r>
                        <a:rPr lang="en-US" altLang="ko-KR" sz="1200" b="1" i="0" u="none" strike="noStrike" dirty="0">
                          <a:latin typeface="굴림"/>
                        </a:rPr>
                        <a:t>19,500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ko-KR" altLang="en-US" sz="1200" b="1" i="0" u="none" strike="noStrike" dirty="0">
                          <a:latin typeface="굴림"/>
                        </a:rPr>
                        <a:t>       </a:t>
                      </a:r>
                      <a:r>
                        <a:rPr lang="en-US" altLang="ko-KR" sz="1200" b="1" i="0" u="none" strike="noStrike" dirty="0">
                          <a:latin typeface="굴림"/>
                        </a:rPr>
                        <a:t>195,000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ko-KR" altLang="en-US" sz="1200" b="1" i="0" u="none" strike="noStrike">
                          <a:latin typeface="굴림"/>
                        </a:rPr>
                        <a:t>             </a:t>
                      </a:r>
                      <a:r>
                        <a:rPr lang="en-US" altLang="ko-KR" sz="1200" b="1" i="0" u="none" strike="noStrike">
                          <a:latin typeface="굴림"/>
                        </a:rPr>
                        <a:t>48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ko-KR" altLang="en-US" sz="1200" b="1" i="0" u="none" strike="noStrike">
                          <a:latin typeface="굴림"/>
                        </a:rPr>
                        <a:t>                </a:t>
                      </a:r>
                      <a:r>
                        <a:rPr lang="en-US" altLang="ko-KR" sz="1200" b="1" i="0" u="none" strike="noStrike">
                          <a:latin typeface="굴림"/>
                        </a:rPr>
                        <a:t>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ko-KR" altLang="en-US" sz="1200" b="1" i="0" u="none" strike="noStrike">
                          <a:latin typeface="굴림"/>
                        </a:rPr>
                        <a:t>                 </a:t>
                      </a:r>
                      <a:r>
                        <a:rPr lang="en-US" altLang="ko-KR" sz="1200" b="1" i="0" u="none" strike="noStrike">
                          <a:latin typeface="굴림"/>
                        </a:rPr>
                        <a:t>4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ko-KR" altLang="en-US" sz="1200" b="1" i="0" u="none" strike="noStrike">
                          <a:latin typeface="굴림"/>
                        </a:rPr>
                        <a:t>          </a:t>
                      </a:r>
                      <a:r>
                        <a:rPr lang="en-US" altLang="ko-KR" sz="1200" b="1" i="0" u="none" strike="noStrike">
                          <a:latin typeface="굴림"/>
                        </a:rPr>
                        <a:t>60.00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ko-KR" altLang="en-US" sz="1200" b="1" i="0" u="none" strike="noStrike" dirty="0" smtClean="0">
                          <a:latin typeface="굴림"/>
                        </a:rPr>
                        <a:t>  </a:t>
                      </a:r>
                      <a:r>
                        <a:rPr lang="en-US" altLang="ko-KR" sz="1200" b="1" i="0" u="none" strike="noStrike" dirty="0">
                          <a:latin typeface="굴림"/>
                        </a:rPr>
                        <a:t>4.345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ko-KR" altLang="en-US" sz="1200" b="1" i="0" u="none" strike="noStrike" dirty="0">
                          <a:latin typeface="굴림"/>
                        </a:rPr>
                        <a:t>       </a:t>
                      </a:r>
                      <a:r>
                        <a:rPr lang="ko-KR" altLang="en-US" sz="1200" b="1" i="0" u="none" strike="noStrike" dirty="0" smtClean="0">
                          <a:latin typeface="굴림"/>
                        </a:rPr>
                        <a:t>    </a:t>
                      </a:r>
                      <a:r>
                        <a:rPr lang="en-US" altLang="ko-KR" sz="1200" b="1" i="0" u="none" strike="noStrike" dirty="0">
                          <a:latin typeface="굴림"/>
                        </a:rPr>
                        <a:t>5,083,650 </a:t>
                      </a:r>
                    </a:p>
                  </a:txBody>
                  <a:tcPr marL="0" marR="0" marT="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21471">
                <a:tc vMerge="1">
                  <a:txBody>
                    <a:bodyPr/>
                    <a:lstStyle/>
                    <a:p>
                      <a:pPr latinLnBrk="1"/>
                      <a:endParaRPr lang="ko-KR" altLang="en-US"/>
                    </a:p>
                  </a:txBody>
                  <a:tcPr/>
                </a:tc>
                <a:tc>
                  <a:txBody>
                    <a:bodyPr/>
                    <a:lstStyle/>
                    <a:p>
                      <a:pPr algn="l" fontAlgn="ctr"/>
                      <a:r>
                        <a:rPr lang="ko-KR" altLang="en-US" sz="1200" b="1" i="0" u="none" strike="noStrike" dirty="0" smtClean="0">
                          <a:latin typeface="굴림"/>
                        </a:rPr>
                        <a:t>   </a:t>
                      </a:r>
                      <a:r>
                        <a:rPr lang="en-US" altLang="ko-KR" sz="1200" b="1" i="0" u="none" strike="noStrike" dirty="0" smtClean="0">
                          <a:latin typeface="굴림"/>
                        </a:rPr>
                        <a:t>20,000 </a:t>
                      </a:r>
                      <a:endParaRPr lang="en-US" altLang="ko-KR" sz="1200" b="1" i="0" u="none" strike="noStrike" dirty="0">
                        <a:latin typeface="굴림"/>
                      </a:endParaRP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ko-KR" altLang="en-US" sz="1200" b="1" i="0" u="none" strike="noStrike" dirty="0">
                          <a:latin typeface="굴림"/>
                        </a:rPr>
                        <a:t> </a:t>
                      </a:r>
                      <a:r>
                        <a:rPr lang="ko-KR" altLang="en-US" sz="1200" b="1" i="0" u="none" strike="noStrike" dirty="0" smtClean="0">
                          <a:latin typeface="굴림"/>
                        </a:rPr>
                        <a:t>   </a:t>
                      </a:r>
                      <a:r>
                        <a:rPr lang="en-US" altLang="ko-KR" sz="1200" b="1" i="0" u="none" strike="noStrike" dirty="0">
                          <a:latin typeface="굴림"/>
                        </a:rPr>
                        <a:t>200,000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ko-KR" altLang="en-US" sz="1200" b="1" i="0" u="none" strike="noStrike" dirty="0">
                          <a:latin typeface="굴림"/>
                        </a:rPr>
                        <a:t>             </a:t>
                      </a:r>
                      <a:r>
                        <a:rPr lang="en-US" altLang="ko-KR" sz="1200" b="1" i="0" u="none" strike="noStrike" dirty="0">
                          <a:latin typeface="굴림"/>
                        </a:rPr>
                        <a:t>48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ko-KR" altLang="en-US" sz="1200" b="1" i="0" u="none" strike="noStrike" dirty="0">
                          <a:latin typeface="굴림"/>
                        </a:rPr>
                        <a:t>                </a:t>
                      </a:r>
                      <a:r>
                        <a:rPr lang="en-US" altLang="ko-KR" sz="1200" b="1" i="0" u="none" strike="noStrike" dirty="0">
                          <a:latin typeface="굴림"/>
                        </a:rPr>
                        <a:t>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ko-KR" altLang="en-US" sz="1200" b="1" i="0" u="none" strike="noStrike" dirty="0">
                          <a:latin typeface="굴림"/>
                        </a:rPr>
                        <a:t>                 </a:t>
                      </a:r>
                      <a:r>
                        <a:rPr lang="en-US" altLang="ko-KR" sz="1200" b="1" i="0" u="none" strike="noStrike" dirty="0">
                          <a:latin typeface="굴림"/>
                        </a:rPr>
                        <a:t>4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ko-KR" altLang="en-US" sz="1200" b="1" i="0" u="none" strike="noStrike" dirty="0">
                          <a:latin typeface="굴림"/>
                        </a:rPr>
                        <a:t>          </a:t>
                      </a:r>
                      <a:r>
                        <a:rPr lang="en-US" altLang="ko-KR" sz="1200" b="1" i="0" u="none" strike="noStrike" dirty="0">
                          <a:latin typeface="굴림"/>
                        </a:rPr>
                        <a:t>60.00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ko-KR" altLang="en-US" sz="1200" b="1" i="0" u="none" strike="noStrike" dirty="0">
                          <a:latin typeface="굴림"/>
                        </a:rPr>
                        <a:t> </a:t>
                      </a:r>
                      <a:r>
                        <a:rPr lang="ko-KR" altLang="en-US" sz="1200" b="1" i="0" u="none" strike="noStrike" dirty="0" smtClean="0">
                          <a:latin typeface="굴림"/>
                        </a:rPr>
                        <a:t> </a:t>
                      </a:r>
                      <a:r>
                        <a:rPr lang="en-US" altLang="ko-KR" sz="1200" b="1" i="0" u="none" strike="noStrike" dirty="0">
                          <a:latin typeface="굴림"/>
                        </a:rPr>
                        <a:t>4.345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ko-KR" altLang="en-US" sz="1200" b="1" i="0" u="none" strike="noStrike" dirty="0">
                          <a:latin typeface="굴림"/>
                        </a:rPr>
                        <a:t>        </a:t>
                      </a:r>
                      <a:r>
                        <a:rPr lang="ko-KR" altLang="en-US" sz="1200" b="1" i="0" u="none" strike="noStrike" dirty="0" smtClean="0">
                          <a:latin typeface="굴림"/>
                        </a:rPr>
                        <a:t>       </a:t>
                      </a:r>
                      <a:r>
                        <a:rPr lang="en-US" altLang="ko-KR" sz="1200" b="1" i="0" u="none" strike="noStrike" dirty="0">
                          <a:latin typeface="굴림"/>
                        </a:rPr>
                        <a:t>5,214,000 </a:t>
                      </a:r>
                    </a:p>
                  </a:txBody>
                  <a:tcPr marL="0" marR="0" marT="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21471">
                <a:tc vMerge="1">
                  <a:txBody>
                    <a:bodyPr/>
                    <a:lstStyle/>
                    <a:p>
                      <a:pPr latinLnBrk="1"/>
                      <a:endParaRPr lang="ko-KR" altLang="en-US"/>
                    </a:p>
                  </a:txBody>
                  <a:tcPr/>
                </a:tc>
                <a:tc>
                  <a:txBody>
                    <a:bodyPr/>
                    <a:lstStyle/>
                    <a:p>
                      <a:pPr algn="l" fontAlgn="ctr"/>
                      <a:r>
                        <a:rPr lang="ko-KR" altLang="en-US" sz="1200" b="1" i="0" u="none" strike="noStrike" dirty="0" smtClean="0">
                          <a:latin typeface="굴림"/>
                        </a:rPr>
                        <a:t>   </a:t>
                      </a:r>
                      <a:r>
                        <a:rPr lang="en-US" altLang="ko-KR" sz="1200" b="1" i="0" u="none" strike="noStrike" dirty="0">
                          <a:latin typeface="굴림"/>
                        </a:rPr>
                        <a:t>20,500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ko-KR" altLang="en-US" sz="1200" b="1" i="0" u="none" strike="noStrike" dirty="0">
                          <a:latin typeface="굴림"/>
                        </a:rPr>
                        <a:t> </a:t>
                      </a:r>
                      <a:r>
                        <a:rPr lang="ko-KR" altLang="en-US" sz="1200" b="1" i="0" u="none" strike="noStrike" dirty="0" smtClean="0">
                          <a:latin typeface="굴림"/>
                        </a:rPr>
                        <a:t>   </a:t>
                      </a:r>
                      <a:r>
                        <a:rPr lang="en-US" altLang="ko-KR" sz="1200" b="1" i="0" u="none" strike="noStrike" dirty="0">
                          <a:latin typeface="굴림"/>
                        </a:rPr>
                        <a:t>205,000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ko-KR" altLang="en-US" sz="1200" b="1" i="0" u="none" strike="noStrike" dirty="0">
                          <a:latin typeface="굴림"/>
                        </a:rPr>
                        <a:t>             </a:t>
                      </a:r>
                      <a:r>
                        <a:rPr lang="en-US" altLang="ko-KR" sz="1200" b="1" i="0" u="none" strike="noStrike" dirty="0">
                          <a:latin typeface="굴림"/>
                        </a:rPr>
                        <a:t>48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ko-KR" altLang="en-US" sz="1200" b="1" i="0" u="none" strike="noStrike" dirty="0">
                          <a:latin typeface="굴림"/>
                        </a:rPr>
                        <a:t>                </a:t>
                      </a:r>
                      <a:r>
                        <a:rPr lang="en-US" altLang="ko-KR" sz="1200" b="1" i="0" u="none" strike="noStrike" dirty="0">
                          <a:latin typeface="굴림"/>
                        </a:rPr>
                        <a:t>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ko-KR" altLang="en-US" sz="1200" b="1" i="0" u="none" strike="noStrike" dirty="0">
                          <a:latin typeface="굴림"/>
                        </a:rPr>
                        <a:t>                 </a:t>
                      </a:r>
                      <a:r>
                        <a:rPr lang="en-US" altLang="ko-KR" sz="1200" b="1" i="0" u="none" strike="noStrike" dirty="0">
                          <a:latin typeface="굴림"/>
                        </a:rPr>
                        <a:t>4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ko-KR" altLang="en-US" sz="1200" b="1" i="0" u="none" strike="noStrike" dirty="0">
                          <a:latin typeface="굴림"/>
                        </a:rPr>
                        <a:t>          </a:t>
                      </a:r>
                      <a:r>
                        <a:rPr lang="en-US" altLang="ko-KR" sz="1200" b="1" i="0" u="none" strike="noStrike" dirty="0">
                          <a:latin typeface="굴림"/>
                        </a:rPr>
                        <a:t>60.00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ko-KR" altLang="en-US" sz="1200" b="1" i="0" u="none" strike="noStrike" dirty="0">
                          <a:latin typeface="굴림"/>
                        </a:rPr>
                        <a:t> </a:t>
                      </a:r>
                      <a:r>
                        <a:rPr lang="ko-KR" altLang="en-US" sz="1200" b="1" i="0" u="none" strike="noStrike" dirty="0" smtClean="0">
                          <a:latin typeface="굴림"/>
                        </a:rPr>
                        <a:t> </a:t>
                      </a:r>
                      <a:r>
                        <a:rPr lang="en-US" altLang="ko-KR" sz="1200" b="1" i="0" u="none" strike="noStrike" dirty="0">
                          <a:latin typeface="굴림"/>
                        </a:rPr>
                        <a:t>4.345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ko-KR" altLang="en-US" sz="1200" b="1" i="0" u="none" strike="noStrike" dirty="0" smtClean="0">
                          <a:latin typeface="굴림"/>
                        </a:rPr>
                        <a:t>             </a:t>
                      </a:r>
                      <a:r>
                        <a:rPr lang="en-US" altLang="ko-KR" sz="1200" b="1" i="0" u="none" strike="noStrike" dirty="0">
                          <a:latin typeface="굴림"/>
                        </a:rPr>
                        <a:t>5,344,350 </a:t>
                      </a:r>
                    </a:p>
                  </a:txBody>
                  <a:tcPr marL="0" marR="0" marT="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8" name="표 7"/>
          <p:cNvGraphicFramePr>
            <a:graphicFrameLocks noGrp="1"/>
          </p:cNvGraphicFramePr>
          <p:nvPr/>
        </p:nvGraphicFramePr>
        <p:xfrm>
          <a:off x="571472" y="5286388"/>
          <a:ext cx="8072494" cy="822960"/>
        </p:xfrm>
        <a:graphic>
          <a:graphicData uri="http://schemas.openxmlformats.org/drawingml/2006/table">
            <a:tbl>
              <a:tblPr/>
              <a:tblGrid>
                <a:gridCol w="8072494"/>
              </a:tblGrid>
              <a:tr h="45720">
                <a:tc>
                  <a:txBody>
                    <a:bodyPr/>
                    <a:lstStyle/>
                    <a:p>
                      <a:pPr algn="l" fontAlgn="ctr"/>
                      <a:r>
                        <a:rPr lang="ko-KR" altLang="en-US" sz="1800" b="1" i="0" u="none" strike="noStrike" dirty="0">
                          <a:latin typeface="+mn-ea"/>
                          <a:ea typeface="+mn-ea"/>
                        </a:rPr>
                        <a:t>시간급 </a:t>
                      </a:r>
                      <a:r>
                        <a:rPr lang="ko-KR" altLang="en-US" sz="1800" b="1" i="0" u="none" strike="noStrike" dirty="0" smtClean="0">
                          <a:latin typeface="+mn-ea"/>
                          <a:ea typeface="+mn-ea"/>
                        </a:rPr>
                        <a:t>산정방법  </a:t>
                      </a:r>
                      <a:r>
                        <a:rPr lang="en-US" altLang="ko-KR" sz="1800" b="1" i="0" u="none" strike="noStrike" dirty="0" smtClean="0">
                          <a:latin typeface="+mn-ea"/>
                          <a:ea typeface="+mn-ea"/>
                        </a:rPr>
                        <a:t>(</a:t>
                      </a:r>
                      <a:r>
                        <a:rPr lang="ko-KR" altLang="en-US" sz="1800" b="1" i="0" u="none" strike="noStrike" dirty="0">
                          <a:latin typeface="+mn-ea"/>
                          <a:ea typeface="+mn-ea"/>
                        </a:rPr>
                        <a:t>일당 </a:t>
                      </a:r>
                      <a:r>
                        <a:rPr lang="en-US" altLang="ko-KR" sz="1800" b="1" i="0" u="none" strike="noStrike" dirty="0">
                          <a:latin typeface="+mn-ea"/>
                          <a:ea typeface="+mn-ea"/>
                        </a:rPr>
                        <a:t>x </a:t>
                      </a:r>
                      <a:r>
                        <a:rPr lang="en-US" altLang="ko-KR" sz="1800" b="1" i="0" u="none" strike="noStrike" dirty="0" smtClean="0">
                          <a:latin typeface="+mn-ea"/>
                          <a:ea typeface="+mn-ea"/>
                        </a:rPr>
                        <a:t>26.07</a:t>
                      </a:r>
                      <a:r>
                        <a:rPr lang="ko-KR" altLang="en-US" sz="1800" b="1" i="0" u="none" strike="noStrike" dirty="0" smtClean="0">
                          <a:latin typeface="+mn-ea"/>
                          <a:ea typeface="+mn-ea"/>
                        </a:rPr>
                        <a:t>일</a:t>
                      </a:r>
                      <a:r>
                        <a:rPr lang="en-US" altLang="ko-KR" sz="1800" b="1" i="0" u="none" strike="noStrike" dirty="0">
                          <a:latin typeface="+mn-ea"/>
                          <a:ea typeface="+mn-ea"/>
                        </a:rPr>
                        <a:t>) /</a:t>
                      </a:r>
                      <a:r>
                        <a:rPr lang="en-US" altLang="ko-KR" sz="1800" b="1" i="0" u="none" strike="noStrike" dirty="0" smtClean="0">
                          <a:latin typeface="+mn-ea"/>
                          <a:ea typeface="+mn-ea"/>
                        </a:rPr>
                        <a:t>260.7 </a:t>
                      </a:r>
                    </a:p>
                    <a:p>
                      <a:pPr algn="l" fontAlgn="ctr"/>
                      <a:r>
                        <a:rPr lang="ko-KR" altLang="en-US" sz="1800" b="1" i="0" u="none" strike="noStrike" dirty="0" smtClean="0">
                          <a:latin typeface="+mn-ea"/>
                          <a:ea typeface="+mn-ea"/>
                        </a:rPr>
                        <a:t>포괄일당 </a:t>
                      </a:r>
                      <a:r>
                        <a:rPr lang="en-US" altLang="ko-KR" sz="1800" b="1" i="0" u="none" strike="noStrike" dirty="0" smtClean="0">
                          <a:latin typeface="+mn-ea"/>
                          <a:ea typeface="+mn-ea"/>
                        </a:rPr>
                        <a:t>x 0.8 = </a:t>
                      </a:r>
                      <a:r>
                        <a:rPr lang="ko-KR" altLang="en-US" sz="1800" b="1" i="0" u="none" strike="noStrike" dirty="0" smtClean="0">
                          <a:latin typeface="+mn-ea"/>
                          <a:ea typeface="+mn-ea"/>
                        </a:rPr>
                        <a:t>기본일당</a:t>
                      </a:r>
                      <a:endParaRPr lang="en-US" altLang="ko-KR" sz="1800" b="1" i="0" u="none" strike="noStrike" dirty="0" smtClean="0">
                        <a:latin typeface="+mn-ea"/>
                        <a:ea typeface="+mn-ea"/>
                      </a:endParaRPr>
                    </a:p>
                    <a:p>
                      <a:pPr algn="l" fontAlgn="ctr"/>
                      <a:r>
                        <a:rPr lang="en-US" altLang="ko-KR" sz="1800" b="1" i="0" u="none" strike="noStrike" dirty="0" smtClean="0">
                          <a:latin typeface="+mn-ea"/>
                          <a:ea typeface="+mn-ea"/>
                        </a:rPr>
                        <a:t>(</a:t>
                      </a:r>
                      <a:r>
                        <a:rPr lang="ko-KR" altLang="en-US" sz="1800" b="1" i="0" u="none" strike="noStrike" dirty="0" smtClean="0">
                          <a:latin typeface="+mn-ea"/>
                          <a:ea typeface="+mn-ea"/>
                        </a:rPr>
                        <a:t>시간급 </a:t>
                      </a:r>
                      <a:r>
                        <a:rPr lang="en-US" altLang="ko-KR" sz="1800" b="1" i="0" u="none" strike="noStrike" dirty="0" smtClean="0">
                          <a:latin typeface="+mn-ea"/>
                          <a:ea typeface="+mn-ea"/>
                        </a:rPr>
                        <a:t>x</a:t>
                      </a:r>
                      <a:r>
                        <a:rPr lang="en-US" altLang="ko-KR" sz="1800" b="1" i="0" u="none" strike="noStrike" baseline="0" dirty="0" smtClean="0">
                          <a:latin typeface="+mn-ea"/>
                          <a:ea typeface="+mn-ea"/>
                        </a:rPr>
                        <a:t> 8) x 1.25 = </a:t>
                      </a:r>
                      <a:r>
                        <a:rPr lang="ko-KR" altLang="en-US" sz="1800" b="1" i="0" u="none" strike="noStrike" baseline="0" dirty="0" smtClean="0">
                          <a:latin typeface="+mn-ea"/>
                          <a:ea typeface="+mn-ea"/>
                        </a:rPr>
                        <a:t>포괄일당</a:t>
                      </a:r>
                      <a:r>
                        <a:rPr lang="en-US" altLang="ko-KR" sz="1800" b="1" i="0" u="none" strike="noStrike" baseline="0" dirty="0" smtClean="0">
                          <a:latin typeface="+mn-ea"/>
                          <a:ea typeface="+mn-ea"/>
                        </a:rPr>
                        <a:t> </a:t>
                      </a:r>
                      <a:endParaRPr lang="en-US" altLang="ko-KR" sz="1800" b="1" i="0" u="none" strike="noStrike" dirty="0">
                        <a:latin typeface="+mn-ea"/>
                        <a:ea typeface="+mn-ea"/>
                      </a:endParaRPr>
                    </a:p>
                  </a:txBody>
                  <a:tcPr marL="0" marR="0" marT="0" marB="0" anchor="ctr">
                    <a:lnL>
                      <a:noFill/>
                    </a:lnL>
                    <a:lnR>
                      <a:noFill/>
                    </a:lnR>
                    <a:lnT>
                      <a:noFill/>
                    </a:lnT>
                    <a:lnB>
                      <a:noFill/>
                    </a:lnB>
                  </a:tcPr>
                </a:tc>
              </a:tr>
            </a:tbl>
          </a:graphicData>
        </a:graphic>
      </p:graphicFrame>
    </p:spTree>
    <p:extLst>
      <p:ext uri="{BB962C8B-B14F-4D97-AF65-F5344CB8AC3E}">
        <p14:creationId xmlns:p14="http://schemas.microsoft.com/office/powerpoint/2010/main" xmlns="" val="19193662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ChangeArrowheads="1"/>
          </p:cNvSpPr>
          <p:nvPr/>
        </p:nvSpPr>
        <p:spPr bwMode="auto">
          <a:xfrm>
            <a:off x="928662" y="214290"/>
            <a:ext cx="6915791"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304800" indent="-304800">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r>
              <a:rPr lang="ko-KR" altLang="en-US" sz="2000" b="1" dirty="0">
                <a:latin typeface="맑은 고딕" panose="020B0503020000020004" pitchFamily="50" charset="-127"/>
                <a:ea typeface="맑은 고딕" panose="020B0503020000020004" pitchFamily="50" charset="-127"/>
              </a:rPr>
              <a:t> </a:t>
            </a:r>
            <a:r>
              <a:rPr lang="ko-KR" altLang="en-US" sz="2000" b="1" dirty="0" smtClean="0">
                <a:latin typeface="맑은 고딕" panose="020B0503020000020004" pitchFamily="50" charset="-127"/>
                <a:ea typeface="맑은 고딕" panose="020B0503020000020004" pitchFamily="50" charset="-127"/>
              </a:rPr>
              <a:t>근로계약서 예시</a:t>
            </a:r>
            <a:r>
              <a:rPr lang="en-US" altLang="ko-KR" sz="2000" b="1" dirty="0" smtClean="0">
                <a:latin typeface="맑은 고딕" panose="020B0503020000020004" pitchFamily="50" charset="-127"/>
                <a:ea typeface="맑은 고딕" panose="020B0503020000020004" pitchFamily="50" charset="-127"/>
              </a:rPr>
              <a:t>(</a:t>
            </a:r>
            <a:r>
              <a:rPr lang="ko-KR" altLang="en-US" sz="2000" b="1" dirty="0" smtClean="0">
                <a:latin typeface="맑은 고딕" panose="020B0503020000020004" pitchFamily="50" charset="-127"/>
                <a:ea typeface="맑은 고딕" panose="020B0503020000020004" pitchFamily="50" charset="-127"/>
              </a:rPr>
              <a:t>용역인부</a:t>
            </a:r>
            <a:r>
              <a:rPr lang="en-US" altLang="ko-KR" sz="2000" b="1" dirty="0" smtClean="0">
                <a:latin typeface="맑은 고딕" panose="020B0503020000020004" pitchFamily="50" charset="-127"/>
                <a:ea typeface="맑은 고딕" panose="020B0503020000020004" pitchFamily="50" charset="-127"/>
              </a:rPr>
              <a:t>) </a:t>
            </a:r>
            <a:endParaRPr lang="en-US" altLang="ko-KR" sz="2000" b="1" dirty="0">
              <a:latin typeface="맑은 고딕" panose="020B0503020000020004" pitchFamily="50" charset="-127"/>
              <a:ea typeface="맑은 고딕" panose="020B0503020000020004" pitchFamily="50" charset="-127"/>
            </a:endParaRPr>
          </a:p>
        </p:txBody>
      </p:sp>
      <p:cxnSp>
        <p:nvCxnSpPr>
          <p:cNvPr id="7" name="직선 연결선 6"/>
          <p:cNvCxnSpPr/>
          <p:nvPr/>
        </p:nvCxnSpPr>
        <p:spPr>
          <a:xfrm>
            <a:off x="0" y="714356"/>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8" name="모서리가 둥근 직사각형 7"/>
          <p:cNvSpPr/>
          <p:nvPr/>
        </p:nvSpPr>
        <p:spPr>
          <a:xfrm>
            <a:off x="142876" y="214290"/>
            <a:ext cx="785786"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4-4</a:t>
            </a:r>
            <a:endParaRPr lang="ko-KR" altLang="en-US" b="1" dirty="0">
              <a:latin typeface="+mn-ea"/>
            </a:endParaRPr>
          </a:p>
        </p:txBody>
      </p:sp>
      <p:graphicFrame>
        <p:nvGraphicFramePr>
          <p:cNvPr id="9" name="표 8"/>
          <p:cNvGraphicFramePr>
            <a:graphicFrameLocks noGrp="1"/>
          </p:cNvGraphicFramePr>
          <p:nvPr/>
        </p:nvGraphicFramePr>
        <p:xfrm>
          <a:off x="357158" y="1000108"/>
          <a:ext cx="8572560" cy="5429287"/>
        </p:xfrm>
        <a:graphic>
          <a:graphicData uri="http://schemas.openxmlformats.org/drawingml/2006/table">
            <a:tbl>
              <a:tblPr/>
              <a:tblGrid>
                <a:gridCol w="797733"/>
                <a:gridCol w="908188"/>
                <a:gridCol w="722971"/>
                <a:gridCol w="179080"/>
                <a:gridCol w="874438"/>
                <a:gridCol w="908188"/>
                <a:gridCol w="748643"/>
                <a:gridCol w="920461"/>
                <a:gridCol w="874438"/>
                <a:gridCol w="1638420"/>
              </a:tblGrid>
              <a:tr h="247296">
                <a:tc rowSpan="2">
                  <a:txBody>
                    <a:bodyPr/>
                    <a:lstStyle/>
                    <a:p>
                      <a:pPr algn="ctr" fontAlgn="ctr"/>
                      <a:r>
                        <a:rPr lang="ko-KR" altLang="en-US" sz="1000" b="1" i="0" u="none" strike="noStrike" dirty="0">
                          <a:latin typeface="굴림"/>
                        </a:rPr>
                        <a:t>계약기간</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3">
                  <a:txBody>
                    <a:bodyPr/>
                    <a:lstStyle/>
                    <a:p>
                      <a:pPr algn="ctr" fontAlgn="t"/>
                      <a:r>
                        <a:rPr lang="ko-KR" altLang="en-US" sz="1050" b="1" i="0" u="none" strike="noStrike">
                          <a:latin typeface="굴림"/>
                        </a:rPr>
                        <a:t> </a:t>
                      </a:r>
                      <a:r>
                        <a:rPr lang="ko-KR" altLang="en-US" sz="1050" b="1" i="0" u="sng" strike="noStrike">
                          <a:solidFill>
                            <a:srgbClr val="333399"/>
                          </a:solidFill>
                          <a:latin typeface="굴림"/>
                        </a:rPr>
                        <a:t> </a:t>
                      </a:r>
                      <a:r>
                        <a:rPr lang="en-US" altLang="ko-KR" sz="1050" b="1" i="0" u="sng" strike="noStrike">
                          <a:solidFill>
                            <a:srgbClr val="333399"/>
                          </a:solidFill>
                          <a:latin typeface="굴림"/>
                        </a:rPr>
                        <a:t>2018.    .    .  ~</a:t>
                      </a:r>
                      <a:endParaRPr lang="ko-KR" altLang="en-US" sz="1050" b="1" i="0" u="sng" strike="noStrike">
                        <a:latin typeface="굴림"/>
                      </a:endParaRPr>
                    </a:p>
                  </a:txBody>
                  <a:tcPr marL="0" marR="0" marT="0"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pPr latinLnBrk="1"/>
                      <a:endParaRPr lang="ko-KR" altLang="en-US"/>
                    </a:p>
                  </a:txBody>
                  <a:tcPr/>
                </a:tc>
                <a:tc hMerge="1">
                  <a:txBody>
                    <a:bodyPr/>
                    <a:lstStyle/>
                    <a:p>
                      <a:pPr latinLnBrk="1"/>
                      <a:endParaRPr lang="ko-KR" altLang="en-US"/>
                    </a:p>
                  </a:txBody>
                  <a:tcPr/>
                </a:tc>
                <a:tc gridSpan="2">
                  <a:txBody>
                    <a:bodyPr/>
                    <a:lstStyle/>
                    <a:p>
                      <a:pPr algn="ctr" fontAlgn="t"/>
                      <a:r>
                        <a:rPr lang="ko-KR" altLang="en-US" sz="1050" b="1" i="0" u="none" strike="noStrike">
                          <a:latin typeface="굴림"/>
                        </a:rPr>
                        <a:t> </a:t>
                      </a:r>
                      <a:r>
                        <a:rPr lang="ko-KR" altLang="en-US" sz="1050" b="1" i="0" u="sng" strike="noStrike">
                          <a:solidFill>
                            <a:srgbClr val="333399"/>
                          </a:solidFill>
                          <a:latin typeface="굴림"/>
                        </a:rPr>
                        <a:t> </a:t>
                      </a:r>
                      <a:r>
                        <a:rPr lang="en-US" altLang="ko-KR" sz="1050" b="1" i="0" u="sng" strike="noStrike">
                          <a:solidFill>
                            <a:srgbClr val="333399"/>
                          </a:solidFill>
                          <a:latin typeface="굴림"/>
                        </a:rPr>
                        <a:t>2018.     .     .  </a:t>
                      </a:r>
                      <a:endParaRPr lang="ko-KR" altLang="en-US" sz="1050" b="1" i="0" u="sng" strike="noStrike">
                        <a:latin typeface="굴림"/>
                      </a:endParaRPr>
                    </a:p>
                  </a:txBody>
                  <a:tcPr marL="0" marR="0" marT="0" marB="0">
                    <a:lnL>
                      <a:noFill/>
                    </a:lnL>
                    <a:lnR>
                      <a:noFill/>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pPr latinLnBrk="1"/>
                      <a:endParaRPr lang="ko-KR" altLang="en-US"/>
                    </a:p>
                  </a:txBody>
                  <a:tcPr/>
                </a:tc>
                <a:tc>
                  <a:txBody>
                    <a:bodyPr/>
                    <a:lstStyle/>
                    <a:p>
                      <a:pPr algn="l" fontAlgn="ctr"/>
                      <a:r>
                        <a:rPr lang="ko-KR" altLang="en-US" sz="1000" b="1" i="0" u="none" strike="noStrike">
                          <a:latin typeface="굴림"/>
                        </a:rPr>
                        <a:t>  </a:t>
                      </a:r>
                      <a:r>
                        <a:rPr lang="en-US" altLang="ko-KR" sz="1000" b="1" i="0" u="none" strike="noStrike">
                          <a:latin typeface="굴림"/>
                        </a:rPr>
                        <a:t>( 1</a:t>
                      </a:r>
                      <a:r>
                        <a:rPr lang="ko-KR" altLang="en-US" sz="1000" b="1" i="0" u="none" strike="noStrike">
                          <a:latin typeface="굴림"/>
                        </a:rPr>
                        <a:t>주일</a:t>
                      </a:r>
                      <a:r>
                        <a:rPr lang="en-US" altLang="ko-KR" sz="1000" b="1" i="0" u="none" strike="noStrike">
                          <a:latin typeface="굴림"/>
                        </a:rPr>
                        <a:t>)</a:t>
                      </a: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gridSpan="3">
                  <a:txBody>
                    <a:bodyPr/>
                    <a:lstStyle/>
                    <a:p>
                      <a:pPr algn="l" fontAlgn="ctr"/>
                      <a:r>
                        <a:rPr lang="ko-KR" altLang="en-US" sz="1000" b="0" i="0" u="none" strike="noStrike">
                          <a:latin typeface="굴림"/>
                        </a:rPr>
                        <a:t>로 한다</a:t>
                      </a:r>
                      <a:r>
                        <a:rPr lang="en-US" altLang="ko-KR" sz="1000" b="0" i="0" u="none" strike="noStrike">
                          <a:latin typeface="굴림"/>
                        </a:rPr>
                        <a:t>. </a:t>
                      </a:r>
                      <a:r>
                        <a:rPr lang="ko-KR" altLang="en-US" sz="1000" b="0" i="0" u="none" strike="noStrike">
                          <a:latin typeface="굴림"/>
                        </a:rPr>
                        <a:t>근로계약만료시 근로관계는 자동종료된다</a:t>
                      </a:r>
                      <a:r>
                        <a:rPr lang="en-US" altLang="ko-KR" sz="1000" b="0" i="0" u="none" strike="noStrike">
                          <a:latin typeface="굴림"/>
                        </a:rPr>
                        <a:t>.</a:t>
                      </a:r>
                    </a:p>
                  </a:txBody>
                  <a:tcPr marL="0" marR="0" marT="0"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pPr latinLnBrk="1"/>
                      <a:endParaRPr lang="ko-KR" altLang="en-US"/>
                    </a:p>
                  </a:txBody>
                  <a:tcPr/>
                </a:tc>
                <a:tc hMerge="1">
                  <a:txBody>
                    <a:bodyPr/>
                    <a:lstStyle/>
                    <a:p>
                      <a:pPr latinLnBrk="1"/>
                      <a:endParaRPr lang="ko-KR" altLang="en-US"/>
                    </a:p>
                  </a:txBody>
                  <a:tcPr/>
                </a:tc>
              </a:tr>
              <a:tr h="179852">
                <a:tc vMerge="1">
                  <a:txBody>
                    <a:bodyPr/>
                    <a:lstStyle/>
                    <a:p>
                      <a:pPr latinLnBrk="1"/>
                      <a:endParaRPr lang="ko-KR" altLang="en-US"/>
                    </a:p>
                  </a:txBody>
                  <a:tcPr/>
                </a:tc>
                <a:tc gridSpan="9">
                  <a:txBody>
                    <a:bodyPr/>
                    <a:lstStyle/>
                    <a:p>
                      <a:pPr algn="l" fontAlgn="ctr"/>
                      <a:r>
                        <a:rPr lang="ko-KR" altLang="en-US" sz="1000" b="0" i="0" u="none" strike="noStrike">
                          <a:latin typeface="굴림"/>
                        </a:rPr>
                        <a:t>근로계약의 갱신은 </a:t>
                      </a:r>
                      <a:r>
                        <a:rPr lang="en-US" altLang="ko-KR" sz="1000" b="0" i="0" u="none" strike="noStrike">
                          <a:latin typeface="굴림"/>
                        </a:rPr>
                        <a:t>1</a:t>
                      </a:r>
                      <a:r>
                        <a:rPr lang="ko-KR" altLang="en-US" sz="1000" b="0" i="0" u="none" strike="noStrike">
                          <a:latin typeface="굴림"/>
                        </a:rPr>
                        <a:t>주일 단위로 현장공정상 인력수급상황을 감안하여 </a:t>
                      </a:r>
                      <a:r>
                        <a:rPr lang="en-US" altLang="ko-KR" sz="1000" b="0" i="0" u="none" strike="noStrike">
                          <a:latin typeface="굴림"/>
                        </a:rPr>
                        <a:t>"</a:t>
                      </a:r>
                      <a:r>
                        <a:rPr lang="ko-KR" altLang="en-US" sz="1000" b="0" i="0" u="none" strike="noStrike">
                          <a:latin typeface="굴림"/>
                        </a:rPr>
                        <a:t>갑</a:t>
                      </a:r>
                      <a:r>
                        <a:rPr lang="en-US" altLang="ko-KR" sz="1000" b="0" i="0" u="none" strike="noStrike">
                          <a:latin typeface="굴림"/>
                        </a:rPr>
                        <a:t>"</a:t>
                      </a:r>
                      <a:r>
                        <a:rPr lang="ko-KR" altLang="en-US" sz="1000" b="0" i="0" u="none" strike="noStrike">
                          <a:latin typeface="굴림"/>
                        </a:rPr>
                        <a:t>과 </a:t>
                      </a:r>
                      <a:r>
                        <a:rPr lang="en-US" altLang="ko-KR" sz="1000" b="0" i="0" u="none" strike="noStrike">
                          <a:latin typeface="굴림"/>
                        </a:rPr>
                        <a:t>"</a:t>
                      </a:r>
                      <a:r>
                        <a:rPr lang="ko-KR" altLang="en-US" sz="1000" b="0" i="0" u="none" strike="noStrike">
                          <a:latin typeface="굴림"/>
                        </a:rPr>
                        <a:t>을</a:t>
                      </a:r>
                      <a:r>
                        <a:rPr lang="en-US" altLang="ko-KR" sz="1000" b="0" i="0" u="none" strike="noStrike">
                          <a:latin typeface="굴림"/>
                        </a:rPr>
                        <a:t>"</a:t>
                      </a:r>
                      <a:r>
                        <a:rPr lang="ko-KR" altLang="en-US" sz="1000" b="0" i="0" u="none" strike="noStrike">
                          <a:latin typeface="굴림"/>
                        </a:rPr>
                        <a:t>이 하기 근로계약 갱신란에 합의하여 갱신할 수 있다</a:t>
                      </a:r>
                      <a:r>
                        <a:rPr lang="en-US" altLang="ko-KR" sz="1000" b="0" i="0" u="none" strike="noStrike">
                          <a:latin typeface="굴림"/>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02334">
                <a:tc rowSpan="6">
                  <a:txBody>
                    <a:bodyPr/>
                    <a:lstStyle/>
                    <a:p>
                      <a:pPr algn="ctr" fontAlgn="ctr"/>
                      <a:r>
                        <a:rPr lang="ko-KR" altLang="en-US" sz="1000" b="1" i="0" u="none" strike="noStrike" dirty="0">
                          <a:latin typeface="굴림"/>
                        </a:rPr>
                        <a:t>임    금</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4">
                  <a:txBody>
                    <a:bodyPr/>
                    <a:lstStyle/>
                    <a:p>
                      <a:pPr algn="l" fontAlgn="ctr"/>
                      <a:r>
                        <a:rPr lang="ko-KR" altLang="en-US" sz="1000" b="0" i="0" u="none" strike="noStrike">
                          <a:latin typeface="굴림"/>
                        </a:rPr>
                        <a:t> </a:t>
                      </a:r>
                      <a:r>
                        <a:rPr lang="en-US" altLang="ko-KR" sz="1000" b="0" i="0" u="none" strike="noStrike">
                          <a:latin typeface="굴림"/>
                        </a:rPr>
                        <a:t>1.  "</a:t>
                      </a:r>
                      <a:r>
                        <a:rPr lang="ko-KR" altLang="en-US" sz="1000" b="0" i="0" u="none" strike="noStrike">
                          <a:latin typeface="굴림"/>
                        </a:rPr>
                        <a:t>을</a:t>
                      </a:r>
                      <a:r>
                        <a:rPr lang="en-US" altLang="ko-KR" sz="1000" b="0" i="0" u="none" strike="noStrike">
                          <a:latin typeface="굴림"/>
                        </a:rPr>
                        <a:t>"</a:t>
                      </a:r>
                      <a:r>
                        <a:rPr lang="ko-KR" altLang="en-US" sz="1000" b="0" i="0" u="none" strike="noStrike">
                          <a:latin typeface="굴림"/>
                        </a:rPr>
                        <a:t>의 임금은  </a:t>
                      </a:r>
                      <a:r>
                        <a:rPr lang="en-US" altLang="ko-KR" sz="1000" b="0" i="0" u="none" strike="noStrike">
                          <a:latin typeface="굴림"/>
                        </a:rPr>
                        <a:t>1</a:t>
                      </a:r>
                      <a:r>
                        <a:rPr lang="ko-KR" altLang="en-US" sz="1000" b="0" i="0" u="none" strike="noStrike">
                          <a:latin typeface="굴림"/>
                        </a:rPr>
                        <a:t>일 </a:t>
                      </a:r>
                      <a:r>
                        <a:rPr lang="en-US" altLang="ko-KR" sz="1000" b="0" i="0" u="none" strike="noStrike">
                          <a:latin typeface="굴림"/>
                        </a:rPr>
                        <a:t>8</a:t>
                      </a:r>
                      <a:r>
                        <a:rPr lang="ko-KR" altLang="en-US" sz="1000" b="0" i="0" u="none" strike="noStrike">
                          <a:latin typeface="굴림"/>
                        </a:rPr>
                        <a:t>시간 기본일당  </a:t>
                      </a:r>
                      <a:r>
                        <a:rPr lang="en-US" altLang="ko-KR" sz="1000" b="0" i="0" u="none" strike="noStrike">
                          <a:latin typeface="굴림"/>
                        </a:rPr>
                        <a:t>(</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a:txBody>
                    <a:bodyPr/>
                    <a:lstStyle/>
                    <a:p>
                      <a:pPr algn="r" fontAlgn="ctr"/>
                      <a:r>
                        <a:rPr lang="ko-KR" altLang="en-US" sz="1000" b="1" i="0" u="none" strike="noStrike">
                          <a:solidFill>
                            <a:srgbClr val="FF0000"/>
                          </a:solidFill>
                          <a:latin typeface="굴림"/>
                        </a:rPr>
                        <a:t>₩</a:t>
                      </a:r>
                      <a:r>
                        <a:rPr lang="en-US" altLang="ko-KR" sz="1000" b="1" i="0" u="none" strike="noStrike">
                          <a:solidFill>
                            <a:srgbClr val="FF0000"/>
                          </a:solidFill>
                          <a:latin typeface="굴림"/>
                        </a:rPr>
                        <a:t>75,184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CC"/>
                    </a:solidFill>
                  </a:tcPr>
                </a:tc>
                <a:tc>
                  <a:txBody>
                    <a:bodyPr/>
                    <a:lstStyle/>
                    <a:p>
                      <a:pPr algn="l" fontAlgn="ctr"/>
                      <a:r>
                        <a:rPr lang="en-US" altLang="ko-KR" sz="1000" b="0" i="0" u="none" strike="noStrike">
                          <a:latin typeface="굴림"/>
                        </a:rPr>
                        <a:t>)</a:t>
                      </a:r>
                      <a:r>
                        <a:rPr lang="ko-KR" altLang="en-US" sz="1000" b="0" i="0" u="none" strike="noStrike">
                          <a:latin typeface="굴림"/>
                        </a:rPr>
                        <a:t>원</a:t>
                      </a:r>
                      <a:r>
                        <a:rPr lang="en-US" altLang="ko-KR" sz="1000" b="0" i="0" u="none" strike="noStrike">
                          <a:latin typeface="굴림"/>
                        </a:rPr>
                        <a:t>,</a:t>
                      </a:r>
                      <a:r>
                        <a:rPr lang="ko-KR" altLang="en-US" sz="1000" b="0" i="0" u="none" strike="noStrike">
                          <a:latin typeface="굴림"/>
                        </a:rPr>
                        <a:t>시간급</a:t>
                      </a:r>
                      <a:r>
                        <a:rPr lang="en-US" altLang="ko-KR" sz="1000" b="0" i="0" u="none" strike="noStrike">
                          <a:latin typeface="굴림"/>
                        </a:rPr>
                        <a:t>(</a:t>
                      </a: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ko-KR" altLang="en-US" sz="1000" b="1" i="0" u="none" strike="noStrike">
                          <a:solidFill>
                            <a:srgbClr val="FF0000"/>
                          </a:solidFill>
                          <a:latin typeface="굴림"/>
                        </a:rPr>
                        <a:t>₩</a:t>
                      </a:r>
                      <a:r>
                        <a:rPr lang="en-US" altLang="ko-KR" sz="1000" b="1" i="0" u="none" strike="noStrike">
                          <a:solidFill>
                            <a:srgbClr val="FF0000"/>
                          </a:solidFill>
                          <a:latin typeface="굴림"/>
                        </a:rPr>
                        <a:t>9,398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CC"/>
                    </a:solidFill>
                  </a:tcPr>
                </a:tc>
                <a:tc gridSpan="2">
                  <a:txBody>
                    <a:bodyPr/>
                    <a:lstStyle/>
                    <a:p>
                      <a:pPr algn="ctr" fontAlgn="ctr"/>
                      <a:r>
                        <a:rPr lang="ko-KR" altLang="en-US" sz="1000" b="0" i="0" u="none" strike="noStrike">
                          <a:latin typeface="굴림"/>
                        </a:rPr>
                        <a:t>  </a:t>
                      </a:r>
                      <a:r>
                        <a:rPr lang="en-US" altLang="ko-KR" sz="1000" b="0" i="0" u="none" strike="noStrike">
                          <a:latin typeface="굴림"/>
                        </a:rPr>
                        <a:t>)</a:t>
                      </a:r>
                      <a:r>
                        <a:rPr lang="ko-KR" altLang="en-US" sz="1000" b="0" i="0" u="none" strike="noStrike">
                          <a:latin typeface="굴림"/>
                        </a:rPr>
                        <a:t>원 으로 하고</a:t>
                      </a:r>
                      <a:r>
                        <a:rPr lang="en-US" altLang="ko-KR" sz="1000" b="0" i="0" u="none" strike="noStrike">
                          <a:latin typeface="굴림"/>
                        </a:rPr>
                        <a:t>,</a:t>
                      </a:r>
                      <a:r>
                        <a:rPr lang="ko-KR" altLang="en-US" sz="1000" b="0" i="0" u="none" strike="noStrike">
                          <a:latin typeface="굴림"/>
                        </a:rPr>
                        <a:t>법정수당은 다음과 </a:t>
                      </a:r>
                    </a:p>
                  </a:txBody>
                  <a:tcPr marL="0" marR="0" marT="0"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pPr latinLnBrk="1"/>
                      <a:endParaRPr lang="ko-KR" altLang="en-US"/>
                    </a:p>
                  </a:txBody>
                  <a:tcPr/>
                </a:tc>
              </a:tr>
              <a:tr h="719408">
                <a:tc vMerge="1">
                  <a:txBody>
                    <a:bodyPr/>
                    <a:lstStyle/>
                    <a:p>
                      <a:pPr latinLnBrk="1"/>
                      <a:endParaRPr lang="ko-KR" altLang="en-US"/>
                    </a:p>
                  </a:txBody>
                  <a:tcPr/>
                </a:tc>
                <a:tc gridSpan="9">
                  <a:txBody>
                    <a:bodyPr/>
                    <a:lstStyle/>
                    <a:p>
                      <a:pPr algn="l" fontAlgn="t"/>
                      <a:r>
                        <a:rPr lang="ko-KR" altLang="en-US" sz="1000" b="0" i="0" u="none" strike="noStrike">
                          <a:latin typeface="굴림"/>
                        </a:rPr>
                        <a:t>     같이 산정 지급 한다</a:t>
                      </a:r>
                      <a:r>
                        <a:rPr lang="en-US" altLang="ko-KR" sz="1000" b="0" i="0" u="none" strike="noStrike">
                          <a:latin typeface="굴림"/>
                        </a:rPr>
                        <a:t>. </a:t>
                      </a:r>
                      <a:r>
                        <a:rPr lang="ko-KR" altLang="en-US" sz="1000" b="0" i="0" u="none" strike="noStrike">
                          <a:latin typeface="굴림"/>
                        </a:rPr>
                        <a:t>단</a:t>
                      </a:r>
                      <a:r>
                        <a:rPr lang="en-US" altLang="ko-KR" sz="1000" b="0" i="0" u="none" strike="noStrike">
                          <a:latin typeface="굴림"/>
                        </a:rPr>
                        <a:t>, </a:t>
                      </a:r>
                      <a:r>
                        <a:rPr lang="ko-KR" altLang="en-US" sz="1000" b="0" i="0" u="none" strike="noStrike">
                          <a:latin typeface="굴림"/>
                        </a:rPr>
                        <a:t>태업시에는 태업율만큼 임금이 삭감된다</a:t>
                      </a:r>
                      <a:r>
                        <a:rPr lang="en-US" altLang="ko-KR" sz="1000" b="0" i="0" u="none" strike="noStrike">
                          <a:latin typeface="굴림"/>
                        </a:rPr>
                        <a:t>.</a:t>
                      </a:r>
                      <a:br>
                        <a:rPr lang="en-US" altLang="ko-KR" sz="1000" b="0" i="0" u="none" strike="noStrike">
                          <a:latin typeface="굴림"/>
                        </a:rPr>
                      </a:br>
                      <a:r>
                        <a:rPr lang="en-US" altLang="ko-KR" sz="1000" b="0" i="0" u="none" strike="noStrike">
                          <a:latin typeface="굴림"/>
                        </a:rPr>
                        <a:t>   ① </a:t>
                      </a:r>
                      <a:r>
                        <a:rPr lang="ko-KR" altLang="en-US" sz="1000" b="0" i="0" u="none" strike="noStrike">
                          <a:latin typeface="굴림"/>
                        </a:rPr>
                        <a:t>연장근로수당 </a:t>
                      </a:r>
                      <a:r>
                        <a:rPr lang="en-US" altLang="ko-KR" sz="1000" b="0" i="0" u="none" strike="noStrike">
                          <a:latin typeface="굴림"/>
                        </a:rPr>
                        <a:t>: </a:t>
                      </a:r>
                      <a:r>
                        <a:rPr lang="ko-KR" altLang="en-US" sz="1000" b="0" i="0" u="none" strike="noStrike">
                          <a:latin typeface="굴림"/>
                        </a:rPr>
                        <a:t>시간급 </a:t>
                      </a:r>
                      <a:r>
                        <a:rPr lang="en-US" altLang="ko-KR" sz="1000" b="0" i="0" u="none" strike="noStrike">
                          <a:latin typeface="굴림"/>
                        </a:rPr>
                        <a:t>× </a:t>
                      </a:r>
                      <a:r>
                        <a:rPr lang="ko-KR" altLang="en-US" sz="1000" b="0" i="0" u="none" strike="noStrike">
                          <a:latin typeface="굴림"/>
                        </a:rPr>
                        <a:t>연장근로시간 </a:t>
                      </a:r>
                      <a:r>
                        <a:rPr lang="en-US" altLang="ko-KR" sz="1000" b="0" i="0" u="none" strike="noStrike">
                          <a:latin typeface="굴림"/>
                        </a:rPr>
                        <a:t>× 150%    ② </a:t>
                      </a:r>
                      <a:r>
                        <a:rPr lang="ko-KR" altLang="en-US" sz="1000" b="0" i="0" u="none" strike="noStrike">
                          <a:latin typeface="굴림"/>
                        </a:rPr>
                        <a:t>휴일가산수당 </a:t>
                      </a:r>
                      <a:r>
                        <a:rPr lang="en-US" altLang="ko-KR" sz="1000" b="0" i="0" u="none" strike="noStrike">
                          <a:latin typeface="굴림"/>
                        </a:rPr>
                        <a:t>: </a:t>
                      </a:r>
                      <a:r>
                        <a:rPr lang="ko-KR" altLang="en-US" sz="1000" b="0" i="0" u="none" strike="noStrike">
                          <a:latin typeface="굴림"/>
                        </a:rPr>
                        <a:t>시간급 </a:t>
                      </a:r>
                      <a:r>
                        <a:rPr lang="en-US" altLang="ko-KR" sz="1000" b="0" i="0" u="none" strike="noStrike">
                          <a:latin typeface="굴림"/>
                        </a:rPr>
                        <a:t>× </a:t>
                      </a:r>
                      <a:r>
                        <a:rPr lang="ko-KR" altLang="en-US" sz="1000" b="0" i="0" u="none" strike="noStrike">
                          <a:latin typeface="굴림"/>
                        </a:rPr>
                        <a:t>휴일근로시간 </a:t>
                      </a:r>
                      <a:r>
                        <a:rPr lang="en-US" altLang="ko-KR" sz="1000" b="0" i="0" u="none" strike="noStrike">
                          <a:latin typeface="굴림"/>
                        </a:rPr>
                        <a:t>× 50%</a:t>
                      </a:r>
                      <a:br>
                        <a:rPr lang="en-US" altLang="ko-KR" sz="1000" b="0" i="0" u="none" strike="noStrike">
                          <a:latin typeface="굴림"/>
                        </a:rPr>
                      </a:br>
                      <a:r>
                        <a:rPr lang="en-US" altLang="ko-KR" sz="1000" b="0" i="0" u="none" strike="noStrike">
                          <a:latin typeface="굴림"/>
                        </a:rPr>
                        <a:t>   ③ </a:t>
                      </a:r>
                      <a:r>
                        <a:rPr lang="ko-KR" altLang="en-US" sz="1000" b="0" i="0" u="none" strike="noStrike">
                          <a:latin typeface="굴림"/>
                        </a:rPr>
                        <a:t>야간근로수당 </a:t>
                      </a:r>
                      <a:r>
                        <a:rPr lang="en-US" altLang="ko-KR" sz="1000" b="0" i="0" u="none" strike="noStrike">
                          <a:latin typeface="굴림"/>
                        </a:rPr>
                        <a:t>: </a:t>
                      </a:r>
                      <a:r>
                        <a:rPr lang="ko-KR" altLang="en-US" sz="1000" b="0" i="0" u="none" strike="noStrike">
                          <a:latin typeface="굴림"/>
                        </a:rPr>
                        <a:t>시간급 </a:t>
                      </a:r>
                      <a:r>
                        <a:rPr lang="en-US" altLang="ko-KR" sz="1000" b="0" i="0" u="none" strike="noStrike">
                          <a:latin typeface="굴림"/>
                        </a:rPr>
                        <a:t>× </a:t>
                      </a:r>
                      <a:r>
                        <a:rPr lang="ko-KR" altLang="en-US" sz="1000" b="0" i="0" u="none" strike="noStrike">
                          <a:latin typeface="굴림"/>
                        </a:rPr>
                        <a:t>야간근로시간</a:t>
                      </a:r>
                      <a:r>
                        <a:rPr lang="en-US" altLang="ko-KR" sz="1000" b="0" i="0" u="none" strike="noStrike">
                          <a:latin typeface="굴림"/>
                        </a:rPr>
                        <a:t>(22:00-06:00) × 50%   ④ </a:t>
                      </a:r>
                      <a:r>
                        <a:rPr lang="ko-KR" altLang="en-US" sz="1000" b="0" i="0" u="none" strike="noStrike">
                          <a:latin typeface="굴림"/>
                        </a:rPr>
                        <a:t>유급주휴수당 </a:t>
                      </a:r>
                      <a:r>
                        <a:rPr lang="en-US" altLang="ko-KR" sz="1000" b="0" i="0" u="none" strike="noStrike">
                          <a:latin typeface="굴림"/>
                        </a:rPr>
                        <a:t>: </a:t>
                      </a:r>
                      <a:r>
                        <a:rPr lang="ko-KR" altLang="en-US" sz="1000" b="0" i="0" u="none" strike="noStrike">
                          <a:latin typeface="굴림"/>
                        </a:rPr>
                        <a:t>전 주간</a:t>
                      </a:r>
                      <a:r>
                        <a:rPr lang="en-US" altLang="ko-KR" sz="1000" b="0" i="0" u="none" strike="noStrike">
                          <a:latin typeface="굴림"/>
                        </a:rPr>
                        <a:t>(</a:t>
                      </a:r>
                      <a:r>
                        <a:rPr lang="ko-KR" altLang="en-US" sz="1000" b="0" i="0" u="none" strike="noStrike">
                          <a:latin typeface="굴림"/>
                        </a:rPr>
                        <a:t>월</a:t>
                      </a:r>
                      <a:r>
                        <a:rPr lang="en-US" altLang="ko-KR" sz="1000" b="0" i="0" u="none" strike="noStrike">
                          <a:latin typeface="굴림"/>
                        </a:rPr>
                        <a:t>-</a:t>
                      </a:r>
                      <a:r>
                        <a:rPr lang="ko-KR" altLang="en-US" sz="1000" b="0" i="0" u="none" strike="noStrike">
                          <a:latin typeface="굴림"/>
                        </a:rPr>
                        <a:t>금</a:t>
                      </a:r>
                      <a:r>
                        <a:rPr lang="en-US" altLang="ko-KR" sz="1000" b="0" i="0" u="none" strike="noStrike">
                          <a:latin typeface="굴림"/>
                        </a:rPr>
                        <a:t>)</a:t>
                      </a:r>
                      <a:r>
                        <a:rPr lang="ko-KR" altLang="en-US" sz="1000" b="0" i="0" u="none" strike="noStrike">
                          <a:latin typeface="굴림"/>
                        </a:rPr>
                        <a:t>만근한 경우 시간급 </a:t>
                      </a:r>
                      <a:r>
                        <a:rPr lang="en-US" altLang="ko-KR" sz="1000" b="0" i="0" u="none" strike="noStrike">
                          <a:latin typeface="굴림"/>
                        </a:rPr>
                        <a:t>× 8</a:t>
                      </a:r>
                      <a:r>
                        <a:rPr lang="ko-KR" altLang="en-US" sz="1000" b="0" i="0" u="none" strike="noStrike">
                          <a:latin typeface="굴림"/>
                        </a:rPr>
                        <a:t>시간</a:t>
                      </a:r>
                      <a:br>
                        <a:rPr lang="ko-KR" altLang="en-US" sz="1000" b="0" i="0" u="none" strike="noStrike">
                          <a:latin typeface="굴림"/>
                        </a:rPr>
                      </a:br>
                      <a:r>
                        <a:rPr lang="ko-KR" altLang="en-US" sz="1000" b="0" i="0" u="none" strike="noStrike">
                          <a:latin typeface="굴림"/>
                        </a:rPr>
                        <a:t>   ⑤ 연차휴가수당 </a:t>
                      </a:r>
                      <a:r>
                        <a:rPr lang="en-US" altLang="ko-KR" sz="1000" b="0" i="0" u="none" strike="noStrike">
                          <a:latin typeface="굴림"/>
                        </a:rPr>
                        <a:t>: 1</a:t>
                      </a:r>
                      <a:r>
                        <a:rPr lang="ko-KR" altLang="en-US" sz="1000" b="0" i="0" u="none" strike="noStrike">
                          <a:latin typeface="굴림"/>
                        </a:rPr>
                        <a:t>개월</a:t>
                      </a:r>
                      <a:r>
                        <a:rPr lang="en-US" altLang="ko-KR" sz="1000" b="0" i="0" u="none" strike="noStrike">
                          <a:latin typeface="굴림"/>
                        </a:rPr>
                        <a:t>(1-</a:t>
                      </a:r>
                      <a:r>
                        <a:rPr lang="ko-KR" altLang="en-US" sz="1000" b="0" i="0" u="none" strike="noStrike">
                          <a:latin typeface="굴림"/>
                        </a:rPr>
                        <a:t>말일</a:t>
                      </a:r>
                      <a:r>
                        <a:rPr lang="en-US" altLang="ko-KR" sz="1000" b="0" i="0" u="none" strike="noStrike">
                          <a:latin typeface="굴림"/>
                        </a:rPr>
                        <a:t>)</a:t>
                      </a:r>
                      <a:r>
                        <a:rPr lang="ko-KR" altLang="en-US" sz="1000" b="0" i="0" u="none" strike="noStrike">
                          <a:latin typeface="굴림"/>
                        </a:rPr>
                        <a:t>간 만근 후</a:t>
                      </a:r>
                      <a:r>
                        <a:rPr lang="en-US" altLang="ko-KR" sz="1000" b="0" i="0" u="none" strike="noStrike">
                          <a:latin typeface="굴림"/>
                        </a:rPr>
                        <a:t>,  </a:t>
                      </a:r>
                      <a:r>
                        <a:rPr lang="ko-KR" altLang="en-US" sz="1000" b="0" i="0" u="none" strike="noStrike">
                          <a:latin typeface="굴림"/>
                        </a:rPr>
                        <a:t>연차휴가 미사용시 시간급 </a:t>
                      </a:r>
                      <a:r>
                        <a:rPr lang="en-US" altLang="ko-KR" sz="1000" b="0" i="0" u="none" strike="noStrike">
                          <a:latin typeface="굴림"/>
                        </a:rPr>
                        <a:t>× 8</a:t>
                      </a:r>
                      <a:r>
                        <a:rPr lang="ko-KR" altLang="en-US" sz="1000" b="0" i="0" u="none" strike="noStrike">
                          <a:latin typeface="굴림"/>
                        </a:rPr>
                        <a:t>시간 </a:t>
                      </a: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24816">
                <a:tc vMerge="1">
                  <a:txBody>
                    <a:bodyPr/>
                    <a:lstStyle/>
                    <a:p>
                      <a:pPr latinLnBrk="1"/>
                      <a:endParaRPr lang="ko-KR" altLang="en-US"/>
                    </a:p>
                  </a:txBody>
                  <a:tcPr/>
                </a:tc>
                <a:tc>
                  <a:txBody>
                    <a:bodyPr/>
                    <a:lstStyle/>
                    <a:p>
                      <a:pPr algn="l" fontAlgn="ctr"/>
                      <a:r>
                        <a:rPr lang="ko-KR" altLang="en-US" sz="1000" b="1" i="0" u="none" strike="noStrike" dirty="0">
                          <a:solidFill>
                            <a:srgbClr val="0000FF"/>
                          </a:solidFill>
                          <a:latin typeface="굴림"/>
                        </a:rPr>
                        <a:t> </a:t>
                      </a:r>
                      <a:r>
                        <a:rPr lang="en-US" altLang="ko-KR" sz="1000" b="1" i="0" u="none" strike="noStrike" dirty="0">
                          <a:solidFill>
                            <a:srgbClr val="0000FF"/>
                          </a:solidFill>
                          <a:latin typeface="굴림"/>
                        </a:rPr>
                        <a:t>2. </a:t>
                      </a:r>
                      <a:r>
                        <a:rPr lang="ko-KR" altLang="en-US" sz="1000" b="1" i="0" u="none" strike="noStrike" dirty="0">
                          <a:solidFill>
                            <a:srgbClr val="0000FF"/>
                          </a:solidFill>
                          <a:latin typeface="굴림"/>
                        </a:rPr>
                        <a:t>임금은   </a:t>
                      </a: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ko-KR" altLang="en-US" sz="1000" b="1" i="0" u="none" strike="noStrike" dirty="0">
                          <a:solidFill>
                            <a:srgbClr val="0000FF"/>
                          </a:solidFill>
                          <a:latin typeface="돋움"/>
                        </a:rPr>
                        <a:t> </a:t>
                      </a:r>
                      <a:r>
                        <a:rPr lang="ko-KR" altLang="en-US" sz="1000" b="1" i="0" u="none" strike="noStrike" dirty="0">
                          <a:solidFill>
                            <a:srgbClr val="FF0000"/>
                          </a:solidFill>
                          <a:latin typeface="돋움"/>
                        </a:rPr>
                        <a:t>매일</a:t>
                      </a:r>
                      <a:r>
                        <a:rPr lang="en-US" altLang="ko-KR" sz="1000" b="1" i="0" u="none" strike="noStrike" dirty="0">
                          <a:solidFill>
                            <a:srgbClr val="FF0000"/>
                          </a:solidFill>
                          <a:latin typeface="돋움"/>
                        </a:rPr>
                        <a:t>(       )</a:t>
                      </a:r>
                    </a:p>
                  </a:txBody>
                  <a:tcPr marL="0" marR="0" marT="0" marB="0" anchor="ctr">
                    <a:lnL>
                      <a:noFill/>
                    </a:lnL>
                    <a:lnR>
                      <a:noFill/>
                    </a:lnR>
                    <a:lnT>
                      <a:noFill/>
                    </a:lnT>
                    <a:lnB>
                      <a:noFill/>
                    </a:lnB>
                  </a:tcPr>
                </a:tc>
                <a:tc gridSpan="2">
                  <a:txBody>
                    <a:bodyPr/>
                    <a:lstStyle/>
                    <a:p>
                      <a:pPr algn="l" fontAlgn="ctr"/>
                      <a:r>
                        <a:rPr lang="ko-KR" altLang="en-US" sz="1000" b="1" i="0" u="none" strike="noStrike" dirty="0">
                          <a:solidFill>
                            <a:srgbClr val="FF0000"/>
                          </a:solidFill>
                          <a:latin typeface="굴림"/>
                        </a:rPr>
                        <a:t>매주</a:t>
                      </a:r>
                      <a:r>
                        <a:rPr lang="en-US" altLang="ko-KR" sz="1000" b="1" i="0" u="none" strike="noStrike" dirty="0">
                          <a:solidFill>
                            <a:srgbClr val="FF0000"/>
                          </a:solidFill>
                          <a:latin typeface="굴림"/>
                        </a:rPr>
                        <a:t>(       )</a:t>
                      </a:r>
                    </a:p>
                  </a:txBody>
                  <a:tcPr marL="0" marR="0" marT="0" marB="0" anchor="ctr">
                    <a:lnL>
                      <a:noFill/>
                    </a:lnL>
                    <a:lnR>
                      <a:noFill/>
                    </a:lnR>
                    <a:lnT>
                      <a:noFill/>
                    </a:lnT>
                    <a:lnB>
                      <a:noFill/>
                    </a:lnB>
                  </a:tcPr>
                </a:tc>
                <a:tc hMerge="1">
                  <a:txBody>
                    <a:bodyPr/>
                    <a:lstStyle/>
                    <a:p>
                      <a:pPr algn="l" fontAlgn="ctr"/>
                      <a:endParaRPr lang="en-US" altLang="ko-KR" sz="1000" b="1" i="0" u="none" strike="noStrike" dirty="0">
                        <a:solidFill>
                          <a:srgbClr val="0000FF"/>
                        </a:solidFill>
                        <a:latin typeface="굴림"/>
                      </a:endParaRPr>
                    </a:p>
                  </a:txBody>
                  <a:tcPr marL="0" marR="0" marT="0" marB="0" anchor="ctr">
                    <a:lnL>
                      <a:noFill/>
                    </a:lnL>
                    <a:lnR>
                      <a:noFill/>
                    </a:lnR>
                    <a:lnT>
                      <a:noFill/>
                    </a:lnT>
                    <a:lnB>
                      <a:noFill/>
                    </a:lnB>
                  </a:tcPr>
                </a:tc>
                <a:tc gridSpan="5">
                  <a:txBody>
                    <a:bodyPr/>
                    <a:lstStyle/>
                    <a:p>
                      <a:pPr algn="l" fontAlgn="ctr"/>
                      <a:r>
                        <a:rPr lang="ko-KR" altLang="en-US" sz="1000" b="1" i="0" u="none" strike="noStrike" dirty="0">
                          <a:solidFill>
                            <a:srgbClr val="0000FF"/>
                          </a:solidFill>
                          <a:latin typeface="굴림"/>
                        </a:rPr>
                        <a:t>단위로 </a:t>
                      </a:r>
                      <a:r>
                        <a:rPr lang="en-US" altLang="ko-KR" sz="1000" b="1" i="0" u="none" strike="noStrike" dirty="0">
                          <a:solidFill>
                            <a:srgbClr val="0000FF"/>
                          </a:solidFill>
                          <a:latin typeface="굴림"/>
                        </a:rPr>
                        <a:t>"</a:t>
                      </a:r>
                      <a:r>
                        <a:rPr lang="ko-KR" altLang="en-US" sz="1000" b="1" i="0" u="none" strike="noStrike" dirty="0">
                          <a:solidFill>
                            <a:srgbClr val="0000FF"/>
                          </a:solidFill>
                          <a:latin typeface="굴림"/>
                        </a:rPr>
                        <a:t>을</a:t>
                      </a:r>
                      <a:r>
                        <a:rPr lang="en-US" altLang="ko-KR" sz="1000" b="1" i="0" u="none" strike="noStrike" dirty="0">
                          <a:solidFill>
                            <a:srgbClr val="0000FF"/>
                          </a:solidFill>
                          <a:latin typeface="굴림"/>
                        </a:rPr>
                        <a:t>"</a:t>
                      </a:r>
                      <a:r>
                        <a:rPr lang="ko-KR" altLang="en-US" sz="1000" b="1" i="0" u="none" strike="noStrike" dirty="0">
                          <a:solidFill>
                            <a:srgbClr val="0000FF"/>
                          </a:solidFill>
                          <a:latin typeface="굴림"/>
                        </a:rPr>
                        <a:t>을 소개한 용역업체를 통하여 현금으로 선지급하는 방식으로 지급된다</a:t>
                      </a:r>
                      <a:r>
                        <a:rPr lang="en-US" altLang="ko-KR" sz="1000" b="1" i="0" u="none" strike="noStrike" dirty="0">
                          <a:solidFill>
                            <a:srgbClr val="0000FF"/>
                          </a:solidFill>
                          <a:latin typeface="굴림"/>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02334">
                <a:tc vMerge="1">
                  <a:txBody>
                    <a:bodyPr/>
                    <a:lstStyle/>
                    <a:p>
                      <a:pPr latinLnBrk="1"/>
                      <a:endParaRPr lang="ko-KR" altLang="en-US"/>
                    </a:p>
                  </a:txBody>
                  <a:tcPr/>
                </a:tc>
                <a:tc gridSpan="9">
                  <a:txBody>
                    <a:bodyPr/>
                    <a:lstStyle/>
                    <a:p>
                      <a:pPr algn="l" fontAlgn="ctr"/>
                      <a:r>
                        <a:rPr lang="ko-KR" altLang="en-US" sz="1000" b="1" i="0" u="none" strike="noStrike" dirty="0">
                          <a:solidFill>
                            <a:srgbClr val="0000FF"/>
                          </a:solidFill>
                          <a:latin typeface="굴림"/>
                        </a:rPr>
                        <a:t>    </a:t>
                      </a:r>
                      <a:r>
                        <a:rPr lang="en-US" altLang="ko-KR" sz="1000" b="1" i="0" u="none" strike="noStrike" dirty="0">
                          <a:solidFill>
                            <a:srgbClr val="0000FF"/>
                          </a:solidFill>
                          <a:latin typeface="굴림"/>
                        </a:rPr>
                        <a:t>"</a:t>
                      </a:r>
                      <a:r>
                        <a:rPr lang="ko-KR" altLang="en-US" sz="1000" b="1" i="0" u="none" strike="noStrike" dirty="0">
                          <a:solidFill>
                            <a:srgbClr val="0000FF"/>
                          </a:solidFill>
                          <a:latin typeface="굴림"/>
                        </a:rPr>
                        <a:t>갑</a:t>
                      </a:r>
                      <a:r>
                        <a:rPr lang="en-US" altLang="ko-KR" sz="1000" b="1" i="0" u="none" strike="noStrike" dirty="0">
                          <a:solidFill>
                            <a:srgbClr val="0000FF"/>
                          </a:solidFill>
                          <a:latin typeface="굴림"/>
                        </a:rPr>
                        <a:t>"</a:t>
                      </a:r>
                      <a:r>
                        <a:rPr lang="ko-KR" altLang="en-US" sz="1000" b="1" i="0" u="none" strike="noStrike" dirty="0">
                          <a:solidFill>
                            <a:srgbClr val="0000FF"/>
                          </a:solidFill>
                          <a:latin typeface="굴림"/>
                        </a:rPr>
                        <a:t>은  </a:t>
                      </a:r>
                      <a:r>
                        <a:rPr lang="en-US" altLang="ko-KR" sz="1000" b="1" i="0" u="none" strike="noStrike" dirty="0">
                          <a:solidFill>
                            <a:srgbClr val="0000FF"/>
                          </a:solidFill>
                          <a:latin typeface="굴림"/>
                        </a:rPr>
                        <a:t>"</a:t>
                      </a:r>
                      <a:r>
                        <a:rPr lang="ko-KR" altLang="en-US" sz="1000" b="1" i="0" u="none" strike="noStrike" dirty="0">
                          <a:solidFill>
                            <a:srgbClr val="0000FF"/>
                          </a:solidFill>
                          <a:latin typeface="굴림"/>
                        </a:rPr>
                        <a:t>을</a:t>
                      </a:r>
                      <a:r>
                        <a:rPr lang="en-US" altLang="ko-KR" sz="1000" b="1" i="0" u="none" strike="noStrike" dirty="0">
                          <a:solidFill>
                            <a:srgbClr val="0000FF"/>
                          </a:solidFill>
                          <a:latin typeface="굴림"/>
                        </a:rPr>
                        <a:t>"</a:t>
                      </a:r>
                      <a:r>
                        <a:rPr lang="ko-KR" altLang="en-US" sz="1000" b="1" i="0" u="none" strike="noStrike" dirty="0">
                          <a:solidFill>
                            <a:srgbClr val="0000FF"/>
                          </a:solidFill>
                          <a:latin typeface="굴림"/>
                        </a:rPr>
                        <a:t>소속 용역업체와 </a:t>
                      </a:r>
                      <a:r>
                        <a:rPr lang="en-US" altLang="ko-KR" sz="1000" b="1" i="0" u="none" strike="noStrike" dirty="0">
                          <a:solidFill>
                            <a:srgbClr val="0000FF"/>
                          </a:solidFill>
                          <a:latin typeface="굴림"/>
                        </a:rPr>
                        <a:t>"</a:t>
                      </a:r>
                      <a:r>
                        <a:rPr lang="ko-KR" altLang="en-US" sz="1000" b="1" i="0" u="none" strike="noStrike" dirty="0">
                          <a:solidFill>
                            <a:srgbClr val="0000FF"/>
                          </a:solidFill>
                          <a:latin typeface="굴림"/>
                        </a:rPr>
                        <a:t>선지급한 임금 정산신청서</a:t>
                      </a:r>
                      <a:r>
                        <a:rPr lang="en-US" altLang="ko-KR" sz="1000" b="1" i="0" u="none" strike="noStrike" dirty="0">
                          <a:solidFill>
                            <a:srgbClr val="0000FF"/>
                          </a:solidFill>
                          <a:latin typeface="굴림"/>
                        </a:rPr>
                        <a:t>"(</a:t>
                      </a:r>
                      <a:r>
                        <a:rPr lang="ko-KR" altLang="en-US" sz="1000" b="1" i="0" u="none" strike="noStrike" dirty="0">
                          <a:solidFill>
                            <a:srgbClr val="0000FF"/>
                          </a:solidFill>
                          <a:latin typeface="굴림"/>
                        </a:rPr>
                        <a:t>영수증첨부</a:t>
                      </a:r>
                      <a:r>
                        <a:rPr lang="en-US" altLang="ko-KR" sz="1000" b="1" i="0" u="none" strike="noStrike" dirty="0">
                          <a:solidFill>
                            <a:srgbClr val="0000FF"/>
                          </a:solidFill>
                          <a:latin typeface="굴림"/>
                        </a:rPr>
                        <a:t>)</a:t>
                      </a:r>
                      <a:r>
                        <a:rPr lang="ko-KR" altLang="en-US" sz="1000" b="1" i="0" u="none" strike="noStrike" dirty="0">
                          <a:solidFill>
                            <a:srgbClr val="0000FF"/>
                          </a:solidFill>
                          <a:latin typeface="굴림"/>
                        </a:rPr>
                        <a:t>에 근거 후불 정산한다</a:t>
                      </a:r>
                      <a:r>
                        <a:rPr lang="en-US" altLang="ko-KR" sz="1000" b="1" i="0" u="none" strike="noStrike" dirty="0">
                          <a:solidFill>
                            <a:srgbClr val="0000FF"/>
                          </a:solidFill>
                          <a:latin typeface="굴림"/>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13574">
                <a:tc vMerge="1">
                  <a:txBody>
                    <a:bodyPr/>
                    <a:lstStyle/>
                    <a:p>
                      <a:pPr latinLnBrk="1"/>
                      <a:endParaRPr lang="ko-KR" altLang="en-US"/>
                    </a:p>
                  </a:txBody>
                  <a:tcPr/>
                </a:tc>
                <a:tc gridSpan="6">
                  <a:txBody>
                    <a:bodyPr/>
                    <a:lstStyle/>
                    <a:p>
                      <a:pPr algn="l" fontAlgn="ctr"/>
                      <a:r>
                        <a:rPr lang="ko-KR" altLang="en-US" sz="1000" b="0" i="0" u="none" strike="noStrike">
                          <a:latin typeface="굴림"/>
                        </a:rPr>
                        <a:t> </a:t>
                      </a:r>
                      <a:r>
                        <a:rPr lang="en-US" altLang="ko-KR" sz="1000" b="0" i="0" u="none" strike="noStrike">
                          <a:latin typeface="굴림"/>
                        </a:rPr>
                        <a:t>3.“</a:t>
                      </a:r>
                      <a:r>
                        <a:rPr lang="ko-KR" altLang="en-US" sz="1000" b="0" i="0" u="none" strike="noStrike">
                          <a:latin typeface="굴림"/>
                        </a:rPr>
                        <a:t>을”의 임금은 위“</a:t>
                      </a:r>
                      <a:r>
                        <a:rPr lang="en-US" altLang="ko-KR" sz="1000" b="0" i="0" u="none" strike="noStrike">
                          <a:latin typeface="굴림"/>
                        </a:rPr>
                        <a:t>1</a:t>
                      </a:r>
                      <a:r>
                        <a:rPr lang="ko-KR" altLang="en-US" sz="1000" b="0" i="0" u="none" strike="noStrike">
                          <a:latin typeface="굴림"/>
                        </a:rPr>
                        <a:t>항”에 기본일당에 법정수당이  미리포함된  포괄일당 </a:t>
                      </a:r>
                      <a:r>
                        <a:rPr lang="en-US" altLang="ko-KR" sz="1000" b="0" i="0" u="none" strike="noStrike">
                          <a:latin typeface="굴림"/>
                        </a:rPr>
                        <a:t>( </a:t>
                      </a: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a:txBody>
                    <a:bodyPr/>
                    <a:lstStyle/>
                    <a:p>
                      <a:pPr algn="l" fontAlgn="ctr"/>
                      <a:r>
                        <a:rPr lang="ko-KR" altLang="en-US" sz="1000" b="1" i="0" u="none" strike="noStrike">
                          <a:solidFill>
                            <a:srgbClr val="FF0000"/>
                          </a:solidFill>
                          <a:latin typeface="굴림"/>
                        </a:rPr>
                        <a:t> ₩   </a:t>
                      </a:r>
                      <a:r>
                        <a:rPr lang="en-US" altLang="ko-KR" sz="1000" b="1" i="0" u="none" strike="noStrike">
                          <a:solidFill>
                            <a:srgbClr val="FF0000"/>
                          </a:solidFill>
                          <a:latin typeface="굴림"/>
                        </a:rPr>
                        <a:t>100,000 </a:t>
                      </a:r>
                    </a:p>
                  </a:txBody>
                  <a:tcPr marL="0" marR="0" marT="0" marB="0" anchor="ctr">
                    <a:lnL>
                      <a:noFill/>
                    </a:lnL>
                    <a:lnR>
                      <a:noFill/>
                    </a:lnR>
                    <a:lnT>
                      <a:noFill/>
                    </a:lnT>
                    <a:lnB>
                      <a:noFill/>
                    </a:lnB>
                    <a:solidFill>
                      <a:srgbClr val="FDE9D9"/>
                    </a:solidFill>
                  </a:tcPr>
                </a:tc>
                <a:tc gridSpan="2">
                  <a:txBody>
                    <a:bodyPr/>
                    <a:lstStyle/>
                    <a:p>
                      <a:pPr algn="l" fontAlgn="ctr"/>
                      <a:r>
                        <a:rPr lang="en-US" altLang="ko-KR" sz="1000" b="0" i="0" u="none" strike="noStrike">
                          <a:latin typeface="굴림"/>
                        </a:rPr>
                        <a:t>)</a:t>
                      </a:r>
                      <a:r>
                        <a:rPr lang="ko-KR" altLang="en-US" sz="1000" b="0" i="0" u="none" strike="noStrike">
                          <a:latin typeface="굴림"/>
                        </a:rPr>
                        <a:t>에 출역공수</a:t>
                      </a:r>
                      <a:r>
                        <a:rPr lang="en-US" altLang="ko-KR" sz="1000" b="0" i="0" u="none" strike="noStrike">
                          <a:latin typeface="굴림"/>
                        </a:rPr>
                        <a:t>(1</a:t>
                      </a:r>
                      <a:r>
                        <a:rPr lang="ko-KR" altLang="en-US" sz="1000" b="0" i="0" u="none" strike="noStrike">
                          <a:latin typeface="굴림"/>
                        </a:rPr>
                        <a:t>일 </a:t>
                      </a:r>
                      <a:r>
                        <a:rPr lang="en-US" altLang="ko-KR" sz="1000" b="0" i="0" u="none" strike="noStrike">
                          <a:latin typeface="굴림"/>
                        </a:rPr>
                        <a:t>8</a:t>
                      </a:r>
                      <a:r>
                        <a:rPr lang="ko-KR" altLang="en-US" sz="1000" b="0" i="0" u="none" strike="noStrike">
                          <a:latin typeface="굴림"/>
                        </a:rPr>
                        <a:t>시간 </a:t>
                      </a:r>
                      <a:r>
                        <a:rPr lang="en-US" altLang="ko-KR" sz="1000" b="0" i="0" u="none" strike="noStrike">
                          <a:latin typeface="굴림"/>
                        </a:rPr>
                        <a:t>1</a:t>
                      </a:r>
                      <a:r>
                        <a:rPr lang="ko-KR" altLang="en-US" sz="1000" b="0" i="0" u="none" strike="noStrike">
                          <a:latin typeface="굴림"/>
                        </a:rPr>
                        <a:t>공수</a:t>
                      </a:r>
                      <a:r>
                        <a:rPr lang="en-US" altLang="ko-KR" sz="1000" b="0" i="0" u="none" strike="noStrike">
                          <a:latin typeface="굴림"/>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hMerge="1">
                  <a:txBody>
                    <a:bodyPr/>
                    <a:lstStyle/>
                    <a:p>
                      <a:pPr latinLnBrk="1"/>
                      <a:endParaRPr lang="ko-KR" altLang="en-US"/>
                    </a:p>
                  </a:txBody>
                  <a:tcPr/>
                </a:tc>
              </a:tr>
              <a:tr h="438390">
                <a:tc vMerge="1">
                  <a:txBody>
                    <a:bodyPr/>
                    <a:lstStyle/>
                    <a:p>
                      <a:pPr latinLnBrk="1"/>
                      <a:endParaRPr lang="ko-KR" altLang="en-US"/>
                    </a:p>
                  </a:txBody>
                  <a:tcPr/>
                </a:tc>
                <a:tc gridSpan="9">
                  <a:txBody>
                    <a:bodyPr/>
                    <a:lstStyle/>
                    <a:p>
                      <a:pPr algn="l" fontAlgn="t"/>
                      <a:r>
                        <a:rPr lang="ko-KR" altLang="en-US" sz="1000" b="0" i="0" u="none" strike="noStrike">
                          <a:latin typeface="굴림"/>
                        </a:rPr>
                        <a:t>     연장 </a:t>
                      </a:r>
                      <a:r>
                        <a:rPr lang="en-US" altLang="ko-KR" sz="1000" b="0" i="0" u="none" strike="noStrike">
                          <a:latin typeface="굴림"/>
                        </a:rPr>
                        <a:t>2.5</a:t>
                      </a:r>
                      <a:r>
                        <a:rPr lang="ko-KR" altLang="en-US" sz="1000" b="0" i="0" u="none" strike="noStrike">
                          <a:latin typeface="굴림"/>
                        </a:rPr>
                        <a:t>시간 </a:t>
                      </a:r>
                      <a:r>
                        <a:rPr lang="en-US" altLang="ko-KR" sz="1000" b="0" i="0" u="none" strike="noStrike">
                          <a:latin typeface="굴림"/>
                        </a:rPr>
                        <a:t>0.5</a:t>
                      </a:r>
                      <a:r>
                        <a:rPr lang="ko-KR" altLang="en-US" sz="1000" b="0" i="0" u="none" strike="noStrike">
                          <a:latin typeface="굴림"/>
                        </a:rPr>
                        <a:t>공수</a:t>
                      </a:r>
                      <a:r>
                        <a:rPr lang="en-US" altLang="ko-KR" sz="1000" b="0" i="0" u="none" strike="noStrike">
                          <a:latin typeface="굴림"/>
                        </a:rPr>
                        <a:t>, </a:t>
                      </a:r>
                      <a:r>
                        <a:rPr lang="ko-KR" altLang="en-US" sz="1000" b="0" i="0" u="none" strike="noStrike">
                          <a:latin typeface="굴림"/>
                        </a:rPr>
                        <a:t>토</a:t>
                      </a:r>
                      <a:r>
                        <a:rPr lang="en-US" altLang="ko-KR" sz="1000" b="0" i="0" u="none" strike="noStrike">
                          <a:latin typeface="굴림"/>
                        </a:rPr>
                        <a:t>.</a:t>
                      </a:r>
                      <a:r>
                        <a:rPr lang="ko-KR" altLang="en-US" sz="1000" b="0" i="0" u="none" strike="noStrike">
                          <a:latin typeface="굴림"/>
                        </a:rPr>
                        <a:t>일할증 및 연장수당</a:t>
                      </a:r>
                      <a:r>
                        <a:rPr lang="en-US" altLang="ko-KR" sz="1000" b="0" i="0" u="none" strike="noStrike">
                          <a:latin typeface="굴림"/>
                        </a:rPr>
                        <a:t>, </a:t>
                      </a:r>
                      <a:r>
                        <a:rPr lang="ko-KR" altLang="en-US" sz="1000" b="0" i="0" u="none" strike="noStrike">
                          <a:latin typeface="굴림"/>
                        </a:rPr>
                        <a:t>유급주휴수당 미리포함</a:t>
                      </a:r>
                      <a:r>
                        <a:rPr lang="en-US" altLang="ko-KR" sz="1000" b="0" i="0" u="none" strike="noStrike">
                          <a:latin typeface="굴림"/>
                        </a:rPr>
                        <a:t>)</a:t>
                      </a:r>
                      <a:r>
                        <a:rPr lang="ko-KR" altLang="en-US" sz="1000" b="0" i="0" u="none" strike="noStrike">
                          <a:latin typeface="굴림"/>
                        </a:rPr>
                        <a:t>를 곱하여 산정되며</a:t>
                      </a:r>
                      <a:r>
                        <a:rPr lang="en-US" altLang="ko-KR" sz="1000" b="0" i="0" u="none" strike="noStrike">
                          <a:latin typeface="굴림"/>
                        </a:rPr>
                        <a:t>, "</a:t>
                      </a:r>
                      <a:r>
                        <a:rPr lang="ko-KR" altLang="en-US" sz="1000" b="0" i="0" u="none" strike="noStrike">
                          <a:latin typeface="굴림"/>
                        </a:rPr>
                        <a:t>을</a:t>
                      </a:r>
                      <a:r>
                        <a:rPr lang="en-US" altLang="ko-KR" sz="1000" b="0" i="0" u="none" strike="noStrike">
                          <a:latin typeface="굴림"/>
                        </a:rPr>
                        <a:t>"</a:t>
                      </a:r>
                      <a:r>
                        <a:rPr lang="ko-KR" altLang="en-US" sz="1000" b="0" i="0" u="none" strike="noStrike">
                          <a:latin typeface="굴림"/>
                        </a:rPr>
                        <a:t>은 포괄일당 산정방식에 동의한다</a:t>
                      </a:r>
                      <a:r>
                        <a:rPr lang="en-US" altLang="ko-KR" sz="1000" b="0" i="0" u="none" strike="noStrike">
                          <a:latin typeface="굴림"/>
                        </a:rPr>
                        <a:t>.</a:t>
                      </a:r>
                      <a:br>
                        <a:rPr lang="en-US" altLang="ko-KR" sz="1000" b="0" i="0" u="none" strike="noStrike">
                          <a:latin typeface="굴림"/>
                        </a:rPr>
                      </a:br>
                      <a:r>
                        <a:rPr lang="en-US" altLang="ko-KR" sz="1000" b="0" i="0" u="none" strike="noStrike">
                          <a:latin typeface="굴림"/>
                        </a:rPr>
                        <a:t>                                                                             </a:t>
                      </a:r>
                      <a:r>
                        <a:rPr lang="ko-KR" altLang="en-US" sz="1000" b="1" i="0" u="sng" strike="noStrike">
                          <a:solidFill>
                            <a:srgbClr val="FF0000"/>
                          </a:solidFill>
                          <a:latin typeface="굴림"/>
                        </a:rPr>
                        <a:t>아래 포괄일당 방식에 동의함  동의자 </a:t>
                      </a:r>
                      <a:r>
                        <a:rPr lang="en-US" altLang="ko-KR" sz="1000" b="1" i="0" u="sng" strike="noStrike">
                          <a:solidFill>
                            <a:srgbClr val="FF0000"/>
                          </a:solidFill>
                          <a:latin typeface="굴림"/>
                        </a:rPr>
                        <a:t>:                      (</a:t>
                      </a:r>
                      <a:r>
                        <a:rPr lang="ko-KR" altLang="en-US" sz="1000" b="1" i="0" u="sng" strike="noStrike">
                          <a:solidFill>
                            <a:srgbClr val="FF0000"/>
                          </a:solidFill>
                          <a:latin typeface="굴림"/>
                        </a:rPr>
                        <a:t>인</a:t>
                      </a:r>
                      <a:r>
                        <a:rPr lang="en-US" altLang="ko-KR" sz="1000" b="1" i="0" u="sng" strike="noStrike">
                          <a:solidFill>
                            <a:srgbClr val="FF0000"/>
                          </a:solidFill>
                          <a:latin typeface="굴림"/>
                        </a:rPr>
                        <a:t>)</a:t>
                      </a:r>
                      <a:endParaRPr lang="ko-KR" altLang="en-US" sz="1000" b="0" i="0" u="none" strike="noStrike">
                        <a:latin typeface="굴림"/>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81019">
                <a:tc rowSpan="3">
                  <a:txBody>
                    <a:bodyPr/>
                    <a:lstStyle/>
                    <a:p>
                      <a:pPr algn="ctr" fontAlgn="ctr"/>
                      <a:r>
                        <a:rPr lang="ko-KR" altLang="en-US" sz="1000" b="1" i="0" u="none" strike="noStrike">
                          <a:latin typeface="굴림"/>
                        </a:rPr>
                        <a:t>포괄일당</a:t>
                      </a:r>
                      <a:br>
                        <a:rPr lang="ko-KR" altLang="en-US" sz="1000" b="1" i="0" u="none" strike="noStrike">
                          <a:latin typeface="굴림"/>
                        </a:rPr>
                      </a:br>
                      <a:r>
                        <a:rPr lang="ko-KR" altLang="en-US" sz="1000" b="1" i="0" u="none" strike="noStrike">
                          <a:latin typeface="굴림"/>
                        </a:rPr>
                        <a:t>산정내역</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3">
                  <a:txBody>
                    <a:bodyPr/>
                    <a:lstStyle/>
                    <a:p>
                      <a:pPr algn="ctr" fontAlgn="ctr"/>
                      <a:r>
                        <a:rPr lang="ko-KR" altLang="en-US" sz="1000" b="1" i="0" u="none" strike="noStrike">
                          <a:latin typeface="굴림"/>
                        </a:rPr>
                        <a:t>임금구성내역</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CD5B4"/>
                    </a:solidFill>
                  </a:tcPr>
                </a:tc>
                <a:tc hMerge="1">
                  <a:txBody>
                    <a:bodyPr/>
                    <a:lstStyle/>
                    <a:p>
                      <a:pPr latinLnBrk="1"/>
                      <a:endParaRPr lang="ko-KR" altLang="en-US"/>
                    </a:p>
                  </a:txBody>
                  <a:tcPr/>
                </a:tc>
                <a:tc hMerge="1">
                  <a:txBody>
                    <a:bodyPr/>
                    <a:lstStyle/>
                    <a:p>
                      <a:pPr latinLnBrk="1"/>
                      <a:endParaRPr lang="ko-KR" altLang="en-US"/>
                    </a:p>
                  </a:txBody>
                  <a:tcPr/>
                </a:tc>
                <a:tc>
                  <a:txBody>
                    <a:bodyPr/>
                    <a:lstStyle/>
                    <a:p>
                      <a:pPr algn="ctr" fontAlgn="ctr"/>
                      <a:r>
                        <a:rPr lang="ko-KR" altLang="en-US" sz="1000" b="1" i="0" u="none" strike="noStrike">
                          <a:latin typeface="굴림"/>
                        </a:rPr>
                        <a:t>기본일당</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CD5B4"/>
                    </a:solidFill>
                  </a:tcPr>
                </a:tc>
                <a:tc>
                  <a:txBody>
                    <a:bodyPr/>
                    <a:lstStyle/>
                    <a:p>
                      <a:pPr algn="ctr" fontAlgn="ctr"/>
                      <a:r>
                        <a:rPr lang="ko-KR" altLang="en-US" sz="1000" b="1" i="0" u="none" strike="noStrike">
                          <a:latin typeface="굴림"/>
                        </a:rPr>
                        <a:t>유급주휴</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CD5B4"/>
                    </a:solidFill>
                  </a:tcPr>
                </a:tc>
                <a:tc>
                  <a:txBody>
                    <a:bodyPr/>
                    <a:lstStyle/>
                    <a:p>
                      <a:pPr algn="ctr" fontAlgn="ctr"/>
                      <a:r>
                        <a:rPr lang="ko-KR" altLang="en-US" sz="1000" b="1" i="0" u="none" strike="noStrike">
                          <a:latin typeface="굴림"/>
                        </a:rPr>
                        <a:t>연장근로</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CD5B4"/>
                    </a:solidFill>
                  </a:tcPr>
                </a:tc>
                <a:tc gridSpan="2">
                  <a:txBody>
                    <a:bodyPr/>
                    <a:lstStyle/>
                    <a:p>
                      <a:pPr algn="ctr" fontAlgn="ctr"/>
                      <a:r>
                        <a:rPr lang="ko-KR" altLang="en-US" sz="1000" b="1" i="0" u="none" strike="noStrike">
                          <a:latin typeface="굴림"/>
                        </a:rPr>
                        <a:t>토</a:t>
                      </a:r>
                      <a:r>
                        <a:rPr lang="en-US" altLang="ko-KR" sz="1000" b="1" i="0" u="none" strike="noStrike">
                          <a:latin typeface="굴림"/>
                        </a:rPr>
                        <a:t>.</a:t>
                      </a:r>
                      <a:r>
                        <a:rPr lang="ko-KR" altLang="en-US" sz="1000" b="1" i="0" u="none" strike="noStrike">
                          <a:latin typeface="굴림"/>
                        </a:rPr>
                        <a:t>일할증</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CD5B4"/>
                    </a:solidFill>
                  </a:tcPr>
                </a:tc>
                <a:tc hMerge="1">
                  <a:txBody>
                    <a:bodyPr/>
                    <a:lstStyle/>
                    <a:p>
                      <a:pPr latinLnBrk="1"/>
                      <a:endParaRPr lang="ko-KR" altLang="en-US"/>
                    </a:p>
                  </a:txBody>
                  <a:tcPr/>
                </a:tc>
                <a:tc>
                  <a:txBody>
                    <a:bodyPr/>
                    <a:lstStyle/>
                    <a:p>
                      <a:pPr algn="ctr" fontAlgn="ctr"/>
                      <a:r>
                        <a:rPr lang="ko-KR" altLang="en-US" sz="1000" b="1" i="0" u="none" strike="noStrike">
                          <a:latin typeface="굴림"/>
                        </a:rPr>
                        <a:t>연차휴가</a:t>
                      </a:r>
                    </a:p>
                  </a:txBody>
                  <a:tcPr marL="0" marR="0" marT="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CD5B4"/>
                    </a:solidFill>
                  </a:tcPr>
                </a:tc>
              </a:tr>
              <a:tr h="281019">
                <a:tc vMerge="1">
                  <a:txBody>
                    <a:bodyPr/>
                    <a:lstStyle/>
                    <a:p>
                      <a:pPr latinLnBrk="1"/>
                      <a:endParaRPr lang="ko-KR" altLang="en-US"/>
                    </a:p>
                  </a:txBody>
                  <a:tcPr/>
                </a:tc>
                <a:tc gridSpan="3">
                  <a:txBody>
                    <a:bodyPr/>
                    <a:lstStyle/>
                    <a:p>
                      <a:pPr algn="ctr" fontAlgn="ctr"/>
                      <a:r>
                        <a:rPr lang="ko-KR" altLang="en-US" sz="1000" b="0" i="0" u="none" strike="noStrike" dirty="0">
                          <a:latin typeface="굴림"/>
                        </a:rPr>
                        <a:t> 비율</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a:txBody>
                    <a:bodyPr/>
                    <a:lstStyle/>
                    <a:p>
                      <a:pPr algn="ctr" fontAlgn="ctr"/>
                      <a:r>
                        <a:rPr lang="en-US" altLang="ko-KR" sz="1000" b="0" i="0" u="none" strike="noStrike">
                          <a:latin typeface="굴림"/>
                        </a:rPr>
                        <a:t>75.18%</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ko-KR" sz="1000" b="0" i="0" u="none" strike="noStrike">
                          <a:latin typeface="굴림"/>
                        </a:rPr>
                        <a:t>12.53%</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ko-KR" sz="1000" b="0" i="0" u="none" strike="noStrike">
                          <a:latin typeface="굴림"/>
                        </a:rPr>
                        <a:t>0.00%</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gridSpan="2">
                  <a:txBody>
                    <a:bodyPr/>
                    <a:lstStyle/>
                    <a:p>
                      <a:pPr algn="ctr" fontAlgn="ctr"/>
                      <a:r>
                        <a:rPr lang="en-US" altLang="ko-KR" sz="1000" b="0" i="0" u="none" strike="noStrike">
                          <a:latin typeface="굴림"/>
                        </a:rPr>
                        <a:t>9.40%</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pPr latinLnBrk="1"/>
                      <a:endParaRPr lang="ko-KR" altLang="en-US"/>
                    </a:p>
                  </a:txBody>
                  <a:tcPr/>
                </a:tc>
                <a:tc>
                  <a:txBody>
                    <a:bodyPr/>
                    <a:lstStyle/>
                    <a:p>
                      <a:pPr algn="ctr" fontAlgn="ctr"/>
                      <a:r>
                        <a:rPr lang="en-US" altLang="ko-KR" sz="1000" b="0" i="0" u="none" strike="noStrike">
                          <a:latin typeface="굴림"/>
                        </a:rPr>
                        <a:t>2.89%</a:t>
                      </a:r>
                    </a:p>
                  </a:txBody>
                  <a:tcPr marL="0" marR="0" marT="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81019">
                <a:tc vMerge="1">
                  <a:txBody>
                    <a:bodyPr/>
                    <a:lstStyle/>
                    <a:p>
                      <a:pPr latinLnBrk="1"/>
                      <a:endParaRPr lang="ko-KR" altLang="en-US"/>
                    </a:p>
                  </a:txBody>
                  <a:tcPr/>
                </a:tc>
                <a:tc>
                  <a:txBody>
                    <a:bodyPr/>
                    <a:lstStyle/>
                    <a:p>
                      <a:pPr algn="r" fontAlgn="ctr"/>
                      <a:r>
                        <a:rPr lang="ko-KR" altLang="en-US" sz="1000" b="0" i="0" u="none" strike="noStrike">
                          <a:latin typeface="굴림"/>
                        </a:rPr>
                        <a:t>일당</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ko-KR" altLang="en-US" sz="1000" b="1" i="0" u="none" strike="noStrike">
                          <a:solidFill>
                            <a:srgbClr val="002060"/>
                          </a:solidFill>
                          <a:latin typeface="굴림"/>
                        </a:rPr>
                        <a:t>₩</a:t>
                      </a:r>
                      <a:r>
                        <a:rPr lang="en-US" altLang="ko-KR" sz="1000" b="1" i="0" u="none" strike="noStrike">
                          <a:solidFill>
                            <a:srgbClr val="002060"/>
                          </a:solidFill>
                          <a:latin typeface="굴림"/>
                        </a:rPr>
                        <a:t>100,000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hMerge="1">
                  <a:txBody>
                    <a:bodyPr/>
                    <a:lstStyle/>
                    <a:p>
                      <a:pPr latinLnBrk="1"/>
                      <a:endParaRPr lang="ko-KR" altLang="en-US"/>
                    </a:p>
                  </a:txBody>
                  <a:tcPr/>
                </a:tc>
                <a:tc>
                  <a:txBody>
                    <a:bodyPr/>
                    <a:lstStyle/>
                    <a:p>
                      <a:pPr algn="ctr" fontAlgn="ctr"/>
                      <a:r>
                        <a:rPr lang="ko-KR" altLang="en-US" sz="1000" b="1" i="0" u="none" strike="noStrike">
                          <a:solidFill>
                            <a:srgbClr val="002060"/>
                          </a:solidFill>
                          <a:latin typeface="굴림"/>
                        </a:rPr>
                        <a:t>₩</a:t>
                      </a:r>
                      <a:r>
                        <a:rPr lang="en-US" altLang="ko-KR" sz="1000" b="1" i="0" u="none" strike="noStrike">
                          <a:solidFill>
                            <a:srgbClr val="002060"/>
                          </a:solidFill>
                          <a:latin typeface="굴림"/>
                        </a:rPr>
                        <a:t>75,184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ko-KR" altLang="en-US" sz="1000" b="1" i="0" u="none" strike="noStrike">
                          <a:solidFill>
                            <a:srgbClr val="002060"/>
                          </a:solidFill>
                          <a:latin typeface="굴림"/>
                        </a:rPr>
                        <a:t>₩</a:t>
                      </a:r>
                      <a:r>
                        <a:rPr lang="en-US" altLang="ko-KR" sz="1000" b="1" i="0" u="none" strike="noStrike">
                          <a:solidFill>
                            <a:srgbClr val="002060"/>
                          </a:solidFill>
                          <a:latin typeface="굴림"/>
                        </a:rPr>
                        <a:t>12,531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ko-KR" altLang="en-US" sz="1000" b="1" i="0" u="none" strike="noStrike">
                          <a:solidFill>
                            <a:srgbClr val="002060"/>
                          </a:solidFill>
                          <a:latin typeface="굴림"/>
                        </a:rPr>
                        <a:t>₩</a:t>
                      </a:r>
                      <a:r>
                        <a:rPr lang="en-US" altLang="ko-KR" sz="1000" b="1" i="0" u="none" strike="noStrike">
                          <a:solidFill>
                            <a:srgbClr val="002060"/>
                          </a:solidFill>
                          <a:latin typeface="굴림"/>
                        </a:rPr>
                        <a:t>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ko-KR" altLang="en-US" sz="1000" b="1" i="0" u="none" strike="noStrike">
                          <a:solidFill>
                            <a:srgbClr val="002060"/>
                          </a:solidFill>
                          <a:latin typeface="굴림"/>
                        </a:rPr>
                        <a:t>₩</a:t>
                      </a:r>
                      <a:r>
                        <a:rPr lang="en-US" altLang="ko-KR" sz="1000" b="1" i="0" u="none" strike="noStrike">
                          <a:solidFill>
                            <a:srgbClr val="002060"/>
                          </a:solidFill>
                          <a:latin typeface="굴림"/>
                        </a:rPr>
                        <a:t>9,398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hMerge="1">
                  <a:txBody>
                    <a:bodyPr/>
                    <a:lstStyle/>
                    <a:p>
                      <a:pPr latinLnBrk="1"/>
                      <a:endParaRPr lang="ko-KR" altLang="en-US"/>
                    </a:p>
                  </a:txBody>
                  <a:tcPr/>
                </a:tc>
                <a:tc>
                  <a:txBody>
                    <a:bodyPr/>
                    <a:lstStyle/>
                    <a:p>
                      <a:pPr algn="ctr" fontAlgn="ctr"/>
                      <a:r>
                        <a:rPr lang="ko-KR" altLang="en-US" sz="1000" b="1" i="0" u="none" strike="noStrike">
                          <a:solidFill>
                            <a:srgbClr val="002060"/>
                          </a:solidFill>
                          <a:latin typeface="굴림"/>
                        </a:rPr>
                        <a:t>₩</a:t>
                      </a:r>
                      <a:r>
                        <a:rPr lang="en-US" altLang="ko-KR" sz="1000" b="1" i="0" u="none" strike="noStrike">
                          <a:solidFill>
                            <a:srgbClr val="002060"/>
                          </a:solidFill>
                          <a:latin typeface="굴림"/>
                        </a:rPr>
                        <a:t>2,887 </a:t>
                      </a:r>
                    </a:p>
                  </a:txBody>
                  <a:tcPr marL="0" marR="0" marT="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1079113">
                <a:tc>
                  <a:txBody>
                    <a:bodyPr/>
                    <a:lstStyle/>
                    <a:p>
                      <a:pPr algn="ctr" fontAlgn="ctr"/>
                      <a:r>
                        <a:rPr lang="ko-KR" altLang="en-US" sz="1000" b="1" i="0" u="none" strike="noStrike">
                          <a:latin typeface="굴림"/>
                        </a:rPr>
                        <a:t>근로시간</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9">
                  <a:txBody>
                    <a:bodyPr/>
                    <a:lstStyle/>
                    <a:p>
                      <a:pPr algn="l" fontAlgn="ctr"/>
                      <a:r>
                        <a:rPr lang="ko-KR" altLang="en-US" sz="1000" b="0" i="0" u="none" strike="noStrike" dirty="0">
                          <a:latin typeface="굴림"/>
                        </a:rPr>
                        <a:t> </a:t>
                      </a:r>
                      <a:r>
                        <a:rPr lang="en-US" altLang="ko-KR" sz="1000" b="0" i="0" u="none" strike="noStrike" dirty="0">
                          <a:latin typeface="굴림"/>
                        </a:rPr>
                        <a:t>1. </a:t>
                      </a:r>
                      <a:r>
                        <a:rPr lang="ko-KR" altLang="en-US" sz="1000" b="0" i="0" u="none" strike="noStrike" dirty="0">
                          <a:latin typeface="굴림"/>
                        </a:rPr>
                        <a:t>시업시간 </a:t>
                      </a:r>
                      <a:r>
                        <a:rPr lang="en-US" altLang="ko-KR" sz="1000" b="0" i="0" u="none" strike="noStrike" dirty="0">
                          <a:latin typeface="굴림"/>
                        </a:rPr>
                        <a:t>: 07:00, </a:t>
                      </a:r>
                      <a:r>
                        <a:rPr lang="ko-KR" altLang="en-US" sz="1000" b="0" i="0" u="none" strike="noStrike" dirty="0">
                          <a:latin typeface="굴림"/>
                        </a:rPr>
                        <a:t>종업시간 </a:t>
                      </a:r>
                      <a:r>
                        <a:rPr lang="en-US" altLang="ko-KR" sz="1000" b="0" i="0" u="none" strike="noStrike" dirty="0">
                          <a:latin typeface="굴림"/>
                        </a:rPr>
                        <a:t>: 17:00, </a:t>
                      </a:r>
                      <a:r>
                        <a:rPr lang="ko-KR" altLang="en-US" sz="1000" b="0" i="0" u="none" strike="noStrike" dirty="0">
                          <a:latin typeface="굴림"/>
                        </a:rPr>
                        <a:t>휴게시간 </a:t>
                      </a:r>
                      <a:r>
                        <a:rPr lang="en-US" altLang="ko-KR" sz="1000" b="0" i="0" u="none" strike="noStrike" dirty="0">
                          <a:latin typeface="굴림"/>
                        </a:rPr>
                        <a:t>: 12:00-13:00(60</a:t>
                      </a:r>
                      <a:r>
                        <a:rPr lang="ko-KR" altLang="en-US" sz="1000" b="0" i="0" u="none" strike="noStrike" dirty="0">
                          <a:latin typeface="굴림"/>
                        </a:rPr>
                        <a:t>분</a:t>
                      </a:r>
                      <a:r>
                        <a:rPr lang="en-US" altLang="ko-KR" sz="1000" b="0" i="0" u="none" strike="noStrike" dirty="0">
                          <a:latin typeface="굴림"/>
                        </a:rPr>
                        <a:t>), </a:t>
                      </a:r>
                      <a:r>
                        <a:rPr lang="ko-KR" altLang="en-US" sz="1000" b="0" i="0" u="none" strike="noStrike" dirty="0">
                          <a:latin typeface="굴림"/>
                        </a:rPr>
                        <a:t>휴게시간 </a:t>
                      </a:r>
                      <a:r>
                        <a:rPr lang="en-US" altLang="ko-KR" sz="1000" b="0" i="0" u="none" strike="noStrike" dirty="0">
                          <a:latin typeface="굴림"/>
                        </a:rPr>
                        <a:t>: 12:00-13:00(60</a:t>
                      </a:r>
                      <a:r>
                        <a:rPr lang="ko-KR" altLang="en-US" sz="1000" b="0" i="0" u="none" strike="noStrike" dirty="0">
                          <a:latin typeface="굴림"/>
                        </a:rPr>
                        <a:t>분</a:t>
                      </a:r>
                      <a:r>
                        <a:rPr lang="en-US" altLang="ko-KR" sz="1000" b="0" i="0" u="none" strike="noStrike" dirty="0">
                          <a:latin typeface="굴림"/>
                        </a:rPr>
                        <a:t>) 09:30-10:00(30</a:t>
                      </a:r>
                      <a:r>
                        <a:rPr lang="ko-KR" altLang="en-US" sz="1000" b="0" i="0" u="none" strike="noStrike" dirty="0">
                          <a:latin typeface="굴림"/>
                        </a:rPr>
                        <a:t>분</a:t>
                      </a:r>
                      <a:r>
                        <a:rPr lang="en-US" altLang="ko-KR" sz="1000" b="0" i="0" u="none" strike="noStrike" dirty="0">
                          <a:latin typeface="굴림"/>
                        </a:rPr>
                        <a:t>), 15:00-15:30(30</a:t>
                      </a:r>
                      <a:r>
                        <a:rPr lang="ko-KR" altLang="en-US" sz="1000" b="0" i="0" u="none" strike="noStrike" dirty="0">
                          <a:latin typeface="굴림"/>
                        </a:rPr>
                        <a:t>분</a:t>
                      </a:r>
                      <a:r>
                        <a:rPr lang="en-US" altLang="ko-KR" sz="1000" b="0" i="0" u="none" strike="noStrike" dirty="0">
                          <a:latin typeface="굴림"/>
                        </a:rPr>
                        <a:t>)</a:t>
                      </a:r>
                      <a:br>
                        <a:rPr lang="en-US" altLang="ko-KR" sz="1000" b="0" i="0" u="none" strike="noStrike" dirty="0">
                          <a:latin typeface="굴림"/>
                        </a:rPr>
                      </a:br>
                      <a:r>
                        <a:rPr lang="en-US" altLang="ko-KR" sz="1000" b="0" i="0" u="none" strike="noStrike" dirty="0">
                          <a:latin typeface="굴림"/>
                        </a:rPr>
                        <a:t> 2. </a:t>
                      </a:r>
                      <a:r>
                        <a:rPr lang="ko-KR" altLang="en-US" sz="1000" b="0" i="0" u="none" strike="noStrike" dirty="0">
                          <a:latin typeface="굴림"/>
                        </a:rPr>
                        <a:t>근로기준법 제</a:t>
                      </a:r>
                      <a:r>
                        <a:rPr lang="en-US" altLang="ko-KR" sz="1000" b="0" i="0" u="none" strike="noStrike" dirty="0">
                          <a:latin typeface="굴림"/>
                        </a:rPr>
                        <a:t>51</a:t>
                      </a:r>
                      <a:r>
                        <a:rPr lang="ko-KR" altLang="en-US" sz="1000" b="0" i="0" u="none" strike="noStrike" dirty="0">
                          <a:latin typeface="굴림"/>
                        </a:rPr>
                        <a:t>조 및 제</a:t>
                      </a:r>
                      <a:r>
                        <a:rPr lang="en-US" altLang="ko-KR" sz="1000" b="0" i="0" u="none" strike="noStrike" dirty="0">
                          <a:latin typeface="굴림"/>
                        </a:rPr>
                        <a:t>52</a:t>
                      </a:r>
                      <a:r>
                        <a:rPr lang="ko-KR" altLang="en-US" sz="1000" b="0" i="0" u="none" strike="noStrike" dirty="0">
                          <a:latin typeface="굴림"/>
                        </a:rPr>
                        <a:t>조에 따라 탄력적 근로시간제 등 유연근무제를 실시할 수 있다</a:t>
                      </a:r>
                      <a:r>
                        <a:rPr lang="en-US" altLang="ko-KR" sz="1000" b="0" i="0" u="none" strike="noStrike" dirty="0">
                          <a:latin typeface="굴림"/>
                        </a:rPr>
                        <a:t>.</a:t>
                      </a:r>
                      <a:br>
                        <a:rPr lang="en-US" altLang="ko-KR" sz="1000" b="0" i="0" u="none" strike="noStrike" dirty="0">
                          <a:latin typeface="굴림"/>
                        </a:rPr>
                      </a:br>
                      <a:r>
                        <a:rPr lang="en-US" altLang="ko-KR" sz="1000" b="0" i="0" u="none" strike="noStrike" dirty="0">
                          <a:latin typeface="굴림"/>
                        </a:rPr>
                        <a:t> 3. "</a:t>
                      </a:r>
                      <a:r>
                        <a:rPr lang="ko-KR" altLang="en-US" sz="1000" b="0" i="0" u="none" strike="noStrike" dirty="0">
                          <a:latin typeface="굴림"/>
                        </a:rPr>
                        <a:t>을</a:t>
                      </a:r>
                      <a:r>
                        <a:rPr lang="en-US" altLang="ko-KR" sz="1000" b="0" i="0" u="none" strike="noStrike" dirty="0">
                          <a:latin typeface="굴림"/>
                        </a:rPr>
                        <a:t>"</a:t>
                      </a:r>
                      <a:r>
                        <a:rPr lang="ko-KR" altLang="en-US" sz="1000" b="0" i="0" u="none" strike="noStrike" dirty="0">
                          <a:latin typeface="굴림"/>
                        </a:rPr>
                        <a:t>은 시업시간 </a:t>
                      </a:r>
                      <a:r>
                        <a:rPr lang="en-US" altLang="ko-KR" sz="1000" b="0" i="0" u="none" strike="noStrike" dirty="0">
                          <a:latin typeface="굴림"/>
                        </a:rPr>
                        <a:t>07:00( "</a:t>
                      </a:r>
                      <a:r>
                        <a:rPr lang="ko-KR" altLang="en-US" sz="1000" b="0" i="0" u="none" strike="noStrike" dirty="0">
                          <a:latin typeface="굴림"/>
                        </a:rPr>
                        <a:t>갑</a:t>
                      </a:r>
                      <a:r>
                        <a:rPr lang="en-US" altLang="ko-KR" sz="1000" b="0" i="0" u="none" strike="noStrike" dirty="0">
                          <a:latin typeface="굴림"/>
                        </a:rPr>
                        <a:t>"</a:t>
                      </a:r>
                      <a:r>
                        <a:rPr lang="ko-KR" altLang="en-US" sz="1000" b="0" i="0" u="none" strike="noStrike" dirty="0">
                          <a:latin typeface="굴림"/>
                        </a:rPr>
                        <a:t>회사 현장소장으로 </a:t>
                      </a:r>
                      <a:r>
                        <a:rPr lang="ko-KR" altLang="en-US" sz="1000" b="0" i="0" u="none" strike="noStrike" dirty="0" err="1">
                          <a:latin typeface="굴림"/>
                        </a:rPr>
                        <a:t>부터</a:t>
                      </a:r>
                      <a:r>
                        <a:rPr lang="ko-KR" altLang="en-US" sz="1000" b="0" i="0" u="none" strike="noStrike" dirty="0">
                          <a:latin typeface="굴림"/>
                        </a:rPr>
                        <a:t> 작업지시를 받을 준비를 하여야 함</a:t>
                      </a:r>
                      <a:r>
                        <a:rPr lang="en-US" altLang="ko-KR" sz="1000" b="0" i="0" u="none" strike="noStrike" dirty="0">
                          <a:latin typeface="굴림"/>
                        </a:rPr>
                        <a:t>)</a:t>
                      </a:r>
                      <a:r>
                        <a:rPr lang="ko-KR" altLang="en-US" sz="1000" b="0" i="0" u="none" strike="noStrike" dirty="0">
                          <a:latin typeface="굴림"/>
                        </a:rPr>
                        <a:t>부터 종업시간</a:t>
                      </a:r>
                      <a:r>
                        <a:rPr lang="en-US" altLang="ko-KR" sz="1000" b="0" i="0" u="none" strike="noStrike" dirty="0">
                          <a:latin typeface="굴림"/>
                        </a:rPr>
                        <a:t>17:00 (</a:t>
                      </a:r>
                      <a:r>
                        <a:rPr lang="ko-KR" altLang="en-US" sz="1000" b="0" i="0" u="none" strike="noStrike" dirty="0">
                          <a:latin typeface="굴림"/>
                        </a:rPr>
                        <a:t>작업장의 정리</a:t>
                      </a:r>
                      <a:r>
                        <a:rPr lang="en-US" altLang="ko-KR" sz="1000" b="0" i="0" u="none" strike="noStrike" dirty="0">
                          <a:latin typeface="굴림"/>
                        </a:rPr>
                        <a:t>, </a:t>
                      </a:r>
                      <a:br>
                        <a:rPr lang="en-US" altLang="ko-KR" sz="1000" b="0" i="0" u="none" strike="noStrike" dirty="0">
                          <a:latin typeface="굴림"/>
                        </a:rPr>
                      </a:br>
                      <a:r>
                        <a:rPr lang="en-US" altLang="ko-KR" sz="1000" b="0" i="0" u="none" strike="noStrike" dirty="0">
                          <a:latin typeface="굴림"/>
                        </a:rPr>
                        <a:t>     </a:t>
                      </a:r>
                      <a:r>
                        <a:rPr lang="ko-KR" altLang="en-US" sz="1000" b="0" i="0" u="none" strike="noStrike" dirty="0">
                          <a:latin typeface="굴림"/>
                        </a:rPr>
                        <a:t>정돈을  마치고 당해 작업장을 벗어나는 시간</a:t>
                      </a:r>
                      <a:r>
                        <a:rPr lang="en-US" altLang="ko-KR" sz="1000" b="0" i="0" u="none" strike="noStrike" dirty="0">
                          <a:latin typeface="굴림"/>
                        </a:rPr>
                        <a:t>)</a:t>
                      </a:r>
                      <a:r>
                        <a:rPr lang="ko-KR" altLang="en-US" sz="1000" b="0" i="0" u="none" strike="noStrike" dirty="0">
                          <a:latin typeface="굴림"/>
                        </a:rPr>
                        <a:t>동안 현장관리자의 작업지시에 따라 성실하게 근무하겠으며</a:t>
                      </a:r>
                      <a:r>
                        <a:rPr lang="en-US" altLang="ko-KR" sz="1000" b="0" i="0" u="none" strike="noStrike" dirty="0">
                          <a:latin typeface="굴림"/>
                        </a:rPr>
                        <a:t>, </a:t>
                      </a:r>
                      <a:r>
                        <a:rPr lang="ko-KR" altLang="en-US" sz="1000" b="0" i="0" u="none" strike="noStrike" dirty="0">
                          <a:latin typeface="굴림"/>
                        </a:rPr>
                        <a:t>업무상 발생되는</a:t>
                      </a:r>
                      <a:br>
                        <a:rPr lang="ko-KR" altLang="en-US" sz="1000" b="0" i="0" u="none" strike="noStrike" dirty="0">
                          <a:latin typeface="굴림"/>
                        </a:rPr>
                      </a:br>
                      <a:r>
                        <a:rPr lang="ko-KR" altLang="en-US" sz="1000" b="0" i="0" u="none" strike="noStrike" dirty="0">
                          <a:latin typeface="굴림"/>
                        </a:rPr>
                        <a:t>     주 </a:t>
                      </a:r>
                      <a:r>
                        <a:rPr lang="en-US" altLang="ko-KR" sz="1000" b="0" i="0" u="none" strike="noStrike" dirty="0">
                          <a:latin typeface="굴림"/>
                        </a:rPr>
                        <a:t>12</a:t>
                      </a:r>
                      <a:r>
                        <a:rPr lang="ko-KR" altLang="en-US" sz="1000" b="0" i="0" u="none" strike="noStrike" dirty="0">
                          <a:latin typeface="굴림"/>
                        </a:rPr>
                        <a:t>시간 이내 연장근로에  동의하며</a:t>
                      </a:r>
                      <a:r>
                        <a:rPr lang="en-US" altLang="ko-KR" sz="1000" b="0" i="0" u="none" strike="noStrike" dirty="0">
                          <a:latin typeface="굴림"/>
                        </a:rPr>
                        <a:t>, </a:t>
                      </a:r>
                      <a:r>
                        <a:rPr lang="ko-KR" altLang="en-US" sz="1000" b="0" i="0" u="none" strike="noStrike" dirty="0">
                          <a:latin typeface="굴림"/>
                        </a:rPr>
                        <a:t>현장의 근로시간을 철저하게 준수하겠습니다</a:t>
                      </a:r>
                      <a:r>
                        <a:rPr lang="en-US" altLang="ko-KR" sz="1000" b="0" i="0" u="none" strike="noStrike" dirty="0">
                          <a:latin typeface="굴림"/>
                        </a:rPr>
                        <a:t>. </a:t>
                      </a:r>
                      <a:r>
                        <a:rPr lang="ko-KR" altLang="en-US" sz="1000" b="1" i="0" u="sng" strike="noStrike" dirty="0">
                          <a:solidFill>
                            <a:srgbClr val="FF0000"/>
                          </a:solidFill>
                          <a:latin typeface="굴림"/>
                        </a:rPr>
                        <a:t>동의자 성명 </a:t>
                      </a:r>
                      <a:r>
                        <a:rPr lang="en-US" altLang="ko-KR" sz="1000" b="1" i="0" u="sng" strike="noStrike" dirty="0">
                          <a:solidFill>
                            <a:srgbClr val="FF0000"/>
                          </a:solidFill>
                          <a:latin typeface="굴림"/>
                        </a:rPr>
                        <a:t>:               (</a:t>
                      </a:r>
                      <a:r>
                        <a:rPr lang="ko-KR" altLang="en-US" sz="1000" b="1" i="0" u="sng" strike="noStrike" dirty="0">
                          <a:solidFill>
                            <a:srgbClr val="FF0000"/>
                          </a:solidFill>
                          <a:latin typeface="굴림"/>
                        </a:rPr>
                        <a:t>인</a:t>
                      </a:r>
                      <a:r>
                        <a:rPr lang="en-US" altLang="ko-KR" sz="1000" b="1" i="0" u="sng" strike="noStrike" dirty="0">
                          <a:solidFill>
                            <a:srgbClr val="FF0000"/>
                          </a:solidFill>
                          <a:latin typeface="굴림"/>
                        </a:rPr>
                        <a:t>)</a:t>
                      </a:r>
                      <a:endParaRPr lang="ko-KR" altLang="en-US" sz="1000" b="0" i="0" u="none" strike="noStrike" dirty="0">
                        <a:latin typeface="굴림"/>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719408">
                <a:tc>
                  <a:txBody>
                    <a:bodyPr/>
                    <a:lstStyle/>
                    <a:p>
                      <a:pPr algn="ctr" fontAlgn="ctr"/>
                      <a:r>
                        <a:rPr lang="ko-KR" altLang="en-US" sz="1000" b="1" i="0" u="none" strike="noStrike">
                          <a:latin typeface="굴림"/>
                        </a:rPr>
                        <a:t>휴일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9">
                  <a:txBody>
                    <a:bodyPr/>
                    <a:lstStyle/>
                    <a:p>
                      <a:pPr algn="l" fontAlgn="ctr"/>
                      <a:r>
                        <a:rPr lang="ko-KR" altLang="en-US" sz="1000" b="0" i="0" u="none" strike="noStrike" dirty="0">
                          <a:latin typeface="굴림"/>
                        </a:rPr>
                        <a:t> </a:t>
                      </a:r>
                      <a:r>
                        <a:rPr lang="en-US" altLang="ko-KR" sz="1000" b="0" i="0" u="none" strike="noStrike" dirty="0">
                          <a:latin typeface="굴림"/>
                        </a:rPr>
                        <a:t>1. </a:t>
                      </a:r>
                      <a:r>
                        <a:rPr lang="ko-KR" altLang="en-US" sz="1000" b="0" i="0" u="none" strike="noStrike" dirty="0">
                          <a:latin typeface="굴림"/>
                        </a:rPr>
                        <a:t>근로자의 날</a:t>
                      </a:r>
                      <a:r>
                        <a:rPr lang="en-US" altLang="ko-KR" sz="1000" b="0" i="0" u="none" strike="noStrike" dirty="0">
                          <a:latin typeface="굴림"/>
                        </a:rPr>
                        <a:t>(5.1) </a:t>
                      </a:r>
                      <a:r>
                        <a:rPr lang="ko-KR" altLang="en-US" sz="1000" b="0" i="0" u="none" strike="noStrike" dirty="0">
                          <a:latin typeface="굴림"/>
                        </a:rPr>
                        <a:t>전주간</a:t>
                      </a:r>
                      <a:r>
                        <a:rPr lang="en-US" altLang="ko-KR" sz="1000" b="0" i="0" u="none" strike="noStrike" dirty="0">
                          <a:latin typeface="굴림"/>
                        </a:rPr>
                        <a:t>(</a:t>
                      </a:r>
                      <a:r>
                        <a:rPr lang="ko-KR" altLang="en-US" sz="1000" b="0" i="0" u="none" strike="noStrike" dirty="0">
                          <a:latin typeface="굴림"/>
                        </a:rPr>
                        <a:t>월</a:t>
                      </a:r>
                      <a:r>
                        <a:rPr lang="en-US" altLang="ko-KR" sz="1000" b="0" i="0" u="none" strike="noStrike" dirty="0">
                          <a:latin typeface="굴림"/>
                        </a:rPr>
                        <a:t>-</a:t>
                      </a:r>
                      <a:r>
                        <a:rPr lang="ko-KR" altLang="en-US" sz="1000" b="0" i="0" u="none" strike="noStrike" dirty="0">
                          <a:latin typeface="굴림"/>
                        </a:rPr>
                        <a:t>금</a:t>
                      </a:r>
                      <a:r>
                        <a:rPr lang="en-US" altLang="ko-KR" sz="1000" b="0" i="0" u="none" strike="noStrike" dirty="0">
                          <a:latin typeface="굴림"/>
                        </a:rPr>
                        <a:t>)</a:t>
                      </a:r>
                      <a:r>
                        <a:rPr lang="ko-KR" altLang="en-US" sz="1000" b="0" i="0" u="none" strike="noStrike" dirty="0" err="1">
                          <a:latin typeface="굴림"/>
                        </a:rPr>
                        <a:t>만근한</a:t>
                      </a:r>
                      <a:r>
                        <a:rPr lang="ko-KR" altLang="en-US" sz="1000" b="0" i="0" u="none" strike="noStrike" dirty="0">
                          <a:latin typeface="굴림"/>
                        </a:rPr>
                        <a:t> 경우 일요일</a:t>
                      </a:r>
                      <a:r>
                        <a:rPr lang="en-US" altLang="ko-KR" sz="1000" b="0" i="0" u="none" strike="noStrike" dirty="0">
                          <a:latin typeface="굴림"/>
                        </a:rPr>
                        <a:t>(</a:t>
                      </a:r>
                      <a:r>
                        <a:rPr lang="ko-KR" altLang="en-US" sz="1000" b="0" i="0" u="none" strike="noStrike" dirty="0">
                          <a:latin typeface="굴림"/>
                        </a:rPr>
                        <a:t>주휴일</a:t>
                      </a:r>
                      <a:r>
                        <a:rPr lang="en-US" altLang="ko-KR" sz="1000" b="0" i="0" u="none" strike="noStrike" dirty="0">
                          <a:latin typeface="굴림"/>
                        </a:rPr>
                        <a:t>)</a:t>
                      </a:r>
                      <a:r>
                        <a:rPr lang="ko-KR" altLang="en-US" sz="1000" b="0" i="0" u="none" strike="noStrike" dirty="0">
                          <a:latin typeface="굴림"/>
                        </a:rPr>
                        <a:t>은 유급휴일</a:t>
                      </a:r>
                      <a:r>
                        <a:rPr lang="en-US" altLang="ko-KR" sz="1000" b="0" i="0" u="none" strike="noStrike" dirty="0">
                          <a:latin typeface="굴림"/>
                        </a:rPr>
                        <a:t>, </a:t>
                      </a:r>
                      <a:r>
                        <a:rPr lang="ko-KR" altLang="en-US" sz="1000" b="0" i="0" u="none" strike="noStrike" dirty="0">
                          <a:latin typeface="굴림"/>
                        </a:rPr>
                        <a:t>토요일은 무급휴무일로 부여한다</a:t>
                      </a:r>
                      <a:r>
                        <a:rPr lang="en-US" altLang="ko-KR" sz="1000" b="0" i="0" u="none" strike="noStrike" dirty="0">
                          <a:latin typeface="굴림"/>
                        </a:rPr>
                        <a:t>. (</a:t>
                      </a:r>
                      <a:r>
                        <a:rPr lang="ko-KR" altLang="en-US" sz="1000" b="0" i="0" u="none" strike="noStrike" dirty="0">
                          <a:latin typeface="굴림"/>
                        </a:rPr>
                        <a:t>유급주휴수당 및  토</a:t>
                      </a:r>
                      <a:r>
                        <a:rPr lang="en-US" altLang="ko-KR" sz="1000" b="0" i="0" u="none" strike="noStrike" dirty="0">
                          <a:latin typeface="굴림"/>
                        </a:rPr>
                        <a:t>.</a:t>
                      </a:r>
                      <a:r>
                        <a:rPr lang="ko-KR" altLang="en-US" sz="1000" b="0" i="0" u="none" strike="noStrike" dirty="0" err="1">
                          <a:latin typeface="굴림"/>
                        </a:rPr>
                        <a:t>일휴일할증</a:t>
                      </a:r>
                      <a:r>
                        <a:rPr lang="ko-KR" altLang="en-US" sz="1000" b="0" i="0" u="none" strike="noStrike" dirty="0">
                          <a:latin typeface="굴림"/>
                        </a:rPr>
                        <a:t> </a:t>
                      </a:r>
                      <a:r>
                        <a:rPr lang="en-US" altLang="ko-KR" sz="1000" b="0" i="0" u="none" strike="noStrike" dirty="0">
                          <a:latin typeface="굴림"/>
                        </a:rPr>
                        <a:t>50%</a:t>
                      </a:r>
                      <a:r>
                        <a:rPr lang="ko-KR" altLang="en-US" sz="1000" b="0" i="0" u="none" strike="noStrike" dirty="0">
                          <a:latin typeface="굴림"/>
                        </a:rPr>
                        <a:t>는 일당에 포함하여 지급한다</a:t>
                      </a:r>
                      <a:r>
                        <a:rPr lang="en-US" altLang="ko-KR" sz="1000" b="0" i="0" u="none" strike="noStrike" dirty="0">
                          <a:latin typeface="굴림"/>
                        </a:rPr>
                        <a:t>)</a:t>
                      </a:r>
                      <a:br>
                        <a:rPr lang="en-US" altLang="ko-KR" sz="1000" b="0" i="0" u="none" strike="noStrike" dirty="0">
                          <a:latin typeface="굴림"/>
                        </a:rPr>
                      </a:br>
                      <a:r>
                        <a:rPr lang="en-US" altLang="ko-KR" sz="1000" b="0" i="0" u="none" strike="noStrike" dirty="0">
                          <a:latin typeface="굴림"/>
                        </a:rPr>
                        <a:t> 2. 2</a:t>
                      </a:r>
                      <a:r>
                        <a:rPr lang="ko-KR" altLang="en-US" sz="1000" b="0" i="0" u="none" strike="noStrike" dirty="0" err="1">
                          <a:latin typeface="굴림"/>
                        </a:rPr>
                        <a:t>주단위</a:t>
                      </a:r>
                      <a:r>
                        <a:rPr lang="ko-KR" altLang="en-US" sz="1000" b="0" i="0" u="none" strike="noStrike" dirty="0">
                          <a:latin typeface="굴림"/>
                        </a:rPr>
                        <a:t> </a:t>
                      </a:r>
                      <a:r>
                        <a:rPr lang="ko-KR" altLang="en-US" sz="1000" b="0" i="0" u="none" strike="noStrike" dirty="0" err="1">
                          <a:latin typeface="굴림"/>
                        </a:rPr>
                        <a:t>탄력적근로시간제에</a:t>
                      </a:r>
                      <a:r>
                        <a:rPr lang="ko-KR" altLang="en-US" sz="1000" b="0" i="0" u="none" strike="noStrike" dirty="0">
                          <a:latin typeface="굴림"/>
                        </a:rPr>
                        <a:t> 의거 </a:t>
                      </a:r>
                      <a:r>
                        <a:rPr lang="en-US" altLang="ko-KR" sz="1000" b="0" i="0" u="none" strike="noStrike" dirty="0">
                          <a:latin typeface="굴림"/>
                        </a:rPr>
                        <a:t>1</a:t>
                      </a:r>
                      <a:r>
                        <a:rPr lang="ko-KR" altLang="en-US" sz="1000" b="0" i="0" u="none" strike="noStrike" dirty="0">
                          <a:latin typeface="굴림"/>
                        </a:rPr>
                        <a:t>주는 </a:t>
                      </a:r>
                      <a:r>
                        <a:rPr lang="en-US" altLang="ko-KR" sz="1000" b="0" i="0" u="none" strike="noStrike" dirty="0">
                          <a:latin typeface="굴림"/>
                        </a:rPr>
                        <a:t>60</a:t>
                      </a:r>
                      <a:r>
                        <a:rPr lang="ko-KR" altLang="en-US" sz="1000" b="0" i="0" u="none" strike="noStrike" dirty="0">
                          <a:latin typeface="굴림"/>
                        </a:rPr>
                        <a:t>시간</a:t>
                      </a:r>
                      <a:r>
                        <a:rPr lang="en-US" altLang="ko-KR" sz="1000" b="0" i="0" u="none" strike="noStrike" dirty="0">
                          <a:latin typeface="굴림"/>
                        </a:rPr>
                        <a:t>(=48h+12h), 2</a:t>
                      </a:r>
                      <a:r>
                        <a:rPr lang="ko-KR" altLang="en-US" sz="1000" b="0" i="0" u="none" strike="noStrike" dirty="0">
                          <a:latin typeface="굴림"/>
                        </a:rPr>
                        <a:t>주는 </a:t>
                      </a:r>
                      <a:r>
                        <a:rPr lang="en-US" altLang="ko-KR" sz="1000" b="0" i="0" u="none" strike="noStrike" dirty="0">
                          <a:latin typeface="굴림"/>
                        </a:rPr>
                        <a:t>44h(=32h+12h) </a:t>
                      </a:r>
                      <a:r>
                        <a:rPr lang="ko-KR" altLang="en-US" sz="1000" b="0" i="0" u="none" strike="noStrike" dirty="0">
                          <a:latin typeface="굴림"/>
                        </a:rPr>
                        <a:t>초과하지 않는 </a:t>
                      </a:r>
                      <a:r>
                        <a:rPr lang="ko-KR" altLang="en-US" sz="1000" b="0" i="0" u="none" strike="noStrike" dirty="0" err="1">
                          <a:latin typeface="굴림"/>
                        </a:rPr>
                        <a:t>범위내에서</a:t>
                      </a:r>
                      <a:r>
                        <a:rPr lang="ko-KR" altLang="en-US" sz="1000" b="0" i="0" u="none" strike="noStrike" dirty="0">
                          <a:latin typeface="굴림"/>
                        </a:rPr>
                        <a:t> 근로할 수 있으며</a:t>
                      </a:r>
                      <a:r>
                        <a:rPr lang="en-US" altLang="ko-KR" sz="1000" b="0" i="0" u="none" strike="noStrike" dirty="0">
                          <a:latin typeface="굴림"/>
                        </a:rPr>
                        <a:t>, </a:t>
                      </a:r>
                      <a:r>
                        <a:rPr lang="ko-KR" altLang="en-US" sz="1000" b="0" i="0" u="none" strike="noStrike" dirty="0">
                          <a:latin typeface="굴림"/>
                        </a:rPr>
                        <a:t>격주로 토</a:t>
                      </a:r>
                      <a:r>
                        <a:rPr lang="en-US" altLang="ko-KR" sz="1000" b="0" i="0" u="none" strike="noStrike" dirty="0">
                          <a:latin typeface="굴림"/>
                        </a:rPr>
                        <a:t>.</a:t>
                      </a:r>
                      <a:r>
                        <a:rPr lang="ko-KR" altLang="en-US" sz="1000" b="0" i="0" u="none" strike="noStrike" dirty="0">
                          <a:latin typeface="굴림"/>
                        </a:rPr>
                        <a:t>일을 휴무할 수 있다</a:t>
                      </a:r>
                      <a:r>
                        <a:rPr lang="en-US" altLang="ko-KR" sz="1000" b="0" i="0" u="none" strike="noStrike" dirty="0">
                          <a:latin typeface="굴림"/>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359705">
                <a:tc>
                  <a:txBody>
                    <a:bodyPr/>
                    <a:lstStyle/>
                    <a:p>
                      <a:pPr algn="ctr" fontAlgn="ctr"/>
                      <a:r>
                        <a:rPr lang="ko-KR" altLang="en-US" sz="1000" b="1" i="0" u="none" strike="noStrike">
                          <a:latin typeface="굴림"/>
                        </a:rPr>
                        <a:t>연차휴가</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9">
                  <a:txBody>
                    <a:bodyPr/>
                    <a:lstStyle/>
                    <a:p>
                      <a:pPr algn="l" fontAlgn="ctr"/>
                      <a:r>
                        <a:rPr lang="en-US" altLang="ko-KR" sz="1000" b="0" i="0" u="none" strike="noStrike" dirty="0">
                          <a:latin typeface="굴림"/>
                        </a:rPr>
                        <a:t>1. “</a:t>
                      </a:r>
                      <a:r>
                        <a:rPr lang="ko-KR" altLang="en-US" sz="1000" b="0" i="0" u="none" strike="noStrike" dirty="0">
                          <a:latin typeface="굴림"/>
                        </a:rPr>
                        <a:t>갑은 “을”이 </a:t>
                      </a:r>
                      <a:r>
                        <a:rPr lang="en-US" altLang="ko-KR" sz="1000" b="0" i="0" u="none" strike="noStrike" dirty="0">
                          <a:latin typeface="굴림"/>
                        </a:rPr>
                        <a:t>1</a:t>
                      </a:r>
                      <a:r>
                        <a:rPr lang="ko-KR" altLang="en-US" sz="1000" b="0" i="0" u="none" strike="noStrike" dirty="0">
                          <a:latin typeface="굴림"/>
                        </a:rPr>
                        <a:t>년간 </a:t>
                      </a:r>
                      <a:r>
                        <a:rPr lang="en-US" altLang="ko-KR" sz="1000" b="0" i="0" u="none" strike="noStrike" dirty="0">
                          <a:latin typeface="굴림"/>
                        </a:rPr>
                        <a:t>8</a:t>
                      </a:r>
                      <a:r>
                        <a:rPr lang="ko-KR" altLang="en-US" sz="1000" b="0" i="0" u="none" strike="noStrike" dirty="0">
                          <a:latin typeface="굴림"/>
                        </a:rPr>
                        <a:t>할 이상 출근시 연차휴가 </a:t>
                      </a:r>
                      <a:r>
                        <a:rPr lang="en-US" altLang="ko-KR" sz="1000" b="0" i="0" u="none" strike="noStrike" dirty="0">
                          <a:latin typeface="굴림"/>
                        </a:rPr>
                        <a:t>15</a:t>
                      </a:r>
                      <a:r>
                        <a:rPr lang="ko-KR" altLang="en-US" sz="1000" b="0" i="0" u="none" strike="noStrike" dirty="0">
                          <a:latin typeface="굴림"/>
                        </a:rPr>
                        <a:t>일</a:t>
                      </a:r>
                      <a:r>
                        <a:rPr lang="en-US" altLang="ko-KR" sz="1000" b="0" i="0" u="none" strike="noStrike" dirty="0">
                          <a:latin typeface="굴림"/>
                        </a:rPr>
                        <a:t>,  </a:t>
                      </a:r>
                      <a:r>
                        <a:rPr lang="ko-KR" altLang="en-US" sz="1000" b="0" i="0" u="none" strike="noStrike" dirty="0">
                          <a:latin typeface="굴림"/>
                        </a:rPr>
                        <a:t>계속 </a:t>
                      </a:r>
                      <a:r>
                        <a:rPr lang="ko-KR" altLang="en-US" sz="1000" b="0" i="0" u="none" strike="noStrike" dirty="0" err="1">
                          <a:latin typeface="굴림"/>
                        </a:rPr>
                        <a:t>근로년수가</a:t>
                      </a:r>
                      <a:r>
                        <a:rPr lang="ko-KR" altLang="en-US" sz="1000" b="0" i="0" u="none" strike="noStrike" dirty="0">
                          <a:latin typeface="굴림"/>
                        </a:rPr>
                        <a:t> </a:t>
                      </a:r>
                      <a:r>
                        <a:rPr lang="en-US" altLang="ko-KR" sz="1000" b="0" i="0" u="none" strike="noStrike" dirty="0">
                          <a:latin typeface="굴림"/>
                        </a:rPr>
                        <a:t>1</a:t>
                      </a:r>
                      <a:r>
                        <a:rPr lang="ko-KR" altLang="en-US" sz="1000" b="0" i="0" u="none" strike="noStrike" dirty="0">
                          <a:latin typeface="굴림"/>
                        </a:rPr>
                        <a:t>년 미만인 경우 </a:t>
                      </a:r>
                      <a:r>
                        <a:rPr lang="en-US" altLang="ko-KR" sz="1000" b="0" i="0" u="none" strike="noStrike" dirty="0">
                          <a:latin typeface="굴림"/>
                        </a:rPr>
                        <a:t>1</a:t>
                      </a:r>
                      <a:r>
                        <a:rPr lang="ko-KR" altLang="en-US" sz="1000" b="0" i="0" u="none" strike="noStrike" dirty="0">
                          <a:latin typeface="굴림"/>
                        </a:rPr>
                        <a:t>월간 </a:t>
                      </a:r>
                      <a:r>
                        <a:rPr lang="ko-KR" altLang="en-US" sz="1000" b="0" i="0" u="none" strike="noStrike" dirty="0" err="1">
                          <a:latin typeface="굴림"/>
                        </a:rPr>
                        <a:t>만근시</a:t>
                      </a:r>
                      <a:r>
                        <a:rPr lang="ko-KR" altLang="en-US" sz="1000" b="0" i="0" u="none" strike="noStrike" dirty="0">
                          <a:latin typeface="굴림"/>
                        </a:rPr>
                        <a:t>  </a:t>
                      </a:r>
                      <a:r>
                        <a:rPr lang="en-US" altLang="ko-KR" sz="1000" b="0" i="0" u="none" strike="noStrike" dirty="0">
                          <a:latin typeface="굴림"/>
                        </a:rPr>
                        <a:t>1</a:t>
                      </a:r>
                      <a:r>
                        <a:rPr lang="ko-KR" altLang="en-US" sz="1000" b="0" i="0" u="none" strike="noStrike" dirty="0">
                          <a:latin typeface="굴림"/>
                        </a:rPr>
                        <a:t>일의 유급휴가를 준다</a:t>
                      </a:r>
                      <a:r>
                        <a:rPr lang="en-US" altLang="ko-KR" sz="1000" b="0" i="0" u="none" strike="noStrike" dirty="0">
                          <a:latin typeface="굴림"/>
                        </a:rPr>
                        <a:t>. </a:t>
                      </a:r>
                      <a:br>
                        <a:rPr lang="en-US" altLang="ko-KR" sz="1000" b="0" i="0" u="none" strike="noStrike" dirty="0">
                          <a:latin typeface="굴림"/>
                        </a:rPr>
                      </a:br>
                      <a:r>
                        <a:rPr lang="en-US" altLang="ko-KR" sz="1000" b="0" i="0" u="none" strike="noStrike" dirty="0">
                          <a:latin typeface="굴림"/>
                        </a:rPr>
                        <a:t>2. </a:t>
                      </a:r>
                      <a:r>
                        <a:rPr lang="ko-KR" altLang="en-US" sz="1000" b="0" i="0" u="none" strike="noStrike" dirty="0">
                          <a:latin typeface="굴림"/>
                        </a:rPr>
                        <a:t>전항의 연차휴가는 </a:t>
                      </a:r>
                      <a:r>
                        <a:rPr lang="en-US" altLang="ko-KR" sz="1000" b="0" i="0" u="none" strike="noStrike" dirty="0">
                          <a:latin typeface="굴림"/>
                        </a:rPr>
                        <a:t>1</a:t>
                      </a:r>
                      <a:r>
                        <a:rPr lang="ko-KR" altLang="en-US" sz="1000" b="0" i="0" u="none" strike="noStrike" dirty="0">
                          <a:latin typeface="굴림"/>
                        </a:rPr>
                        <a:t>일전에 신청하여 승인을 </a:t>
                      </a:r>
                      <a:r>
                        <a:rPr lang="ko-KR" altLang="en-US" sz="1000" b="0" i="0" u="none" strike="noStrike" dirty="0" err="1">
                          <a:latin typeface="굴림"/>
                        </a:rPr>
                        <a:t>득한후에</a:t>
                      </a:r>
                      <a:r>
                        <a:rPr lang="ko-KR" altLang="en-US" sz="1000" b="0" i="0" u="none" strike="noStrike" dirty="0">
                          <a:latin typeface="굴림"/>
                        </a:rPr>
                        <a:t> 사용하여야 하며</a:t>
                      </a:r>
                      <a:r>
                        <a:rPr lang="en-US" altLang="ko-KR" sz="1000" b="0" i="0" u="none" strike="noStrike" dirty="0">
                          <a:latin typeface="굴림"/>
                        </a:rPr>
                        <a:t>, </a:t>
                      </a:r>
                      <a:r>
                        <a:rPr lang="ko-KR" altLang="en-US" sz="1000" b="0" i="0" u="none" strike="noStrike" dirty="0">
                          <a:latin typeface="굴림"/>
                        </a:rPr>
                        <a:t>연차휴가를 사용한 경우 연차수당을 삭감하지 아니한다</a:t>
                      </a:r>
                      <a:r>
                        <a:rPr lang="en-US" altLang="ko-KR" sz="1000" b="0" i="0" u="none" strike="noStrike" dirty="0">
                          <a:latin typeface="굴림"/>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bl>
          </a:graphicData>
        </a:graphic>
      </p:graphicFrame>
    </p:spTree>
    <p:extLst>
      <p:ext uri="{BB962C8B-B14F-4D97-AF65-F5344CB8AC3E}">
        <p14:creationId xmlns:p14="http://schemas.microsoft.com/office/powerpoint/2010/main" xmlns="" val="3735313570"/>
      </p:ext>
    </p:extLst>
  </p:cSld>
  <p:clrMapOvr>
    <a:masterClrMapping/>
  </p:clrMapOvr>
  <p:transition spd="slow">
    <p:wip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번호 개체 틀 1"/>
          <p:cNvSpPr>
            <a:spLocks noGrp="1"/>
          </p:cNvSpPr>
          <p:nvPr>
            <p:ph type="sldNum" sz="quarter" idx="10"/>
          </p:nvPr>
        </p:nvSpPr>
        <p:spPr/>
        <p:txBody>
          <a:bodyPr/>
          <a:lstStyle/>
          <a:p>
            <a:fld id="{5AA28E66-120B-484F-92DB-562B1AF73FA6}" type="slidenum">
              <a:rPr lang="ko-KR" altLang="en-US" smtClean="0"/>
              <a:pPr/>
              <a:t>73</a:t>
            </a:fld>
            <a:endParaRPr lang="ko-KR" altLang="en-US" dirty="0"/>
          </a:p>
        </p:txBody>
      </p:sp>
      <p:graphicFrame>
        <p:nvGraphicFramePr>
          <p:cNvPr id="3" name="표 2"/>
          <p:cNvGraphicFramePr>
            <a:graphicFrameLocks noGrp="1"/>
          </p:cNvGraphicFramePr>
          <p:nvPr/>
        </p:nvGraphicFramePr>
        <p:xfrm>
          <a:off x="285720" y="857232"/>
          <a:ext cx="8644000" cy="5572165"/>
        </p:xfrm>
        <a:graphic>
          <a:graphicData uri="http://schemas.openxmlformats.org/drawingml/2006/table">
            <a:tbl>
              <a:tblPr/>
              <a:tblGrid>
                <a:gridCol w="829289"/>
                <a:gridCol w="832633"/>
                <a:gridCol w="832633"/>
                <a:gridCol w="1003172"/>
                <a:gridCol w="832633"/>
                <a:gridCol w="832633"/>
                <a:gridCol w="832633"/>
                <a:gridCol w="832633"/>
                <a:gridCol w="1815741"/>
              </a:tblGrid>
              <a:tr h="250848">
                <a:tc rowSpan="2">
                  <a:txBody>
                    <a:bodyPr/>
                    <a:lstStyle/>
                    <a:p>
                      <a:pPr algn="ctr" fontAlgn="ctr"/>
                      <a:r>
                        <a:rPr lang="ko-KR" altLang="en-US" sz="1000" b="1" i="0" u="none" strike="noStrike" dirty="0">
                          <a:latin typeface="새굴림"/>
                        </a:rPr>
                        <a:t>계약기간</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8">
                  <a:txBody>
                    <a:bodyPr/>
                    <a:lstStyle/>
                    <a:p>
                      <a:pPr algn="l" fontAlgn="t"/>
                      <a:r>
                        <a:rPr lang="ko-KR" altLang="en-US" sz="1050" b="1" i="0" u="none" strike="noStrike">
                          <a:latin typeface="새굴림"/>
                        </a:rPr>
                        <a:t> </a:t>
                      </a:r>
                      <a:r>
                        <a:rPr lang="ko-KR" altLang="en-US" sz="1050" b="1" i="0" u="none" strike="noStrike">
                          <a:solidFill>
                            <a:srgbClr val="333399"/>
                          </a:solidFill>
                          <a:latin typeface="새굴림"/>
                        </a:rPr>
                        <a:t> </a:t>
                      </a:r>
                      <a:r>
                        <a:rPr lang="en-US" altLang="ko-KR" sz="1050" b="1" i="0" u="none" strike="noStrike">
                          <a:solidFill>
                            <a:srgbClr val="333399"/>
                          </a:solidFill>
                          <a:latin typeface="새굴림"/>
                        </a:rPr>
                        <a:t>201   .   .   .  ~  201   .   .   . (      </a:t>
                      </a:r>
                      <a:r>
                        <a:rPr lang="ko-KR" altLang="en-US" sz="1050" b="1" i="0" u="none" strike="noStrike">
                          <a:solidFill>
                            <a:srgbClr val="333399"/>
                          </a:solidFill>
                          <a:latin typeface="새굴림"/>
                        </a:rPr>
                        <a:t>개월</a:t>
                      </a:r>
                      <a:r>
                        <a:rPr lang="en-US" altLang="ko-KR" sz="1050" b="1" i="0" u="none" strike="noStrike">
                          <a:solidFill>
                            <a:srgbClr val="333399"/>
                          </a:solidFill>
                          <a:latin typeface="새굴림"/>
                        </a:rPr>
                        <a:t>) </a:t>
                      </a:r>
                      <a:r>
                        <a:rPr lang="ko-KR" altLang="en-US" sz="1000" b="0" i="0" u="none" strike="noStrike">
                          <a:latin typeface="새굴림"/>
                        </a:rPr>
                        <a:t>근로계약만료시 근로관계는 자동종료된다</a:t>
                      </a:r>
                      <a:r>
                        <a:rPr lang="en-US" altLang="ko-KR" sz="1000" b="0" i="0" u="none" strike="noStrike">
                          <a:latin typeface="새굴림"/>
                        </a:rPr>
                        <a:t>.</a:t>
                      </a:r>
                      <a:endParaRPr lang="ko-KR" altLang="en-US" sz="1050" b="1" i="0" u="none" strike="noStrike">
                        <a:latin typeface="새굴림"/>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695685">
                <a:tc vMerge="1">
                  <a:txBody>
                    <a:bodyPr/>
                    <a:lstStyle/>
                    <a:p>
                      <a:pPr latinLnBrk="1"/>
                      <a:endParaRPr lang="ko-KR" altLang="en-US"/>
                    </a:p>
                  </a:txBody>
                  <a:tcPr/>
                </a:tc>
                <a:tc gridSpan="8">
                  <a:txBody>
                    <a:bodyPr/>
                    <a:lstStyle/>
                    <a:p>
                      <a:pPr algn="l" fontAlgn="t"/>
                      <a:r>
                        <a:rPr lang="ko-KR" altLang="en-US" sz="1050" b="0" i="0" u="none" strike="noStrike" dirty="0">
                          <a:latin typeface="새굴림"/>
                        </a:rPr>
                        <a:t>당사자간 합의한 경우 근로계약이 갱신될 수 있으며</a:t>
                      </a:r>
                      <a:r>
                        <a:rPr lang="en-US" altLang="ko-KR" sz="1050" b="0" i="0" u="none" strike="noStrike" dirty="0">
                          <a:latin typeface="새굴림"/>
                        </a:rPr>
                        <a:t>, </a:t>
                      </a:r>
                      <a:r>
                        <a:rPr lang="ko-KR" altLang="en-US" sz="1050" b="0" i="0" u="none" strike="noStrike" dirty="0">
                          <a:latin typeface="새굴림"/>
                        </a:rPr>
                        <a:t>근로계약이 </a:t>
                      </a:r>
                      <a:r>
                        <a:rPr lang="ko-KR" altLang="en-US" sz="1050" b="0" i="0" u="none" strike="noStrike" dirty="0" err="1">
                          <a:latin typeface="새굴림"/>
                        </a:rPr>
                        <a:t>갱신체결된</a:t>
                      </a:r>
                      <a:r>
                        <a:rPr lang="ko-KR" altLang="en-US" sz="1050" b="0" i="0" u="none" strike="noStrike" dirty="0">
                          <a:latin typeface="새굴림"/>
                        </a:rPr>
                        <a:t> 경우라 하더라도 근로계약의 최대기간은 공사현장의 “을”이 수행하던 </a:t>
                      </a:r>
                      <a:r>
                        <a:rPr lang="ko-KR" altLang="en-US" sz="1050" b="0" i="0" u="none" strike="noStrike" dirty="0" err="1">
                          <a:latin typeface="새굴림"/>
                        </a:rPr>
                        <a:t>공종</a:t>
                      </a:r>
                      <a:r>
                        <a:rPr lang="en-US" altLang="ko-KR" sz="1050" b="0" i="0" u="none" strike="noStrike" dirty="0">
                          <a:latin typeface="새굴림"/>
                        </a:rPr>
                        <a:t>(</a:t>
                      </a:r>
                      <a:r>
                        <a:rPr lang="ko-KR" altLang="en-US" sz="1050" b="0" i="0" u="none" strike="noStrike" dirty="0">
                          <a:latin typeface="새굴림"/>
                        </a:rPr>
                        <a:t>업무</a:t>
                      </a:r>
                      <a:r>
                        <a:rPr lang="en-US" altLang="ko-KR" sz="1050" b="0" i="0" u="none" strike="noStrike" dirty="0">
                          <a:latin typeface="새굴림"/>
                        </a:rPr>
                        <a:t>) </a:t>
                      </a:r>
                      <a:r>
                        <a:rPr lang="ko-KR" altLang="en-US" sz="1050" b="0" i="0" u="none" strike="noStrike" dirty="0">
                          <a:latin typeface="새굴림"/>
                        </a:rPr>
                        <a:t>종료일을 초과하지 못한다</a:t>
                      </a:r>
                      <a:r>
                        <a:rPr lang="en-US" altLang="ko-KR" sz="1050" b="0" i="0" u="none" strike="noStrike" dirty="0">
                          <a:latin typeface="새굴림"/>
                        </a:rPr>
                        <a:t>. </a:t>
                      </a:r>
                      <a:r>
                        <a:rPr lang="ko-KR" altLang="en-US" sz="1050" b="0" i="0" u="none" strike="noStrike" dirty="0" err="1">
                          <a:latin typeface="새굴림"/>
                        </a:rPr>
                        <a:t>근로계약기간중</a:t>
                      </a:r>
                      <a:r>
                        <a:rPr lang="ko-KR" altLang="en-US" sz="1050" b="0" i="0" u="none" strike="noStrike" dirty="0">
                          <a:latin typeface="새굴림"/>
                        </a:rPr>
                        <a:t> </a:t>
                      </a:r>
                      <a:r>
                        <a:rPr lang="ko-KR" altLang="en-US" sz="1050" b="0" i="0" u="none" strike="noStrike" dirty="0" err="1">
                          <a:latin typeface="새굴림"/>
                        </a:rPr>
                        <a:t>발주처의</a:t>
                      </a:r>
                      <a:r>
                        <a:rPr lang="ko-KR" altLang="en-US" sz="1050" b="0" i="0" u="none" strike="noStrike" dirty="0">
                          <a:latin typeface="새굴림"/>
                        </a:rPr>
                        <a:t> 공사중단</a:t>
                      </a:r>
                      <a:r>
                        <a:rPr lang="en-US" altLang="ko-KR" sz="1050" b="0" i="0" u="none" strike="noStrike" dirty="0">
                          <a:latin typeface="새굴림"/>
                        </a:rPr>
                        <a:t>, </a:t>
                      </a:r>
                      <a:r>
                        <a:rPr lang="ko-KR" altLang="en-US" sz="1050" b="0" i="0" u="none" strike="noStrike" dirty="0" err="1">
                          <a:latin typeface="새굴림"/>
                        </a:rPr>
                        <a:t>천재지변및이에준하는사유로</a:t>
                      </a:r>
                      <a:r>
                        <a:rPr lang="ko-KR" altLang="en-US" sz="1050" b="0" i="0" u="none" strike="noStrike" dirty="0">
                          <a:latin typeface="새굴림"/>
                        </a:rPr>
                        <a:t> 공사가 중단된 경우에는 그때를 계약만료일로 한다</a:t>
                      </a:r>
                      <a:r>
                        <a:rPr lang="en-US" altLang="ko-KR" sz="1050" b="0" i="0" u="none" strike="noStrike" dirty="0">
                          <a:latin typeface="새굴림"/>
                        </a:rPr>
                        <a:t>. </a:t>
                      </a:r>
                      <a:r>
                        <a:rPr lang="ko-KR" altLang="en-US" sz="1050" b="0" i="0" u="none" strike="noStrike" dirty="0">
                          <a:latin typeface="새굴림"/>
                        </a:rPr>
                        <a:t>현장간의 전출입은  엄격히 금지되며 현장이동이 필요한 경우 계약을 해지</a:t>
                      </a:r>
                      <a:r>
                        <a:rPr lang="en-US" altLang="ko-KR" sz="1050" b="0" i="0" u="none" strike="noStrike" dirty="0">
                          <a:latin typeface="새굴림"/>
                        </a:rPr>
                        <a:t>(</a:t>
                      </a:r>
                      <a:r>
                        <a:rPr lang="ko-KR" altLang="en-US" sz="1050" b="0" i="0" u="none" strike="noStrike" dirty="0">
                          <a:latin typeface="새굴림"/>
                        </a:rPr>
                        <a:t>사직</a:t>
                      </a:r>
                      <a:r>
                        <a:rPr lang="en-US" altLang="ko-KR" sz="1050" b="0" i="0" u="none" strike="noStrike" dirty="0">
                          <a:latin typeface="새굴림"/>
                        </a:rPr>
                        <a:t>)</a:t>
                      </a:r>
                      <a:r>
                        <a:rPr lang="ko-KR" altLang="en-US" sz="1050" b="0" i="0" u="none" strike="noStrike" dirty="0">
                          <a:latin typeface="새굴림"/>
                        </a:rPr>
                        <a:t>하고 신규채용절차를 밟아야 한다</a:t>
                      </a:r>
                      <a:r>
                        <a:rPr lang="en-US" altLang="ko-KR" sz="1050" b="0" i="0" u="none" strike="noStrike" dirty="0">
                          <a:latin typeface="새굴림"/>
                        </a:rPr>
                        <a:t>.</a:t>
                      </a: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50848">
                <a:tc rowSpan="7">
                  <a:txBody>
                    <a:bodyPr/>
                    <a:lstStyle/>
                    <a:p>
                      <a:pPr algn="ctr" fontAlgn="ctr"/>
                      <a:r>
                        <a:rPr lang="ko-KR" altLang="en-US" sz="1000" b="1" i="0" u="none" strike="noStrike" dirty="0">
                          <a:latin typeface="새굴림"/>
                        </a:rPr>
                        <a:t>임    금</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2">
                  <a:txBody>
                    <a:bodyPr/>
                    <a:lstStyle/>
                    <a:p>
                      <a:pPr algn="l" fontAlgn="ctr"/>
                      <a:r>
                        <a:rPr lang="en-US" altLang="ko-KR" sz="1000" b="0" i="0" u="none" strike="noStrike">
                          <a:latin typeface="새굴림"/>
                        </a:rPr>
                        <a:t>1. "</a:t>
                      </a:r>
                      <a:r>
                        <a:rPr lang="ko-KR" altLang="en-US" sz="1000" b="0" i="0" u="none" strike="noStrike">
                          <a:latin typeface="새굴림"/>
                        </a:rPr>
                        <a:t>을</a:t>
                      </a:r>
                      <a:r>
                        <a:rPr lang="en-US" altLang="ko-KR" sz="1000" b="0" i="0" u="none" strike="noStrike">
                          <a:latin typeface="새굴림"/>
                        </a:rPr>
                        <a:t>"</a:t>
                      </a:r>
                      <a:r>
                        <a:rPr lang="ko-KR" altLang="en-US" sz="1000" b="0" i="0" u="none" strike="noStrike">
                          <a:latin typeface="새굴림"/>
                        </a:rPr>
                        <a:t>의 월정급은 </a:t>
                      </a:r>
                      <a:r>
                        <a:rPr lang="en-US" altLang="ko-KR" sz="1000" b="0" i="0" u="none" strike="noStrike">
                          <a:latin typeface="새굴림"/>
                        </a:rPr>
                        <a:t>(</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hMerge="1">
                  <a:txBody>
                    <a:bodyPr/>
                    <a:lstStyle/>
                    <a:p>
                      <a:pPr latinLnBrk="1"/>
                      <a:endParaRPr lang="ko-KR" altLang="en-US"/>
                    </a:p>
                  </a:txBody>
                  <a:tcPr/>
                </a:tc>
                <a:tc>
                  <a:txBody>
                    <a:bodyPr/>
                    <a:lstStyle/>
                    <a:p>
                      <a:pPr algn="r" fontAlgn="ctr"/>
                      <a:r>
                        <a:rPr lang="ko-KR" altLang="en-US" sz="1000" b="1" i="0" u="none" strike="noStrike">
                          <a:solidFill>
                            <a:srgbClr val="FF0000"/>
                          </a:solidFill>
                          <a:latin typeface="새굴림"/>
                        </a:rPr>
                        <a:t>₩</a:t>
                      </a:r>
                      <a:r>
                        <a:rPr lang="en-US" altLang="ko-KR" sz="1000" b="1" i="0" u="none" strike="noStrike">
                          <a:solidFill>
                            <a:srgbClr val="FF0000"/>
                          </a:solidFill>
                          <a:latin typeface="새굴림"/>
                        </a:rPr>
                        <a:t>2,300,000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gridSpan="2">
                  <a:txBody>
                    <a:bodyPr/>
                    <a:lstStyle/>
                    <a:p>
                      <a:pPr algn="l" fontAlgn="ctr"/>
                      <a:r>
                        <a:rPr lang="en-US" altLang="ko-KR" sz="1000" b="0" i="0" u="none" strike="noStrike">
                          <a:latin typeface="새굴림"/>
                        </a:rPr>
                        <a:t>) </a:t>
                      </a:r>
                      <a:r>
                        <a:rPr lang="ko-KR" altLang="en-US" sz="1000" b="0" i="0" u="none" strike="noStrike">
                          <a:latin typeface="새굴림"/>
                        </a:rPr>
                        <a:t>원으로 하고</a:t>
                      </a:r>
                      <a:r>
                        <a:rPr lang="en-US" altLang="ko-KR" sz="1000" b="0" i="0" u="none" strike="noStrike">
                          <a:latin typeface="새굴림"/>
                        </a:rPr>
                        <a:t>,  </a:t>
                      </a:r>
                      <a:r>
                        <a:rPr lang="ko-KR" altLang="en-US" sz="1000" b="0" i="0" u="none" strike="noStrike">
                          <a:latin typeface="새굴림"/>
                        </a:rPr>
                        <a:t>매월</a:t>
                      </a: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pPr latinLnBrk="1"/>
                      <a:endParaRPr lang="ko-KR" altLang="en-US"/>
                    </a:p>
                  </a:txBody>
                  <a:tcPr/>
                </a:tc>
                <a:tc>
                  <a:txBody>
                    <a:bodyPr/>
                    <a:lstStyle/>
                    <a:p>
                      <a:pPr algn="l" fontAlgn="ctr"/>
                      <a:r>
                        <a:rPr lang="ko-KR" altLang="en-US" sz="1000" b="0" i="0" u="none" strike="noStrike">
                          <a:solidFill>
                            <a:srgbClr val="FF0000"/>
                          </a:solidFill>
                          <a:latin typeface="새굴림"/>
                        </a:rPr>
                        <a:t>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2F2F2"/>
                    </a:solidFill>
                  </a:tcPr>
                </a:tc>
                <a:tc gridSpan="2">
                  <a:txBody>
                    <a:bodyPr/>
                    <a:lstStyle/>
                    <a:p>
                      <a:pPr algn="l" fontAlgn="ctr"/>
                      <a:r>
                        <a:rPr lang="ko-KR" altLang="en-US" sz="1000" b="0" i="0" u="none" strike="noStrike">
                          <a:latin typeface="새굴림"/>
                        </a:rPr>
                        <a:t>일에 정기지급하며 월정급은 제반</a:t>
                      </a:r>
                    </a:p>
                  </a:txBody>
                  <a:tcPr marL="0" marR="0" marT="0"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pPr latinLnBrk="1"/>
                      <a:endParaRPr lang="ko-KR" altLang="en-US"/>
                    </a:p>
                  </a:txBody>
                  <a:tcPr/>
                </a:tc>
              </a:tr>
              <a:tr h="250848">
                <a:tc vMerge="1">
                  <a:txBody>
                    <a:bodyPr/>
                    <a:lstStyle/>
                    <a:p>
                      <a:pPr latinLnBrk="1"/>
                      <a:endParaRPr lang="ko-KR" altLang="en-US"/>
                    </a:p>
                  </a:txBody>
                  <a:tcPr/>
                </a:tc>
                <a:tc gridSpan="8">
                  <a:txBody>
                    <a:bodyPr/>
                    <a:lstStyle/>
                    <a:p>
                      <a:pPr algn="l" fontAlgn="ctr"/>
                      <a:r>
                        <a:rPr lang="ko-KR" altLang="en-US" sz="1000" b="0" i="0" u="none" strike="noStrike">
                          <a:latin typeface="새굴림"/>
                        </a:rPr>
                        <a:t>   법정수당이 포함된 금액으로 정하되 그 세부내역은 다음과 같다</a:t>
                      </a:r>
                      <a:r>
                        <a:rPr lang="en-US" altLang="ko-KR" sz="1000" b="0" i="0" u="none" strike="noStrike">
                          <a:latin typeface="새굴림"/>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50848">
                <a:tc vMerge="1">
                  <a:txBody>
                    <a:bodyPr/>
                    <a:lstStyle/>
                    <a:p>
                      <a:pPr latinLnBrk="1"/>
                      <a:endParaRPr lang="ko-KR" altLang="en-US"/>
                    </a:p>
                  </a:txBody>
                  <a:tcPr/>
                </a:tc>
                <a:tc gridSpan="2">
                  <a:txBody>
                    <a:bodyPr/>
                    <a:lstStyle/>
                    <a:p>
                      <a:pPr algn="ctr" fontAlgn="ctr"/>
                      <a:r>
                        <a:rPr lang="ko-KR" altLang="en-US" sz="1000" b="1" i="0" u="none" strike="noStrike">
                          <a:latin typeface="굴림"/>
                        </a:rPr>
                        <a:t>임금구성내역</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pPr latinLnBrk="1"/>
                      <a:endParaRPr lang="ko-KR" altLang="en-US"/>
                    </a:p>
                  </a:txBody>
                  <a:tcPr/>
                </a:tc>
                <a:tc>
                  <a:txBody>
                    <a:bodyPr/>
                    <a:lstStyle/>
                    <a:p>
                      <a:pPr algn="ctr" fontAlgn="ctr"/>
                      <a:r>
                        <a:rPr lang="ko-KR" altLang="en-US" sz="1050" b="1" i="0" u="none" strike="noStrike">
                          <a:latin typeface="새굴림"/>
                        </a:rPr>
                        <a:t>기본급</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ko-KR" altLang="en-US" sz="1050" b="1" i="0" u="none" strike="noStrike">
                          <a:latin typeface="새굴림"/>
                        </a:rPr>
                        <a:t>연장근로</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ko-KR" altLang="en-US" sz="1050" b="1" i="0" u="none" strike="noStrike">
                          <a:latin typeface="새굴림"/>
                        </a:rPr>
                        <a:t>토</a:t>
                      </a:r>
                      <a:r>
                        <a:rPr lang="en-US" altLang="ko-KR" sz="1050" b="1" i="0" u="none" strike="noStrike">
                          <a:latin typeface="새굴림"/>
                        </a:rPr>
                        <a:t>.</a:t>
                      </a:r>
                      <a:r>
                        <a:rPr lang="ko-KR" altLang="en-US" sz="1050" b="1" i="0" u="none" strike="noStrike">
                          <a:latin typeface="새굴림"/>
                        </a:rPr>
                        <a:t>일근로</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gridSpan="2">
                  <a:txBody>
                    <a:bodyPr/>
                    <a:lstStyle/>
                    <a:p>
                      <a:pPr algn="ctr" fontAlgn="ctr"/>
                      <a:r>
                        <a:rPr lang="ko-KR" altLang="en-US" sz="1050" b="1" i="0" u="none" strike="noStrike">
                          <a:latin typeface="새굴림"/>
                        </a:rPr>
                        <a:t>연차수당</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pPr latinLnBrk="1"/>
                      <a:endParaRPr lang="ko-KR" altLang="en-US"/>
                    </a:p>
                  </a:txBody>
                  <a:tcPr/>
                </a:tc>
                <a:tc>
                  <a:txBody>
                    <a:bodyPr/>
                    <a:lstStyle/>
                    <a:p>
                      <a:pPr algn="ctr" fontAlgn="ctr"/>
                      <a:r>
                        <a:rPr lang="ko-KR" altLang="en-US" sz="1050" b="1" i="0" u="none" strike="noStrike">
                          <a:latin typeface="새굴림"/>
                        </a:rPr>
                        <a:t>합계</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r>
              <a:tr h="250848">
                <a:tc vMerge="1">
                  <a:txBody>
                    <a:bodyPr/>
                    <a:lstStyle/>
                    <a:p>
                      <a:pPr latinLnBrk="1"/>
                      <a:endParaRPr lang="ko-KR" altLang="en-US"/>
                    </a:p>
                  </a:txBody>
                  <a:tcPr/>
                </a:tc>
                <a:tc>
                  <a:txBody>
                    <a:bodyPr/>
                    <a:lstStyle/>
                    <a:p>
                      <a:pPr algn="ctr" fontAlgn="ctr"/>
                      <a:r>
                        <a:rPr lang="ko-KR" altLang="en-US" sz="1000" b="0" i="0" u="none" strike="noStrike">
                          <a:latin typeface="굴림"/>
                        </a:rPr>
                        <a:t>시간급</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ko-KR" altLang="en-US" sz="1000" b="1" i="0" u="none" strike="noStrike">
                          <a:solidFill>
                            <a:srgbClr val="FF0000"/>
                          </a:solidFill>
                          <a:latin typeface="굴림"/>
                        </a:rPr>
                        <a:t>₩</a:t>
                      </a:r>
                      <a:r>
                        <a:rPr lang="en-US" altLang="ko-KR" sz="1000" b="1" i="0" u="none" strike="noStrike">
                          <a:solidFill>
                            <a:srgbClr val="FF0000"/>
                          </a:solidFill>
                          <a:latin typeface="굴림"/>
                        </a:rPr>
                        <a:t>11,005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en-US" altLang="ko-KR" sz="1050" b="0" i="0" u="none" strike="noStrike">
                          <a:latin typeface="새굴림"/>
                        </a:rPr>
                        <a:t>69.22%</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ko-KR" sz="1050" b="0" i="0" u="none" strike="noStrike">
                          <a:latin typeface="새굴림"/>
                        </a:rPr>
                        <a:t>10.82%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ko-KR" sz="1050" b="0" i="0" u="none" strike="noStrike">
                          <a:latin typeface="새굴림"/>
                        </a:rPr>
                        <a:t>17.31%</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gridSpan="2">
                  <a:txBody>
                    <a:bodyPr/>
                    <a:lstStyle/>
                    <a:p>
                      <a:pPr algn="ctr" fontAlgn="ctr"/>
                      <a:r>
                        <a:rPr lang="en-US" altLang="ko-KR" sz="1050" b="0" i="0" u="none" strike="noStrike">
                          <a:latin typeface="새굴림"/>
                        </a:rPr>
                        <a:t>2.66%</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pPr latinLnBrk="1"/>
                      <a:endParaRPr lang="ko-KR" altLang="en-US"/>
                    </a:p>
                  </a:txBody>
                  <a:tcPr/>
                </a:tc>
                <a:tc>
                  <a:txBody>
                    <a:bodyPr/>
                    <a:lstStyle/>
                    <a:p>
                      <a:pPr algn="ctr" fontAlgn="ctr"/>
                      <a:r>
                        <a:rPr lang="ko-KR" altLang="en-US" sz="1050" b="0" i="0" u="none" strike="noStrike">
                          <a:latin typeface="새굴림"/>
                        </a:rPr>
                        <a:t>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250848">
                <a:tc vMerge="1">
                  <a:txBody>
                    <a:bodyPr/>
                    <a:lstStyle/>
                    <a:p>
                      <a:pPr latinLnBrk="1"/>
                      <a:endParaRPr lang="ko-KR" altLang="en-US"/>
                    </a:p>
                  </a:txBody>
                  <a:tcPr/>
                </a:tc>
                <a:tc>
                  <a:txBody>
                    <a:bodyPr/>
                    <a:lstStyle/>
                    <a:p>
                      <a:pPr algn="ctr" fontAlgn="ctr"/>
                      <a:r>
                        <a:rPr lang="ko-KR" altLang="en-US" sz="1000" b="0" i="0" u="none" strike="noStrike">
                          <a:latin typeface="굴림"/>
                        </a:rPr>
                        <a:t>포괄월급</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ko-KR" altLang="en-US" sz="1000" b="0" i="0" u="none" strike="noStrike">
                          <a:latin typeface="굴림"/>
                        </a:rPr>
                        <a:t>₩</a:t>
                      </a:r>
                      <a:r>
                        <a:rPr lang="en-US" altLang="ko-KR" sz="1000" b="0" i="0" u="none" strike="noStrike">
                          <a:latin typeface="굴림"/>
                        </a:rPr>
                        <a:t>2,300,000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r>
                        <a:rPr lang="ko-KR" altLang="en-US" sz="1050" b="0" i="0" u="none" strike="noStrike">
                          <a:latin typeface="새굴림"/>
                        </a:rPr>
                        <a:t>₩</a:t>
                      </a:r>
                      <a:r>
                        <a:rPr lang="en-US" altLang="ko-KR" sz="1050" b="0" i="0" u="none" strike="noStrike">
                          <a:latin typeface="새굴림"/>
                        </a:rPr>
                        <a:t>1,592,078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r" fontAlgn="ctr"/>
                      <a:r>
                        <a:rPr lang="ko-KR" altLang="en-US" sz="1050" b="0" i="0" u="none" strike="noStrike">
                          <a:latin typeface="새굴림"/>
                        </a:rPr>
                        <a:t>₩</a:t>
                      </a:r>
                      <a:r>
                        <a:rPr lang="en-US" altLang="ko-KR" sz="1050" b="0" i="0" u="none" strike="noStrike">
                          <a:latin typeface="새굴림"/>
                        </a:rPr>
                        <a:t>248,762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r" fontAlgn="ctr"/>
                      <a:r>
                        <a:rPr lang="ko-KR" altLang="en-US" sz="1050" b="0" i="0" u="none" strike="noStrike">
                          <a:latin typeface="새굴림"/>
                        </a:rPr>
                        <a:t>₩</a:t>
                      </a:r>
                      <a:r>
                        <a:rPr lang="en-US" altLang="ko-KR" sz="1050" b="0" i="0" u="none" strike="noStrike">
                          <a:latin typeface="새굴림"/>
                        </a:rPr>
                        <a:t>398,020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gridSpan="2">
                  <a:txBody>
                    <a:bodyPr/>
                    <a:lstStyle/>
                    <a:p>
                      <a:pPr algn="ctr" fontAlgn="ctr"/>
                      <a:r>
                        <a:rPr lang="ko-KR" altLang="en-US" sz="1050" b="0" i="0" u="none" strike="noStrike">
                          <a:latin typeface="새굴림"/>
                        </a:rPr>
                        <a:t>₩</a:t>
                      </a:r>
                      <a:r>
                        <a:rPr lang="en-US" altLang="ko-KR" sz="1050" b="0" i="0" u="none" strike="noStrike">
                          <a:latin typeface="새굴림"/>
                        </a:rPr>
                        <a:t>61,140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hMerge="1">
                  <a:txBody>
                    <a:bodyPr/>
                    <a:lstStyle/>
                    <a:p>
                      <a:pPr latinLnBrk="1"/>
                      <a:endParaRPr lang="ko-KR" altLang="en-US"/>
                    </a:p>
                  </a:txBody>
                  <a:tcPr/>
                </a:tc>
                <a:tc>
                  <a:txBody>
                    <a:bodyPr/>
                    <a:lstStyle/>
                    <a:p>
                      <a:pPr algn="ctr" fontAlgn="ctr"/>
                      <a:r>
                        <a:rPr lang="ko-KR" altLang="en-US" sz="1050" b="0" i="0" u="none" strike="noStrike">
                          <a:latin typeface="새굴림"/>
                        </a:rPr>
                        <a:t>₩</a:t>
                      </a:r>
                      <a:r>
                        <a:rPr lang="en-US" altLang="ko-KR" sz="1050" b="0" i="0" u="none" strike="noStrike">
                          <a:latin typeface="새굴림"/>
                        </a:rPr>
                        <a:t>2,300,000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r>
              <a:tr h="355367">
                <a:tc vMerge="1">
                  <a:txBody>
                    <a:bodyPr/>
                    <a:lstStyle/>
                    <a:p>
                      <a:pPr latinLnBrk="1"/>
                      <a:endParaRPr lang="ko-KR" altLang="en-US"/>
                    </a:p>
                  </a:txBody>
                  <a:tcPr/>
                </a:tc>
                <a:tc gridSpan="8">
                  <a:txBody>
                    <a:bodyPr/>
                    <a:lstStyle/>
                    <a:p>
                      <a:pPr algn="l" fontAlgn="ctr"/>
                      <a:r>
                        <a:rPr lang="en-US" altLang="ko-KR" sz="1000" b="0" i="0" u="none" strike="noStrike">
                          <a:latin typeface="새굴림"/>
                        </a:rPr>
                        <a:t>2. </a:t>
                      </a:r>
                      <a:r>
                        <a:rPr lang="ko-KR" altLang="en-US" sz="1000" b="0" i="0" u="none" strike="noStrike">
                          <a:latin typeface="새굴림"/>
                        </a:rPr>
                        <a:t>포괄임금제 폐지시 상기 연장</a:t>
                      </a:r>
                      <a:r>
                        <a:rPr lang="en-US" altLang="ko-KR" sz="1000" b="0" i="0" u="none" strike="noStrike">
                          <a:latin typeface="새굴림"/>
                        </a:rPr>
                        <a:t>, </a:t>
                      </a:r>
                      <a:r>
                        <a:rPr lang="ko-KR" altLang="en-US" sz="1000" b="0" i="0" u="none" strike="noStrike">
                          <a:latin typeface="새굴림"/>
                        </a:rPr>
                        <a:t>토일근로에 대한 수당은 삭감 될 수 있으며</a:t>
                      </a:r>
                      <a:r>
                        <a:rPr lang="en-US" altLang="ko-KR" sz="1000" b="0" i="0" u="none" strike="noStrike">
                          <a:latin typeface="새굴림"/>
                        </a:rPr>
                        <a:t>, </a:t>
                      </a:r>
                      <a:r>
                        <a:rPr lang="ko-KR" altLang="en-US" sz="1000" b="0" i="0" u="none" strike="noStrike">
                          <a:latin typeface="새굴림"/>
                        </a:rPr>
                        <a:t>실 연장</a:t>
                      </a:r>
                      <a:r>
                        <a:rPr lang="en-US" altLang="ko-KR" sz="1000" b="0" i="0" u="none" strike="noStrike">
                          <a:latin typeface="새굴림"/>
                        </a:rPr>
                        <a:t>.</a:t>
                      </a:r>
                      <a:r>
                        <a:rPr lang="ko-KR" altLang="en-US" sz="1000" b="0" i="0" u="none" strike="noStrike">
                          <a:latin typeface="새굴림"/>
                        </a:rPr>
                        <a:t>휴일근로신청서에 의거 별도 산정 </a:t>
                      </a:r>
                      <a:br>
                        <a:rPr lang="ko-KR" altLang="en-US" sz="1000" b="0" i="0" u="none" strike="noStrike">
                          <a:latin typeface="새굴림"/>
                        </a:rPr>
                      </a:br>
                      <a:r>
                        <a:rPr lang="ko-KR" altLang="en-US" sz="1000" b="0" i="0" u="none" strike="noStrike">
                          <a:latin typeface="새굴림"/>
                        </a:rPr>
                        <a:t>    지급하는 것에 동의한다</a:t>
                      </a:r>
                      <a:r>
                        <a:rPr lang="en-US" altLang="ko-KR" sz="1000" b="0" i="0" u="none" strike="noStrike">
                          <a:latin typeface="새굴림"/>
                        </a:rPr>
                        <a:t>.                                                                     </a:t>
                      </a:r>
                      <a:r>
                        <a:rPr lang="ko-KR" altLang="en-US" sz="1000" b="1" i="0" u="sng" strike="noStrike">
                          <a:solidFill>
                            <a:srgbClr val="FF0000"/>
                          </a:solidFill>
                          <a:latin typeface="새굴림"/>
                        </a:rPr>
                        <a:t> 동의자성명</a:t>
                      </a:r>
                      <a:r>
                        <a:rPr lang="en-US" altLang="ko-KR" sz="1000" b="1" i="0" u="sng" strike="noStrike">
                          <a:solidFill>
                            <a:srgbClr val="FF0000"/>
                          </a:solidFill>
                          <a:latin typeface="새굴림"/>
                        </a:rPr>
                        <a:t>:                    (</a:t>
                      </a:r>
                      <a:r>
                        <a:rPr lang="ko-KR" altLang="en-US" sz="1000" b="1" i="0" u="sng" strike="noStrike">
                          <a:solidFill>
                            <a:srgbClr val="FF0000"/>
                          </a:solidFill>
                          <a:latin typeface="새굴림"/>
                        </a:rPr>
                        <a:t>인</a:t>
                      </a:r>
                      <a:r>
                        <a:rPr lang="en-US" altLang="ko-KR" sz="1000" b="1" i="0" u="sng" strike="noStrike">
                          <a:solidFill>
                            <a:srgbClr val="FF0000"/>
                          </a:solidFill>
                          <a:latin typeface="새굴림"/>
                        </a:rPr>
                        <a:t>)</a:t>
                      </a:r>
                      <a:endParaRPr lang="ko-KR" altLang="en-US" sz="1000" b="0" i="0" u="none" strike="noStrike">
                        <a:latin typeface="새굴림"/>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29943">
                <a:tc vMerge="1">
                  <a:txBody>
                    <a:bodyPr/>
                    <a:lstStyle/>
                    <a:p>
                      <a:pPr latinLnBrk="1"/>
                      <a:endParaRPr lang="ko-KR" altLang="en-US"/>
                    </a:p>
                  </a:txBody>
                  <a:tcPr/>
                </a:tc>
                <a:tc gridSpan="8">
                  <a:txBody>
                    <a:bodyPr/>
                    <a:lstStyle/>
                    <a:p>
                      <a:pPr algn="l" fontAlgn="ctr"/>
                      <a:r>
                        <a:rPr lang="en-US" altLang="ko-KR" sz="1050" b="0" i="0" u="none" strike="noStrike">
                          <a:latin typeface="새굴림"/>
                        </a:rPr>
                        <a:t>3. </a:t>
                      </a:r>
                      <a:r>
                        <a:rPr lang="ko-KR" altLang="en-US" sz="1000" b="0" i="0" u="none" strike="noStrike">
                          <a:latin typeface="새굴림"/>
                        </a:rPr>
                        <a:t> “갑”은 근로소득세</a:t>
                      </a:r>
                      <a:r>
                        <a:rPr lang="en-US" altLang="ko-KR" sz="1000" b="0" i="0" u="none" strike="noStrike">
                          <a:latin typeface="새굴림"/>
                        </a:rPr>
                        <a:t>, </a:t>
                      </a:r>
                      <a:r>
                        <a:rPr lang="ko-KR" altLang="en-US" sz="1000" b="0" i="0" u="none" strike="noStrike">
                          <a:latin typeface="새굴림"/>
                        </a:rPr>
                        <a:t>고용보험료</a:t>
                      </a:r>
                      <a:r>
                        <a:rPr lang="en-US" altLang="ko-KR" sz="1000" b="0" i="0" u="none" strike="noStrike">
                          <a:latin typeface="새굴림"/>
                        </a:rPr>
                        <a:t>, </a:t>
                      </a:r>
                      <a:r>
                        <a:rPr lang="ko-KR" altLang="en-US" sz="1000" b="0" i="0" u="none" strike="noStrike">
                          <a:latin typeface="새굴림"/>
                        </a:rPr>
                        <a:t>건강보험료</a:t>
                      </a:r>
                      <a:r>
                        <a:rPr lang="en-US" altLang="ko-KR" sz="1000" b="0" i="0" u="none" strike="noStrike">
                          <a:latin typeface="새굴림"/>
                        </a:rPr>
                        <a:t>, </a:t>
                      </a:r>
                      <a:r>
                        <a:rPr lang="ko-KR" altLang="en-US" sz="1000" b="0" i="0" u="none" strike="noStrike">
                          <a:latin typeface="새굴림"/>
                        </a:rPr>
                        <a:t>국민연금 등 제세공과금을 원천징수한 후 “을”의 온라인구좌로 지급한다</a:t>
                      </a:r>
                      <a:r>
                        <a:rPr lang="en-US" altLang="ko-KR" sz="1000" b="0" i="0" u="none" strike="noStrike">
                          <a:latin typeface="새굴림"/>
                        </a:rPr>
                        <a:t>.</a:t>
                      </a:r>
                      <a:endParaRPr lang="ko-KR" altLang="en-US" sz="1050" b="0" i="0" u="none" strike="noStrike">
                        <a:latin typeface="새굴림"/>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1802759">
                <a:tc>
                  <a:txBody>
                    <a:bodyPr/>
                    <a:lstStyle/>
                    <a:p>
                      <a:pPr algn="ctr" fontAlgn="ctr"/>
                      <a:r>
                        <a:rPr lang="ko-KR" altLang="en-US" sz="1000" b="1" i="0" u="none" strike="noStrike" dirty="0">
                          <a:latin typeface="새굴림"/>
                        </a:rPr>
                        <a:t>근로시간</a:t>
                      </a:r>
                      <a:br>
                        <a:rPr lang="ko-KR" altLang="en-US" sz="1000" b="1" i="0" u="none" strike="noStrike" dirty="0">
                          <a:latin typeface="새굴림"/>
                        </a:rPr>
                      </a:br>
                      <a:r>
                        <a:rPr lang="ko-KR" altLang="en-US" sz="1000" b="1" i="0" u="none" strike="noStrike" dirty="0">
                          <a:latin typeface="새굴림"/>
                        </a:rPr>
                        <a:t>휴게시간</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gridSpan="8">
                  <a:txBody>
                    <a:bodyPr/>
                    <a:lstStyle/>
                    <a:p>
                      <a:pPr algn="l" fontAlgn="ctr"/>
                      <a:r>
                        <a:rPr lang="en-US" altLang="ko-KR" sz="1000" b="0" i="0" u="none" strike="noStrike" dirty="0">
                          <a:latin typeface="새굴림"/>
                        </a:rPr>
                        <a:t>1.  </a:t>
                      </a:r>
                      <a:r>
                        <a:rPr lang="ko-KR" altLang="en-US" sz="1000" b="0" i="0" u="none" strike="noStrike" dirty="0">
                          <a:latin typeface="새굴림"/>
                        </a:rPr>
                        <a:t>시업시간 </a:t>
                      </a:r>
                      <a:r>
                        <a:rPr lang="en-US" altLang="ko-KR" sz="1000" b="0" i="0" u="none" strike="noStrike" dirty="0">
                          <a:latin typeface="새굴림"/>
                        </a:rPr>
                        <a:t>: 07:00 </a:t>
                      </a:r>
                      <a:r>
                        <a:rPr lang="ko-KR" altLang="en-US" sz="1000" b="0" i="0" u="none" strike="noStrike" dirty="0">
                          <a:latin typeface="새굴림"/>
                        </a:rPr>
                        <a:t>종업시간 </a:t>
                      </a:r>
                      <a:r>
                        <a:rPr lang="en-US" altLang="ko-KR" sz="1000" b="0" i="0" u="none" strike="noStrike" dirty="0">
                          <a:latin typeface="새굴림"/>
                        </a:rPr>
                        <a:t>: 17:00.  </a:t>
                      </a:r>
                      <a:r>
                        <a:rPr lang="ko-KR" altLang="en-US" sz="1000" b="0" i="0" u="none" strike="noStrike" dirty="0">
                          <a:latin typeface="새굴림"/>
                        </a:rPr>
                        <a:t>출퇴근 시간</a:t>
                      </a:r>
                      <a:r>
                        <a:rPr lang="en-US" altLang="ko-KR" sz="1000" b="0" i="0" u="none" strike="noStrike" dirty="0">
                          <a:latin typeface="새굴림"/>
                        </a:rPr>
                        <a:t>, </a:t>
                      </a:r>
                      <a:r>
                        <a:rPr lang="ko-KR" altLang="en-US" sz="1000" b="0" i="0" u="none" strike="noStrike" dirty="0">
                          <a:latin typeface="새굴림"/>
                        </a:rPr>
                        <a:t>식사</a:t>
                      </a:r>
                      <a:r>
                        <a:rPr lang="en-US" altLang="ko-KR" sz="1000" b="0" i="0" u="none" strike="noStrike" dirty="0">
                          <a:latin typeface="새굴림"/>
                        </a:rPr>
                        <a:t>/</a:t>
                      </a:r>
                      <a:r>
                        <a:rPr lang="ko-KR" altLang="en-US" sz="1000" b="0" i="0" u="none" strike="noStrike" dirty="0" err="1">
                          <a:latin typeface="새굴림"/>
                        </a:rPr>
                        <a:t>간식등</a:t>
                      </a:r>
                      <a:r>
                        <a:rPr lang="ko-KR" altLang="en-US" sz="1000" b="0" i="0" u="none" strike="noStrike" dirty="0">
                          <a:latin typeface="새굴림"/>
                        </a:rPr>
                        <a:t> 휴식시간은 근로시간에 포함하지 않는다</a:t>
                      </a:r>
                      <a:r>
                        <a:rPr lang="en-US" altLang="ko-KR" sz="1000" b="0" i="0" u="none" strike="noStrike" dirty="0">
                          <a:latin typeface="새굴림"/>
                        </a:rPr>
                        <a:t>.</a:t>
                      </a:r>
                      <a:br>
                        <a:rPr lang="en-US" altLang="ko-KR" sz="1000" b="0" i="0" u="none" strike="noStrike" dirty="0">
                          <a:latin typeface="새굴림"/>
                        </a:rPr>
                      </a:br>
                      <a:r>
                        <a:rPr lang="en-US" altLang="ko-KR" sz="1000" b="0" i="0" u="none" strike="noStrike" dirty="0">
                          <a:latin typeface="새굴림"/>
                        </a:rPr>
                        <a:t>2.  </a:t>
                      </a:r>
                      <a:r>
                        <a:rPr lang="ko-KR" altLang="en-US" sz="1000" b="0" i="0" u="none" strike="noStrike" dirty="0">
                          <a:latin typeface="새굴림"/>
                        </a:rPr>
                        <a:t>휴게시간 </a:t>
                      </a:r>
                      <a:r>
                        <a:rPr lang="en-US" altLang="ko-KR" sz="1000" b="0" i="0" u="none" strike="noStrike" dirty="0">
                          <a:latin typeface="새굴림"/>
                        </a:rPr>
                        <a:t>: 09:00~09:30(0.5h), 11:30~13:00(1.5h), 15:00~15:30(0.5h), </a:t>
                      </a:r>
                      <a:r>
                        <a:rPr lang="ko-KR" altLang="en-US" sz="1000" b="0" i="0" u="none" strike="noStrike" dirty="0">
                          <a:latin typeface="새굴림"/>
                        </a:rPr>
                        <a:t>휴게시간은 </a:t>
                      </a:r>
                      <a:r>
                        <a:rPr lang="ko-KR" altLang="en-US" sz="1000" b="0" i="0" u="none" strike="noStrike" dirty="0" err="1">
                          <a:latin typeface="새굴림"/>
                        </a:rPr>
                        <a:t>실근로시간에서</a:t>
                      </a:r>
                      <a:r>
                        <a:rPr lang="ko-KR" altLang="en-US" sz="1000" b="0" i="0" u="none" strike="noStrike" dirty="0">
                          <a:latin typeface="새굴림"/>
                        </a:rPr>
                        <a:t> 제외된다</a:t>
                      </a:r>
                      <a:r>
                        <a:rPr lang="en-US" altLang="ko-KR" sz="1000" b="0" i="0" u="none" strike="noStrike" dirty="0">
                          <a:latin typeface="새굴림"/>
                        </a:rPr>
                        <a:t>. </a:t>
                      </a:r>
                      <a:br>
                        <a:rPr lang="en-US" altLang="ko-KR" sz="1000" b="0" i="0" u="none" strike="noStrike" dirty="0">
                          <a:latin typeface="새굴림"/>
                        </a:rPr>
                      </a:br>
                      <a:r>
                        <a:rPr lang="en-US" altLang="ko-KR" sz="1000" b="0" i="0" u="none" strike="noStrike" dirty="0">
                          <a:latin typeface="새굴림"/>
                        </a:rPr>
                        <a:t> </a:t>
                      </a:r>
                      <a:r>
                        <a:rPr lang="ko-KR" altLang="en-US" sz="1000" b="0" i="0" u="none" strike="noStrike" dirty="0">
                          <a:latin typeface="새굴림"/>
                        </a:rPr>
                        <a:t>휴게시간은 회사에서 정한 작업구간 및 휴게시설 내에서 자유로이 사용할 수 있으나 직장질서 또는 풍기를 문란하게 하거나</a:t>
                      </a:r>
                      <a:r>
                        <a:rPr lang="en-US" altLang="ko-KR" sz="1000" b="0" i="0" u="none" strike="noStrike" dirty="0">
                          <a:latin typeface="새굴림"/>
                        </a:rPr>
                        <a:t>, </a:t>
                      </a:r>
                      <a:br>
                        <a:rPr lang="en-US" altLang="ko-KR" sz="1000" b="0" i="0" u="none" strike="noStrike" dirty="0">
                          <a:latin typeface="새굴림"/>
                        </a:rPr>
                      </a:br>
                      <a:r>
                        <a:rPr lang="en-US" altLang="ko-KR" sz="1000" b="0" i="0" u="none" strike="noStrike" dirty="0">
                          <a:latin typeface="새굴림"/>
                        </a:rPr>
                        <a:t> </a:t>
                      </a:r>
                      <a:r>
                        <a:rPr lang="ko-KR" altLang="en-US" sz="1000" b="0" i="0" u="none" strike="noStrike" dirty="0">
                          <a:latin typeface="새굴림"/>
                        </a:rPr>
                        <a:t>다른 근로자 휴식을 방해할 경우에는 회사는 이를 규제할 수 있다</a:t>
                      </a:r>
                      <a:r>
                        <a:rPr lang="en-US" altLang="ko-KR" sz="1000" b="0" i="0" u="none" strike="noStrike" dirty="0">
                          <a:latin typeface="새굴림"/>
                        </a:rPr>
                        <a:t>. </a:t>
                      </a:r>
                      <a:r>
                        <a:rPr lang="ko-KR" altLang="en-US" sz="1000" b="0" i="0" u="none" strike="noStrike" dirty="0">
                          <a:latin typeface="새굴림"/>
                        </a:rPr>
                        <a:t>휴게시간이라 하더라도 타 회사의 작업구간을 자유로이 </a:t>
                      </a:r>
                      <a:br>
                        <a:rPr lang="ko-KR" altLang="en-US" sz="1000" b="0" i="0" u="none" strike="noStrike" dirty="0">
                          <a:latin typeface="새굴림"/>
                        </a:rPr>
                      </a:br>
                      <a:r>
                        <a:rPr lang="ko-KR" altLang="en-US" sz="1000" b="0" i="0" u="none" strike="noStrike" dirty="0">
                          <a:latin typeface="새굴림"/>
                        </a:rPr>
                        <a:t> 이동할 수 없다</a:t>
                      </a:r>
                      <a:r>
                        <a:rPr lang="en-US" altLang="ko-KR" sz="1000" b="0" i="0" u="none" strike="noStrike" dirty="0">
                          <a:latin typeface="새굴림"/>
                        </a:rPr>
                        <a:t>.  </a:t>
                      </a:r>
                      <a:br>
                        <a:rPr lang="en-US" altLang="ko-KR" sz="1000" b="0" i="0" u="none" strike="noStrike" dirty="0">
                          <a:latin typeface="새굴림"/>
                        </a:rPr>
                      </a:br>
                      <a:r>
                        <a:rPr lang="en-US" altLang="ko-KR" sz="1000" b="0" i="0" u="none" strike="noStrike" dirty="0">
                          <a:latin typeface="새굴림"/>
                        </a:rPr>
                        <a:t>3. "</a:t>
                      </a:r>
                      <a:r>
                        <a:rPr lang="ko-KR" altLang="en-US" sz="1000" b="0" i="0" u="none" strike="noStrike" dirty="0">
                          <a:latin typeface="새굴림"/>
                        </a:rPr>
                        <a:t>을</a:t>
                      </a:r>
                      <a:r>
                        <a:rPr lang="en-US" altLang="ko-KR" sz="1000" b="0" i="0" u="none" strike="noStrike" dirty="0">
                          <a:latin typeface="새굴림"/>
                        </a:rPr>
                        <a:t>"</a:t>
                      </a:r>
                      <a:r>
                        <a:rPr lang="ko-KR" altLang="en-US" sz="1000" b="0" i="0" u="none" strike="noStrike" dirty="0">
                          <a:latin typeface="새굴림"/>
                        </a:rPr>
                        <a:t>은 시업시간 </a:t>
                      </a:r>
                      <a:r>
                        <a:rPr lang="en-US" altLang="ko-KR" sz="1000" b="0" i="0" u="none" strike="noStrike" dirty="0">
                          <a:latin typeface="새굴림"/>
                        </a:rPr>
                        <a:t>07:00( "</a:t>
                      </a:r>
                      <a:r>
                        <a:rPr lang="ko-KR" altLang="en-US" sz="1000" b="0" i="0" u="none" strike="noStrike" dirty="0">
                          <a:latin typeface="새굴림"/>
                        </a:rPr>
                        <a:t>갑</a:t>
                      </a:r>
                      <a:r>
                        <a:rPr lang="en-US" altLang="ko-KR" sz="1000" b="0" i="0" u="none" strike="noStrike" dirty="0">
                          <a:latin typeface="새굴림"/>
                        </a:rPr>
                        <a:t>"</a:t>
                      </a:r>
                      <a:r>
                        <a:rPr lang="ko-KR" altLang="en-US" sz="1000" b="0" i="0" u="none" strike="noStrike" dirty="0">
                          <a:latin typeface="새굴림"/>
                        </a:rPr>
                        <a:t>회사 현장소장으로 </a:t>
                      </a:r>
                      <a:r>
                        <a:rPr lang="ko-KR" altLang="en-US" sz="1000" b="0" i="0" u="none" strike="noStrike" dirty="0" err="1">
                          <a:latin typeface="새굴림"/>
                        </a:rPr>
                        <a:t>부터</a:t>
                      </a:r>
                      <a:r>
                        <a:rPr lang="ko-KR" altLang="en-US" sz="1000" b="0" i="0" u="none" strike="noStrike" dirty="0">
                          <a:latin typeface="새굴림"/>
                        </a:rPr>
                        <a:t> 작업지시를 받을 준비를 하여야 함</a:t>
                      </a:r>
                      <a:r>
                        <a:rPr lang="en-US" altLang="ko-KR" sz="1000" b="0" i="0" u="none" strike="noStrike" dirty="0">
                          <a:latin typeface="새굴림"/>
                        </a:rPr>
                        <a:t>)</a:t>
                      </a:r>
                      <a:r>
                        <a:rPr lang="ko-KR" altLang="en-US" sz="1000" b="0" i="0" u="none" strike="noStrike" dirty="0">
                          <a:latin typeface="새굴림"/>
                        </a:rPr>
                        <a:t>부터 종업시간</a:t>
                      </a:r>
                      <a:r>
                        <a:rPr lang="en-US" altLang="ko-KR" sz="1000" b="0" i="0" u="none" strike="noStrike" dirty="0">
                          <a:latin typeface="새굴림"/>
                        </a:rPr>
                        <a:t>17:30 (</a:t>
                      </a:r>
                      <a:r>
                        <a:rPr lang="ko-KR" altLang="en-US" sz="1000" b="0" i="0" u="none" strike="noStrike" dirty="0">
                          <a:latin typeface="새굴림"/>
                        </a:rPr>
                        <a:t>작업장의 </a:t>
                      </a:r>
                      <a:br>
                        <a:rPr lang="ko-KR" altLang="en-US" sz="1000" b="0" i="0" u="none" strike="noStrike" dirty="0">
                          <a:latin typeface="새굴림"/>
                        </a:rPr>
                      </a:br>
                      <a:r>
                        <a:rPr lang="ko-KR" altLang="en-US" sz="1000" b="0" i="0" u="none" strike="noStrike" dirty="0">
                          <a:latin typeface="새굴림"/>
                        </a:rPr>
                        <a:t> 정리</a:t>
                      </a:r>
                      <a:r>
                        <a:rPr lang="en-US" altLang="ko-KR" sz="1000" b="0" i="0" u="none" strike="noStrike" dirty="0">
                          <a:latin typeface="새굴림"/>
                        </a:rPr>
                        <a:t>, </a:t>
                      </a:r>
                      <a:r>
                        <a:rPr lang="ko-KR" altLang="en-US" sz="1000" b="0" i="0" u="none" strike="noStrike" dirty="0">
                          <a:latin typeface="새굴림"/>
                        </a:rPr>
                        <a:t>정돈을 마치고 당해 작업장을 벗어나는 시간</a:t>
                      </a:r>
                      <a:r>
                        <a:rPr lang="en-US" altLang="ko-KR" sz="1000" b="0" i="0" u="none" strike="noStrike" dirty="0">
                          <a:latin typeface="새굴림"/>
                        </a:rPr>
                        <a:t>)</a:t>
                      </a:r>
                      <a:r>
                        <a:rPr lang="ko-KR" altLang="en-US" sz="1000" b="0" i="0" u="none" strike="noStrike" dirty="0">
                          <a:latin typeface="새굴림"/>
                        </a:rPr>
                        <a:t>동안 현장관리자의 작업지시에 따라 성실하게 근무하여야 한다</a:t>
                      </a:r>
                      <a:r>
                        <a:rPr lang="en-US" altLang="ko-KR" sz="1000" b="0" i="0" u="none" strike="noStrike" dirty="0">
                          <a:latin typeface="새굴림"/>
                        </a:rPr>
                        <a:t>.</a:t>
                      </a:r>
                      <a:br>
                        <a:rPr lang="en-US" altLang="ko-KR" sz="1000" b="0" i="0" u="none" strike="noStrike" dirty="0">
                          <a:latin typeface="새굴림"/>
                        </a:rPr>
                      </a:br>
                      <a:r>
                        <a:rPr lang="en-US" altLang="ko-KR" sz="1000" b="0" i="0" u="none" strike="noStrike" dirty="0">
                          <a:latin typeface="새굴림"/>
                        </a:rPr>
                        <a:t> 4. 2</a:t>
                      </a:r>
                      <a:r>
                        <a:rPr lang="ko-KR" altLang="en-US" sz="1000" b="0" i="0" u="none" strike="noStrike" dirty="0" err="1">
                          <a:latin typeface="새굴림"/>
                        </a:rPr>
                        <a:t>주단위</a:t>
                      </a:r>
                      <a:r>
                        <a:rPr lang="ko-KR" altLang="en-US" sz="1000" b="0" i="0" u="none" strike="noStrike" dirty="0">
                          <a:latin typeface="새굴림"/>
                        </a:rPr>
                        <a:t> </a:t>
                      </a:r>
                      <a:r>
                        <a:rPr lang="ko-KR" altLang="en-US" sz="1000" b="0" i="0" u="none" strike="noStrike" dirty="0" err="1">
                          <a:latin typeface="새굴림"/>
                        </a:rPr>
                        <a:t>탄력적근로시간제에</a:t>
                      </a:r>
                      <a:r>
                        <a:rPr lang="ko-KR" altLang="en-US" sz="1000" b="0" i="0" u="none" strike="noStrike" dirty="0">
                          <a:latin typeface="새굴림"/>
                        </a:rPr>
                        <a:t> 의거 </a:t>
                      </a:r>
                      <a:r>
                        <a:rPr lang="en-US" altLang="ko-KR" sz="1000" b="0" i="0" u="none" strike="noStrike" dirty="0">
                          <a:latin typeface="새굴림"/>
                        </a:rPr>
                        <a:t>1</a:t>
                      </a:r>
                      <a:r>
                        <a:rPr lang="ko-KR" altLang="en-US" sz="1000" b="0" i="0" u="none" strike="noStrike" dirty="0">
                          <a:latin typeface="새굴림"/>
                        </a:rPr>
                        <a:t>주는 </a:t>
                      </a:r>
                      <a:r>
                        <a:rPr lang="en-US" altLang="ko-KR" sz="1000" b="0" i="0" u="none" strike="noStrike" dirty="0">
                          <a:latin typeface="새굴림"/>
                        </a:rPr>
                        <a:t>60</a:t>
                      </a:r>
                      <a:r>
                        <a:rPr lang="ko-KR" altLang="en-US" sz="1000" b="0" i="0" u="none" strike="noStrike" dirty="0">
                          <a:latin typeface="새굴림"/>
                        </a:rPr>
                        <a:t>시간</a:t>
                      </a:r>
                      <a:r>
                        <a:rPr lang="en-US" altLang="ko-KR" sz="1000" b="0" i="0" u="none" strike="noStrike" dirty="0">
                          <a:latin typeface="새굴림"/>
                        </a:rPr>
                        <a:t>(=48h+12h), 2</a:t>
                      </a:r>
                      <a:r>
                        <a:rPr lang="ko-KR" altLang="en-US" sz="1000" b="0" i="0" u="none" strike="noStrike" dirty="0">
                          <a:latin typeface="새굴림"/>
                        </a:rPr>
                        <a:t>주는 </a:t>
                      </a:r>
                      <a:r>
                        <a:rPr lang="en-US" altLang="ko-KR" sz="1000" b="0" i="0" u="none" strike="noStrike" dirty="0">
                          <a:latin typeface="새굴림"/>
                        </a:rPr>
                        <a:t>44h(=32h+12h) </a:t>
                      </a:r>
                      <a:r>
                        <a:rPr lang="ko-KR" altLang="en-US" sz="1000" b="0" i="0" u="none" strike="noStrike" dirty="0">
                          <a:latin typeface="새굴림"/>
                        </a:rPr>
                        <a:t>초과하지 않는 </a:t>
                      </a:r>
                      <a:r>
                        <a:rPr lang="ko-KR" altLang="en-US" sz="1000" b="0" i="0" u="none" strike="noStrike" dirty="0" err="1">
                          <a:latin typeface="새굴림"/>
                        </a:rPr>
                        <a:t>범위내에서</a:t>
                      </a:r>
                      <a:r>
                        <a:rPr lang="ko-KR" altLang="en-US" sz="1000" b="0" i="0" u="none" strike="noStrike" dirty="0">
                          <a:latin typeface="새굴림"/>
                        </a:rPr>
                        <a:t> 근로할 수 </a:t>
                      </a:r>
                      <a:br>
                        <a:rPr lang="ko-KR" altLang="en-US" sz="1000" b="0" i="0" u="none" strike="noStrike" dirty="0">
                          <a:latin typeface="새굴림"/>
                        </a:rPr>
                      </a:br>
                      <a:r>
                        <a:rPr lang="ko-KR" altLang="en-US" sz="1000" b="0" i="0" u="none" strike="noStrike" dirty="0">
                          <a:latin typeface="새굴림"/>
                        </a:rPr>
                        <a:t>있으며</a:t>
                      </a:r>
                      <a:r>
                        <a:rPr lang="en-US" altLang="ko-KR" sz="1000" b="0" i="0" u="none" strike="noStrike" dirty="0">
                          <a:latin typeface="새굴림"/>
                        </a:rPr>
                        <a:t>, </a:t>
                      </a:r>
                      <a:r>
                        <a:rPr lang="ko-KR" altLang="en-US" sz="1000" b="0" i="0" u="none" strike="noStrike" dirty="0">
                          <a:latin typeface="새굴림"/>
                        </a:rPr>
                        <a:t>근로자대표와 </a:t>
                      </a:r>
                      <a:r>
                        <a:rPr lang="ko-KR" altLang="en-US" sz="1000" b="0" i="0" u="none" strike="noStrike" dirty="0" err="1">
                          <a:latin typeface="새굴림"/>
                        </a:rPr>
                        <a:t>서면합의시에는</a:t>
                      </a:r>
                      <a:r>
                        <a:rPr lang="ko-KR" altLang="en-US" sz="1000" b="0" i="0" u="none" strike="noStrike" dirty="0">
                          <a:latin typeface="새굴림"/>
                        </a:rPr>
                        <a:t> </a:t>
                      </a:r>
                      <a:r>
                        <a:rPr lang="en-US" altLang="ko-KR" sz="1000" b="0" i="0" u="none" strike="noStrike" dirty="0">
                          <a:latin typeface="새굴림"/>
                        </a:rPr>
                        <a:t>3</a:t>
                      </a:r>
                      <a:r>
                        <a:rPr lang="ko-KR" altLang="en-US" sz="1000" b="0" i="0" u="none" strike="noStrike" dirty="0" err="1">
                          <a:latin typeface="새굴림"/>
                        </a:rPr>
                        <a:t>개월단위</a:t>
                      </a:r>
                      <a:r>
                        <a:rPr lang="ko-KR" altLang="en-US" sz="1000" b="0" i="0" u="none" strike="noStrike" dirty="0">
                          <a:latin typeface="새굴림"/>
                        </a:rPr>
                        <a:t> 탄력적 근로시간제</a:t>
                      </a:r>
                      <a:r>
                        <a:rPr lang="en-US" altLang="ko-KR" sz="1000" b="0" i="0" u="none" strike="noStrike" dirty="0">
                          <a:latin typeface="새굴림"/>
                        </a:rPr>
                        <a:t>(1</a:t>
                      </a:r>
                      <a:r>
                        <a:rPr lang="ko-KR" altLang="en-US" sz="1000" b="0" i="0" u="none" strike="noStrike" dirty="0">
                          <a:latin typeface="새굴림"/>
                        </a:rPr>
                        <a:t>주 최대</a:t>
                      </a:r>
                      <a:r>
                        <a:rPr lang="en-US" altLang="ko-KR" sz="1000" b="0" i="0" u="none" strike="noStrike" dirty="0">
                          <a:latin typeface="새굴림"/>
                        </a:rPr>
                        <a:t>64h, 1</a:t>
                      </a:r>
                      <a:r>
                        <a:rPr lang="ko-KR" altLang="en-US" sz="1000" b="0" i="0" u="none" strike="noStrike" dirty="0">
                          <a:latin typeface="새굴림"/>
                        </a:rPr>
                        <a:t>일 최대 </a:t>
                      </a:r>
                      <a:r>
                        <a:rPr lang="en-US" altLang="ko-KR" sz="1000" b="0" i="0" u="none" strike="noStrike" dirty="0">
                          <a:latin typeface="새굴림"/>
                        </a:rPr>
                        <a:t>12h)</a:t>
                      </a:r>
                      <a:r>
                        <a:rPr lang="ko-KR" altLang="en-US" sz="1000" b="0" i="0" u="none" strike="noStrike" dirty="0">
                          <a:latin typeface="새굴림"/>
                        </a:rPr>
                        <a:t>로 근로할 수 있다</a:t>
                      </a:r>
                      <a:r>
                        <a:rPr lang="en-US" altLang="ko-KR" sz="1000" b="0" i="0" u="none" strike="noStrike" dirty="0">
                          <a:latin typeface="새굴림"/>
                        </a:rPr>
                        <a:t>. </a:t>
                      </a:r>
                      <a:br>
                        <a:rPr lang="en-US" altLang="ko-KR" sz="1000" b="0" i="0" u="none" strike="noStrike" dirty="0">
                          <a:latin typeface="새굴림"/>
                        </a:rPr>
                      </a:br>
                      <a:r>
                        <a:rPr lang="ko-KR" altLang="en-US" sz="1000" b="0" i="0" u="none" strike="noStrike" dirty="0" err="1">
                          <a:latin typeface="새굴림"/>
                        </a:rPr>
                        <a:t>출장시에는</a:t>
                      </a:r>
                      <a:r>
                        <a:rPr lang="ko-KR" altLang="en-US" sz="1000" b="0" i="0" u="none" strike="noStrike" dirty="0">
                          <a:latin typeface="새굴림"/>
                        </a:rPr>
                        <a:t> 소정근로시간 근로한 것으로 간주한다</a:t>
                      </a:r>
                      <a:r>
                        <a:rPr lang="en-US" altLang="ko-KR" sz="1000" b="0" i="0" u="none" strike="noStrike" dirty="0">
                          <a:latin typeface="새굴림"/>
                        </a:rPr>
                        <a:t>.      </a:t>
                      </a:r>
                      <a:br>
                        <a:rPr lang="en-US" altLang="ko-KR" sz="1000" b="0" i="0" u="none" strike="noStrike" dirty="0">
                          <a:latin typeface="새굴림"/>
                        </a:rPr>
                      </a:br>
                      <a:r>
                        <a:rPr lang="en-US" altLang="ko-KR" sz="1000" b="0" i="0" u="none" strike="noStrike" dirty="0">
                          <a:latin typeface="새굴림"/>
                        </a:rPr>
                        <a:t>           </a:t>
                      </a:r>
                      <a:r>
                        <a:rPr lang="en-US" altLang="ko-KR" sz="1000" b="0" i="0" u="sng" strike="noStrike" dirty="0">
                          <a:solidFill>
                            <a:srgbClr val="FF0000"/>
                          </a:solidFill>
                          <a:latin typeface="새굴림"/>
                        </a:rPr>
                        <a:t>1</a:t>
                      </a:r>
                      <a:r>
                        <a:rPr lang="ko-KR" altLang="en-US" sz="1000" b="0" i="0" u="sng" strike="noStrike" dirty="0">
                          <a:solidFill>
                            <a:srgbClr val="FF0000"/>
                          </a:solidFill>
                          <a:latin typeface="새굴림"/>
                        </a:rPr>
                        <a:t>주 </a:t>
                      </a:r>
                      <a:r>
                        <a:rPr lang="en-US" altLang="ko-KR" sz="1000" b="0" i="0" u="sng" strike="noStrike" dirty="0">
                          <a:solidFill>
                            <a:srgbClr val="FF0000"/>
                          </a:solidFill>
                          <a:latin typeface="새굴림"/>
                        </a:rPr>
                        <a:t>12</a:t>
                      </a:r>
                      <a:r>
                        <a:rPr lang="ko-KR" altLang="en-US" sz="1000" b="0" i="0" u="sng" strike="noStrike" dirty="0">
                          <a:solidFill>
                            <a:srgbClr val="FF0000"/>
                          </a:solidFill>
                          <a:latin typeface="새굴림"/>
                        </a:rPr>
                        <a:t>시간 이내 연장근로와  </a:t>
                      </a:r>
                      <a:r>
                        <a:rPr lang="en-US" altLang="ko-KR" sz="1000" b="0" i="0" u="sng" strike="noStrike" dirty="0">
                          <a:solidFill>
                            <a:srgbClr val="FF0000"/>
                          </a:solidFill>
                          <a:latin typeface="새굴림"/>
                        </a:rPr>
                        <a:t>2</a:t>
                      </a:r>
                      <a:r>
                        <a:rPr lang="ko-KR" altLang="en-US" sz="1000" b="0" i="0" u="sng" strike="noStrike" dirty="0" err="1">
                          <a:solidFill>
                            <a:srgbClr val="FF0000"/>
                          </a:solidFill>
                          <a:latin typeface="새굴림"/>
                        </a:rPr>
                        <a:t>주단위</a:t>
                      </a:r>
                      <a:r>
                        <a:rPr lang="ko-KR" altLang="en-US" sz="1000" b="0" i="0" u="sng" strike="noStrike" dirty="0">
                          <a:solidFill>
                            <a:srgbClr val="FF0000"/>
                          </a:solidFill>
                          <a:latin typeface="새굴림"/>
                        </a:rPr>
                        <a:t> </a:t>
                      </a:r>
                      <a:r>
                        <a:rPr lang="ko-KR" altLang="en-US" sz="1000" b="0" i="0" u="sng" strike="noStrike" dirty="0" err="1">
                          <a:solidFill>
                            <a:srgbClr val="FF0000"/>
                          </a:solidFill>
                          <a:latin typeface="새굴림"/>
                        </a:rPr>
                        <a:t>탄력적근로시간제</a:t>
                      </a:r>
                      <a:r>
                        <a:rPr lang="ko-KR" altLang="en-US" sz="1000" b="0" i="0" u="sng" strike="noStrike" dirty="0">
                          <a:solidFill>
                            <a:srgbClr val="FF0000"/>
                          </a:solidFill>
                          <a:latin typeface="새굴림"/>
                        </a:rPr>
                        <a:t> 시행에 동의함          동의자 성명 </a:t>
                      </a:r>
                      <a:r>
                        <a:rPr lang="en-US" altLang="ko-KR" sz="1000" b="0" i="0" u="sng" strike="noStrike" dirty="0">
                          <a:solidFill>
                            <a:srgbClr val="FF0000"/>
                          </a:solidFill>
                          <a:latin typeface="새굴림"/>
                        </a:rPr>
                        <a:t>:                           (</a:t>
                      </a:r>
                      <a:r>
                        <a:rPr lang="ko-KR" altLang="en-US" sz="1000" b="0" i="0" u="sng" strike="noStrike" dirty="0">
                          <a:solidFill>
                            <a:srgbClr val="FF0000"/>
                          </a:solidFill>
                          <a:latin typeface="새굴림"/>
                        </a:rPr>
                        <a:t>인</a:t>
                      </a:r>
                      <a:r>
                        <a:rPr lang="en-US" altLang="ko-KR" sz="1000" b="0" i="0" u="sng" strike="noStrike" dirty="0">
                          <a:solidFill>
                            <a:srgbClr val="FF0000"/>
                          </a:solidFill>
                          <a:latin typeface="새굴림"/>
                        </a:rPr>
                        <a:t>)</a:t>
                      </a:r>
                      <a:endParaRPr lang="ko-KR" altLang="en-US" sz="1000" b="0" i="0" u="none" strike="noStrike" dirty="0">
                        <a:latin typeface="새굴림"/>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983323">
                <a:tc>
                  <a:txBody>
                    <a:bodyPr/>
                    <a:lstStyle/>
                    <a:p>
                      <a:pPr algn="ctr" fontAlgn="ctr"/>
                      <a:r>
                        <a:rPr lang="ko-KR" altLang="en-US" sz="1000" b="1" i="0" u="none" strike="noStrike">
                          <a:latin typeface="새굴림"/>
                        </a:rPr>
                        <a:t>휴일 및</a:t>
                      </a:r>
                      <a:br>
                        <a:rPr lang="ko-KR" altLang="en-US" sz="1000" b="1" i="0" u="none" strike="noStrike">
                          <a:latin typeface="새굴림"/>
                        </a:rPr>
                      </a:br>
                      <a:r>
                        <a:rPr lang="ko-KR" altLang="en-US" sz="1000" b="1" i="0" u="none" strike="noStrike">
                          <a:latin typeface="새굴림"/>
                        </a:rPr>
                        <a:t>휴가</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CFFFF"/>
                    </a:solidFill>
                  </a:tcPr>
                </a:tc>
                <a:tc gridSpan="8">
                  <a:txBody>
                    <a:bodyPr/>
                    <a:lstStyle/>
                    <a:p>
                      <a:pPr algn="l" fontAlgn="ctr"/>
                      <a:r>
                        <a:rPr lang="en-US" altLang="ko-KR" sz="1000" b="0" i="0" u="none" strike="noStrike" dirty="0">
                          <a:latin typeface="새굴림"/>
                        </a:rPr>
                        <a:t>1. </a:t>
                      </a:r>
                      <a:r>
                        <a:rPr lang="ko-KR" altLang="en-US" sz="1000" b="0" i="0" u="none" strike="noStrike" dirty="0">
                          <a:latin typeface="새굴림"/>
                        </a:rPr>
                        <a:t>전주간</a:t>
                      </a:r>
                      <a:r>
                        <a:rPr lang="en-US" altLang="ko-KR" sz="1000" b="0" i="0" u="none" strike="noStrike" dirty="0">
                          <a:latin typeface="새굴림"/>
                        </a:rPr>
                        <a:t>(</a:t>
                      </a:r>
                      <a:r>
                        <a:rPr lang="ko-KR" altLang="en-US" sz="1000" b="0" i="0" u="none" strike="noStrike" dirty="0">
                          <a:latin typeface="새굴림"/>
                        </a:rPr>
                        <a:t>월</a:t>
                      </a:r>
                      <a:r>
                        <a:rPr lang="en-US" altLang="ko-KR" sz="1000" b="0" i="0" u="none" strike="noStrike" dirty="0">
                          <a:latin typeface="새굴림"/>
                        </a:rPr>
                        <a:t>-</a:t>
                      </a:r>
                      <a:r>
                        <a:rPr lang="ko-KR" altLang="en-US" sz="1000" b="0" i="0" u="none" strike="noStrike" dirty="0">
                          <a:latin typeface="새굴림"/>
                        </a:rPr>
                        <a:t>금</a:t>
                      </a:r>
                      <a:r>
                        <a:rPr lang="en-US" altLang="ko-KR" sz="1000" b="0" i="0" u="none" strike="noStrike" dirty="0">
                          <a:latin typeface="새굴림"/>
                        </a:rPr>
                        <a:t>) </a:t>
                      </a:r>
                      <a:r>
                        <a:rPr lang="ko-KR" altLang="en-US" sz="1000" b="0" i="0" u="none" strike="noStrike" dirty="0" err="1">
                          <a:latin typeface="새굴림"/>
                        </a:rPr>
                        <a:t>만근한</a:t>
                      </a:r>
                      <a:r>
                        <a:rPr lang="ko-KR" altLang="en-US" sz="1000" b="0" i="0" u="none" strike="noStrike" dirty="0">
                          <a:latin typeface="새굴림"/>
                        </a:rPr>
                        <a:t> 경우 매주 일요일은 유급휴일로 한다</a:t>
                      </a:r>
                      <a:r>
                        <a:rPr lang="en-US" altLang="ko-KR" sz="1000" b="0" i="0" u="none" strike="noStrike" dirty="0">
                          <a:latin typeface="새굴림"/>
                        </a:rPr>
                        <a:t>. 1</a:t>
                      </a:r>
                      <a:r>
                        <a:rPr lang="ko-KR" altLang="en-US" sz="1000" b="0" i="0" u="none" strike="noStrike" dirty="0">
                          <a:latin typeface="새굴림"/>
                        </a:rPr>
                        <a:t>주 </a:t>
                      </a:r>
                      <a:r>
                        <a:rPr lang="en-US" altLang="ko-KR" sz="1000" b="0" i="0" u="none" strike="noStrike" dirty="0">
                          <a:latin typeface="새굴림"/>
                        </a:rPr>
                        <a:t>6</a:t>
                      </a:r>
                      <a:r>
                        <a:rPr lang="ko-KR" altLang="en-US" sz="1000" b="0" i="0" u="none" strike="noStrike" dirty="0">
                          <a:latin typeface="새굴림"/>
                        </a:rPr>
                        <a:t>일 근무가 원칙이나 격주로 토</a:t>
                      </a:r>
                      <a:r>
                        <a:rPr lang="en-US" altLang="ko-KR" sz="1000" b="0" i="0" u="none" strike="noStrike" dirty="0">
                          <a:latin typeface="새굴림"/>
                        </a:rPr>
                        <a:t>.</a:t>
                      </a:r>
                      <a:r>
                        <a:rPr lang="ko-KR" altLang="en-US" sz="1000" b="0" i="0" u="none" strike="noStrike" dirty="0">
                          <a:latin typeface="새굴림"/>
                        </a:rPr>
                        <a:t>일을 연속하여 휴무하는 </a:t>
                      </a:r>
                      <a:br>
                        <a:rPr lang="ko-KR" altLang="en-US" sz="1000" b="0" i="0" u="none" strike="noStrike" dirty="0">
                          <a:latin typeface="새굴림"/>
                        </a:rPr>
                      </a:br>
                      <a:r>
                        <a:rPr lang="en-US" altLang="ko-KR" sz="1000" b="0" i="0" u="none" strike="noStrike" dirty="0">
                          <a:latin typeface="새굴림"/>
                        </a:rPr>
                        <a:t>2</a:t>
                      </a:r>
                      <a:r>
                        <a:rPr lang="ko-KR" altLang="en-US" sz="1000" b="0" i="0" u="none" strike="noStrike" dirty="0" err="1">
                          <a:latin typeface="새굴림"/>
                        </a:rPr>
                        <a:t>주단위</a:t>
                      </a:r>
                      <a:r>
                        <a:rPr lang="ko-KR" altLang="en-US" sz="1000" b="0" i="0" u="none" strike="noStrike" dirty="0">
                          <a:latin typeface="새굴림"/>
                        </a:rPr>
                        <a:t> </a:t>
                      </a:r>
                      <a:r>
                        <a:rPr lang="ko-KR" altLang="en-US" sz="1000" b="0" i="0" u="none" strike="noStrike" dirty="0" err="1">
                          <a:latin typeface="새굴림"/>
                        </a:rPr>
                        <a:t>탄력적근로를</a:t>
                      </a:r>
                      <a:r>
                        <a:rPr lang="ko-KR" altLang="en-US" sz="1000" b="0" i="0" u="none" strike="noStrike" dirty="0">
                          <a:latin typeface="새굴림"/>
                        </a:rPr>
                        <a:t> 할 수 있다</a:t>
                      </a:r>
                      <a:r>
                        <a:rPr lang="en-US" altLang="ko-KR" sz="1000" b="0" i="0" u="none" strike="noStrike" dirty="0">
                          <a:latin typeface="새굴림"/>
                        </a:rPr>
                        <a:t>.  </a:t>
                      </a:r>
                      <a:br>
                        <a:rPr lang="en-US" altLang="ko-KR" sz="1000" b="0" i="0" u="none" strike="noStrike" dirty="0">
                          <a:latin typeface="새굴림"/>
                        </a:rPr>
                      </a:br>
                      <a:r>
                        <a:rPr lang="en-US" altLang="ko-KR" sz="1000" b="0" i="0" u="none" strike="noStrike" dirty="0">
                          <a:latin typeface="새굴림"/>
                        </a:rPr>
                        <a:t>2.“</a:t>
                      </a:r>
                      <a:r>
                        <a:rPr lang="ko-KR" altLang="en-US" sz="1000" b="0" i="0" u="none" strike="noStrike" dirty="0">
                          <a:latin typeface="새굴림"/>
                        </a:rPr>
                        <a:t>을”이 </a:t>
                      </a:r>
                      <a:r>
                        <a:rPr lang="en-US" altLang="ko-KR" sz="1000" b="0" i="0" u="none" strike="noStrike" dirty="0">
                          <a:latin typeface="새굴림"/>
                        </a:rPr>
                        <a:t>1</a:t>
                      </a:r>
                      <a:r>
                        <a:rPr lang="ko-KR" altLang="en-US" sz="1000" b="0" i="0" u="none" strike="noStrike" dirty="0">
                          <a:latin typeface="새굴림"/>
                        </a:rPr>
                        <a:t>년에 </a:t>
                      </a:r>
                      <a:r>
                        <a:rPr lang="en-US" altLang="ko-KR" sz="1000" b="0" i="0" u="none" strike="noStrike" dirty="0">
                          <a:latin typeface="새굴림"/>
                        </a:rPr>
                        <a:t>8</a:t>
                      </a:r>
                      <a:r>
                        <a:rPr lang="ko-KR" altLang="en-US" sz="1000" b="0" i="0" u="none" strike="noStrike" dirty="0">
                          <a:latin typeface="새굴림"/>
                        </a:rPr>
                        <a:t>할 이상 근로한 경우 </a:t>
                      </a:r>
                      <a:r>
                        <a:rPr lang="en-US" altLang="ko-KR" sz="1000" b="0" i="0" u="none" strike="noStrike" dirty="0">
                          <a:latin typeface="새굴림"/>
                        </a:rPr>
                        <a:t>15</a:t>
                      </a:r>
                      <a:r>
                        <a:rPr lang="ko-KR" altLang="en-US" sz="1000" b="0" i="0" u="none" strike="noStrike" dirty="0">
                          <a:latin typeface="새굴림"/>
                        </a:rPr>
                        <a:t>일의 연차유급휴가를 부여하며</a:t>
                      </a:r>
                      <a:r>
                        <a:rPr lang="en-US" altLang="ko-KR" sz="1000" b="0" i="0" u="none" strike="noStrike" dirty="0">
                          <a:latin typeface="새굴림"/>
                        </a:rPr>
                        <a:t>, </a:t>
                      </a:r>
                      <a:r>
                        <a:rPr lang="ko-KR" altLang="en-US" sz="1000" b="0" i="0" u="none" strike="noStrike" dirty="0">
                          <a:latin typeface="새굴림"/>
                        </a:rPr>
                        <a:t>계속 근로한 기간이 </a:t>
                      </a:r>
                      <a:r>
                        <a:rPr lang="en-US" altLang="ko-KR" sz="1000" b="0" i="0" u="none" strike="noStrike" dirty="0">
                          <a:latin typeface="새굴림"/>
                        </a:rPr>
                        <a:t>1</a:t>
                      </a:r>
                      <a:r>
                        <a:rPr lang="ko-KR" altLang="en-US" sz="1000" b="0" i="0" u="none" strike="noStrike" dirty="0">
                          <a:latin typeface="새굴림"/>
                        </a:rPr>
                        <a:t>년 미만인 경우에는 </a:t>
                      </a:r>
                      <a:br>
                        <a:rPr lang="ko-KR" altLang="en-US" sz="1000" b="0" i="0" u="none" strike="noStrike" dirty="0">
                          <a:latin typeface="새굴림"/>
                        </a:rPr>
                      </a:br>
                      <a:r>
                        <a:rPr lang="ko-KR" altLang="en-US" sz="1000" b="0" i="0" u="none" strike="noStrike" dirty="0">
                          <a:latin typeface="새굴림"/>
                        </a:rPr>
                        <a:t>당월 </a:t>
                      </a:r>
                      <a:r>
                        <a:rPr lang="ko-KR" altLang="en-US" sz="1000" b="0" i="0" u="none" strike="noStrike" dirty="0" err="1">
                          <a:latin typeface="새굴림"/>
                        </a:rPr>
                        <a:t>만근시에</a:t>
                      </a:r>
                      <a:r>
                        <a:rPr lang="ko-KR" altLang="en-US" sz="1000" b="0" i="0" u="none" strike="noStrike" dirty="0">
                          <a:latin typeface="새굴림"/>
                        </a:rPr>
                        <a:t> </a:t>
                      </a:r>
                      <a:r>
                        <a:rPr lang="en-US" altLang="ko-KR" sz="1000" b="0" i="0" u="none" strike="noStrike" dirty="0">
                          <a:latin typeface="새굴림"/>
                        </a:rPr>
                        <a:t>1</a:t>
                      </a:r>
                      <a:r>
                        <a:rPr lang="ko-KR" altLang="en-US" sz="1000" b="0" i="0" u="none" strike="noStrike" dirty="0">
                          <a:latin typeface="새굴림"/>
                        </a:rPr>
                        <a:t>일의 연차유급휴가를 부여한다</a:t>
                      </a:r>
                      <a:r>
                        <a:rPr lang="en-US" altLang="ko-KR" sz="1000" b="0" i="0" u="none" strike="noStrike" dirty="0">
                          <a:latin typeface="새굴림"/>
                        </a:rPr>
                        <a:t>. “</a:t>
                      </a:r>
                      <a:r>
                        <a:rPr lang="ko-KR" altLang="en-US" sz="1000" b="0" i="0" u="none" strike="noStrike" dirty="0">
                          <a:latin typeface="새굴림"/>
                        </a:rPr>
                        <a:t>을”은 연차휴가를 사용하기 전에“갑”에게 “연차휴가사용신청서”를 제출하여</a:t>
                      </a:r>
                      <a:br>
                        <a:rPr lang="ko-KR" altLang="en-US" sz="1000" b="0" i="0" u="none" strike="noStrike" dirty="0">
                          <a:latin typeface="새굴림"/>
                        </a:rPr>
                      </a:br>
                      <a:r>
                        <a:rPr lang="ko-KR" altLang="en-US" sz="1000" b="0" i="0" u="none" strike="noStrike" dirty="0">
                          <a:latin typeface="새굴림"/>
                        </a:rPr>
                        <a:t>사전승인을 </a:t>
                      </a:r>
                      <a:r>
                        <a:rPr lang="ko-KR" altLang="en-US" sz="1000" b="0" i="0" u="none" strike="noStrike" dirty="0" err="1">
                          <a:latin typeface="새굴림"/>
                        </a:rPr>
                        <a:t>득하여야하며</a:t>
                      </a:r>
                      <a:r>
                        <a:rPr lang="en-US" altLang="ko-KR" sz="1000" b="0" i="0" u="none" strike="noStrike" dirty="0">
                          <a:latin typeface="새굴림"/>
                        </a:rPr>
                        <a:t>, “</a:t>
                      </a:r>
                      <a:r>
                        <a:rPr lang="ko-KR" altLang="en-US" sz="1000" b="0" i="0" u="none" strike="noStrike" dirty="0">
                          <a:latin typeface="새굴림"/>
                        </a:rPr>
                        <a:t>갑”은 “을”이 청구한 시기에 휴가를 주는 것이 사업운영에 막대한 영향을 </a:t>
                      </a:r>
                      <a:r>
                        <a:rPr lang="ko-KR" altLang="en-US" sz="1000" b="0" i="0" u="none" strike="noStrike" dirty="0" err="1">
                          <a:latin typeface="새굴림"/>
                        </a:rPr>
                        <a:t>주는경우</a:t>
                      </a:r>
                      <a:r>
                        <a:rPr lang="ko-KR" altLang="en-US" sz="1000" b="0" i="0" u="none" strike="noStrike" dirty="0">
                          <a:latin typeface="새굴림"/>
                        </a:rPr>
                        <a:t> 시기를 </a:t>
                      </a:r>
                      <a:r>
                        <a:rPr lang="ko-KR" altLang="en-US" sz="1000" b="0" i="0" u="none" strike="noStrike" dirty="0" err="1">
                          <a:latin typeface="새굴림"/>
                        </a:rPr>
                        <a:t>변경할수</a:t>
                      </a:r>
                      <a:r>
                        <a:rPr lang="ko-KR" altLang="en-US" sz="1000" b="0" i="0" u="none" strike="noStrike" dirty="0">
                          <a:latin typeface="새굴림"/>
                        </a:rPr>
                        <a:t> 있다</a:t>
                      </a:r>
                      <a:r>
                        <a:rPr lang="en-US" altLang="ko-KR" sz="1000" b="0" i="0" u="none" strike="noStrike" dirty="0">
                          <a:latin typeface="새굴림"/>
                        </a:rPr>
                        <a:t>. </a:t>
                      </a:r>
                      <a:br>
                        <a:rPr lang="en-US" altLang="ko-KR" sz="1000" b="0" i="0" u="none" strike="noStrike" dirty="0">
                          <a:latin typeface="새굴림"/>
                        </a:rPr>
                      </a:br>
                      <a:r>
                        <a:rPr lang="ko-KR" altLang="en-US" sz="1000" b="0" i="0" u="none" strike="noStrike" dirty="0">
                          <a:latin typeface="새굴림"/>
                        </a:rPr>
                        <a:t>적치된 연차 유급휴가는 명절연휴 전</a:t>
                      </a:r>
                      <a:r>
                        <a:rPr lang="en-US" altLang="ko-KR" sz="1000" b="0" i="0" u="none" strike="noStrike" dirty="0">
                          <a:latin typeface="새굴림"/>
                        </a:rPr>
                        <a:t>·</a:t>
                      </a:r>
                      <a:r>
                        <a:rPr lang="ko-KR" altLang="en-US" sz="1000" b="0" i="0" u="none" strike="noStrike" dirty="0">
                          <a:latin typeface="새굴림"/>
                        </a:rPr>
                        <a:t>후일 및 하계휴가일 등 </a:t>
                      </a:r>
                      <a:r>
                        <a:rPr lang="ko-KR" altLang="en-US" sz="1000" b="0" i="0" u="none" strike="noStrike" dirty="0" err="1">
                          <a:latin typeface="새굴림"/>
                        </a:rPr>
                        <a:t>특정근무일에</a:t>
                      </a:r>
                      <a:r>
                        <a:rPr lang="ko-KR" altLang="en-US" sz="1000" b="0" i="0" u="none" strike="noStrike" dirty="0">
                          <a:latin typeface="새굴림"/>
                        </a:rPr>
                        <a:t> 대체 사용할 수 있다</a:t>
                      </a:r>
                      <a:r>
                        <a:rPr lang="en-US" altLang="ko-KR" sz="1000" b="0" i="0" u="none" strike="noStrike" dirty="0">
                          <a:latin typeface="새굴림"/>
                        </a:rPr>
                        <a:t>.</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bl>
          </a:graphicData>
        </a:graphic>
      </p:graphicFrame>
      <p:sp>
        <p:nvSpPr>
          <p:cNvPr id="4" name="Rectangle 4"/>
          <p:cNvSpPr>
            <a:spLocks noChangeArrowheads="1"/>
          </p:cNvSpPr>
          <p:nvPr/>
        </p:nvSpPr>
        <p:spPr bwMode="auto">
          <a:xfrm>
            <a:off x="928662" y="214290"/>
            <a:ext cx="6915791"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304800" indent="-304800">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r>
              <a:rPr lang="ko-KR" altLang="en-US" sz="2000" b="1" dirty="0">
                <a:latin typeface="맑은 고딕" panose="020B0503020000020004" pitchFamily="50" charset="-127"/>
                <a:ea typeface="맑은 고딕" panose="020B0503020000020004" pitchFamily="50" charset="-127"/>
              </a:rPr>
              <a:t> </a:t>
            </a:r>
            <a:r>
              <a:rPr lang="ko-KR" altLang="en-US" sz="2000" b="1" dirty="0" smtClean="0">
                <a:latin typeface="맑은 고딕" panose="020B0503020000020004" pitchFamily="50" charset="-127"/>
                <a:ea typeface="맑은 고딕" panose="020B0503020000020004" pitchFamily="50" charset="-127"/>
              </a:rPr>
              <a:t>근로계약서 예시</a:t>
            </a:r>
            <a:r>
              <a:rPr lang="en-US" altLang="ko-KR" sz="2000" b="1" dirty="0" smtClean="0">
                <a:latin typeface="맑은 고딕" panose="020B0503020000020004" pitchFamily="50" charset="-127"/>
                <a:ea typeface="맑은 고딕" panose="020B0503020000020004" pitchFamily="50" charset="-127"/>
              </a:rPr>
              <a:t>(</a:t>
            </a:r>
            <a:r>
              <a:rPr lang="ko-KR" altLang="en-US" sz="2000" b="1" dirty="0" smtClean="0">
                <a:latin typeface="맑은 고딕" panose="020B0503020000020004" pitchFamily="50" charset="-127"/>
                <a:ea typeface="맑은 고딕" panose="020B0503020000020004" pitchFamily="50" charset="-127"/>
              </a:rPr>
              <a:t>월급</a:t>
            </a:r>
            <a:r>
              <a:rPr lang="en-US" altLang="ko-KR" sz="2000" b="1" dirty="0" smtClean="0">
                <a:latin typeface="맑은 고딕" panose="020B0503020000020004" pitchFamily="50" charset="-127"/>
                <a:ea typeface="맑은 고딕" panose="020B0503020000020004" pitchFamily="50" charset="-127"/>
              </a:rPr>
              <a:t>) </a:t>
            </a:r>
            <a:endParaRPr lang="en-US" altLang="ko-KR" sz="2000" b="1" dirty="0">
              <a:latin typeface="맑은 고딕" panose="020B0503020000020004" pitchFamily="50" charset="-127"/>
              <a:ea typeface="맑은 고딕" panose="020B0503020000020004" pitchFamily="50" charset="-127"/>
            </a:endParaRPr>
          </a:p>
        </p:txBody>
      </p:sp>
      <p:sp>
        <p:nvSpPr>
          <p:cNvPr id="5" name="모서리가 둥근 직사각형 4"/>
          <p:cNvSpPr/>
          <p:nvPr/>
        </p:nvSpPr>
        <p:spPr>
          <a:xfrm>
            <a:off x="142876" y="214290"/>
            <a:ext cx="785786" cy="428628"/>
          </a:xfrm>
          <a:prstGeom prst="roundRect">
            <a:avLst/>
          </a:prstGeom>
          <a:solidFill>
            <a:schemeClr val="accent1">
              <a:lumMod val="5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4-5</a:t>
            </a:r>
            <a:endParaRPr lang="ko-KR" altLang="en-US" b="1" dirty="0">
              <a:latin typeface="+mn-ea"/>
            </a:endParaRPr>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114425" y="357188"/>
            <a:ext cx="8353425" cy="400050"/>
          </a:xfrm>
          <a:prstGeom prst="rect">
            <a:avLst/>
          </a:prstGeom>
          <a:noFill/>
          <a:ln w="9525">
            <a:noFill/>
            <a:miter lim="800000"/>
            <a:headEnd/>
            <a:tailEnd/>
          </a:ln>
        </p:spPr>
        <p:txBody>
          <a:bodyPr>
            <a:spAutoFit/>
          </a:bodyPr>
          <a:lstStyle/>
          <a:p>
            <a:pPr eaLnBrk="1" latinLnBrk="1" hangingPunct="1">
              <a:defRPr/>
            </a:pPr>
            <a:r>
              <a:rPr lang="ko-KR" altLang="en-US" sz="2000" b="1" dirty="0">
                <a:solidFill>
                  <a:schemeClr val="tx1">
                    <a:lumMod val="95000"/>
                    <a:lumOff val="5000"/>
                  </a:schemeClr>
                </a:solidFill>
                <a:latin typeface="맑은 고딕" pitchFamily="50" charset="-127"/>
                <a:ea typeface="맑은 고딕" pitchFamily="50" charset="-127"/>
              </a:rPr>
              <a:t> 근로계약서를 계속적으로 반복갱신 체결한 경우</a:t>
            </a:r>
          </a:p>
        </p:txBody>
      </p:sp>
      <p:sp>
        <p:nvSpPr>
          <p:cNvPr id="13" name="한쪽 모서리가 잘린 사각형 12"/>
          <p:cNvSpPr/>
          <p:nvPr/>
        </p:nvSpPr>
        <p:spPr>
          <a:xfrm>
            <a:off x="142844" y="336076"/>
            <a:ext cx="1000132" cy="428628"/>
          </a:xfrm>
          <a:prstGeom prst="snip1Rect">
            <a:avLst/>
          </a:prstGeom>
          <a:solidFill>
            <a:srgbClr val="92D05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1</a:t>
            </a:r>
            <a:endParaRPr lang="ko-KR" altLang="en-US" b="1" dirty="0">
              <a:solidFill>
                <a:schemeClr val="bg1"/>
              </a:solidFill>
              <a:latin typeface="맑은 고딕" pitchFamily="50" charset="-127"/>
              <a:ea typeface="맑은 고딕" pitchFamily="50" charset="-127"/>
            </a:endParaRPr>
          </a:p>
        </p:txBody>
      </p:sp>
      <p:sp>
        <p:nvSpPr>
          <p:cNvPr id="51204" name="AutoShape 2"/>
          <p:cNvSpPr>
            <a:spLocks noChangeArrowheads="1"/>
          </p:cNvSpPr>
          <p:nvPr/>
        </p:nvSpPr>
        <p:spPr bwMode="auto">
          <a:xfrm>
            <a:off x="1835150" y="2420938"/>
            <a:ext cx="7058025" cy="3508375"/>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b="1">
              <a:latin typeface="맑은 고딕" panose="020B0503020000020004" pitchFamily="50" charset="-127"/>
              <a:ea typeface="맑은 고딕" panose="020B0503020000020004" pitchFamily="50" charset="-127"/>
            </a:endParaRPr>
          </a:p>
        </p:txBody>
      </p:sp>
      <p:pic>
        <p:nvPicPr>
          <p:cNvPr id="51205" name="Picture 3" descr="j0285434[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98450" y="3068638"/>
            <a:ext cx="1681163" cy="3384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06" name="Rectangle 5"/>
          <p:cNvSpPr>
            <a:spLocks noChangeArrowheads="1"/>
          </p:cNvSpPr>
          <p:nvPr/>
        </p:nvSpPr>
        <p:spPr bwMode="auto">
          <a:xfrm>
            <a:off x="1979613" y="1373188"/>
            <a:ext cx="6769100" cy="782637"/>
          </a:xfrm>
          <a:prstGeom prst="rect">
            <a:avLst/>
          </a:prstGeom>
          <a:ln>
            <a:headEnd/>
            <a:tailEnd/>
          </a:ln>
          <a:extLst>
            <a:ext uri="{909E8E84-426E-40DD-AFC4-6F175D3DCCD1}">
              <a14:hiddenFill xmlns:a14="http://schemas.microsoft.com/office/drawing/2010/main" xmlns="">
                <a:solidFill>
                  <a:srgbClr val="FFFFFF"/>
                </a:solidFill>
              </a14:hiddenFill>
            </a:ext>
          </a:extLst>
        </p:spPr>
        <p:style>
          <a:lnRef idx="2">
            <a:schemeClr val="accent5"/>
          </a:lnRef>
          <a:fillRef idx="1">
            <a:schemeClr val="lt1"/>
          </a:fillRef>
          <a:effectRef idx="0">
            <a:schemeClr val="accent5"/>
          </a:effectRef>
          <a:fontRef idx="minor">
            <a:schemeClr val="dk1"/>
          </a:fontRef>
        </p:style>
        <p:txBody>
          <a:bodyPr lIns="54000" rIns="54000">
            <a:spAutoFit/>
          </a:bodyPr>
          <a:lstStyle>
            <a:lvl1pPr>
              <a:tabLst>
                <a:tab pos="92075" algn="l"/>
              </a:tabLst>
              <a:defRPr kumimoji="1" sz="1600">
                <a:solidFill>
                  <a:schemeClr val="tx1"/>
                </a:solidFill>
                <a:latin typeface="HY헤드라인M" panose="02030600000101010101" pitchFamily="18" charset="-127"/>
                <a:ea typeface="굴림" panose="020B0600000101010101" pitchFamily="50" charset="-127"/>
              </a:defRPr>
            </a:lvl1pPr>
            <a:lvl2pPr marL="742950" indent="-285750">
              <a:tabLst>
                <a:tab pos="92075" algn="l"/>
              </a:tabLst>
              <a:defRPr kumimoji="1" sz="1600">
                <a:solidFill>
                  <a:schemeClr val="tx1"/>
                </a:solidFill>
                <a:latin typeface="HY헤드라인M" panose="02030600000101010101" pitchFamily="18" charset="-127"/>
                <a:ea typeface="굴림" panose="020B0600000101010101" pitchFamily="50" charset="-127"/>
              </a:defRPr>
            </a:lvl2pPr>
            <a:lvl3pPr marL="11430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3pPr>
            <a:lvl4pPr marL="16002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4pPr>
            <a:lvl5pPr marL="20574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9pPr>
          </a:lstStyle>
          <a:p>
            <a:pPr algn="just" eaLnBrk="1" latinLnBrk="1" hangingPunct="1">
              <a:lnSpc>
                <a:spcPct val="150000"/>
              </a:lnSpc>
            </a:pPr>
            <a:r>
              <a:rPr lang="ko-KR" altLang="en-US" b="1">
                <a:latin typeface="맑은 고딕" panose="020B0503020000020004" pitchFamily="50" charset="-127"/>
                <a:ea typeface="맑은 고딕" panose="020B0503020000020004" pitchFamily="50" charset="-127"/>
              </a:rPr>
              <a:t>건설현장 일용직에 대해서 </a:t>
            </a:r>
            <a:r>
              <a:rPr lang="en-US" altLang="ko-KR" b="1">
                <a:latin typeface="맑은 고딕" panose="020B0503020000020004" pitchFamily="50" charset="-127"/>
                <a:ea typeface="맑은 고딕" panose="020B0503020000020004" pitchFamily="50" charset="-127"/>
              </a:rPr>
              <a:t>1</a:t>
            </a:r>
            <a:r>
              <a:rPr lang="ko-KR" altLang="en-US" b="1">
                <a:latin typeface="맑은 고딕" panose="020B0503020000020004" pitchFamily="50" charset="-127"/>
                <a:ea typeface="맑은 고딕" panose="020B0503020000020004" pitchFamily="50" charset="-127"/>
              </a:rPr>
              <a:t>개월 단위 근로계약서를 </a:t>
            </a:r>
            <a:r>
              <a:rPr lang="en-US" altLang="ko-KR" b="1">
                <a:latin typeface="맑은 고딕" panose="020B0503020000020004" pitchFamily="50" charset="-127"/>
                <a:ea typeface="맑은 고딕" panose="020B0503020000020004" pitchFamily="50" charset="-127"/>
              </a:rPr>
              <a:t>17</a:t>
            </a:r>
            <a:r>
              <a:rPr lang="ko-KR" altLang="en-US" b="1">
                <a:latin typeface="맑은 고딕" panose="020B0503020000020004" pitchFamily="50" charset="-127"/>
                <a:ea typeface="맑은 고딕" panose="020B0503020000020004" pitchFamily="50" charset="-127"/>
              </a:rPr>
              <a:t>회 이상 반복갱신 체결한 경우 근로계약만료통보를 하는 것이 가능한가</a:t>
            </a:r>
            <a:r>
              <a:rPr lang="en-US" altLang="ko-KR" b="1">
                <a:latin typeface="맑은 고딕" panose="020B0503020000020004" pitchFamily="50" charset="-127"/>
                <a:ea typeface="맑은 고딕" panose="020B0503020000020004" pitchFamily="50" charset="-127"/>
              </a:rPr>
              <a:t>?</a:t>
            </a:r>
            <a:endParaRPr lang="ko-KR" altLang="en-US" b="1">
              <a:latin typeface="맑은 고딕" panose="020B0503020000020004" pitchFamily="50" charset="-127"/>
              <a:ea typeface="맑은 고딕" panose="020B0503020000020004" pitchFamily="50" charset="-127"/>
            </a:endParaRPr>
          </a:p>
        </p:txBody>
      </p:sp>
      <p:sp>
        <p:nvSpPr>
          <p:cNvPr id="51207"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algn="ctr" eaLnBrk="1" latinLnBrk="1" hangingPunct="1"/>
            <a:r>
              <a:rPr kumimoji="0" lang="ko-KR" altLang="en-US" b="1">
                <a:solidFill>
                  <a:schemeClr val="bg1"/>
                </a:solidFill>
                <a:latin typeface="맑은 고딕" panose="020B0503020000020004" pitchFamily="50" charset="-127"/>
                <a:ea typeface="맑은 고딕" panose="020B0503020000020004" pitchFamily="50" charset="-127"/>
              </a:rPr>
              <a:t>특별한 사정</a:t>
            </a:r>
            <a:endParaRPr kumimoji="0" lang="en-US" altLang="ko-KR" b="1">
              <a:solidFill>
                <a:schemeClr val="bg1"/>
              </a:solidFill>
              <a:latin typeface="맑은 고딕" panose="020B0503020000020004" pitchFamily="50" charset="-127"/>
              <a:ea typeface="맑은 고딕" panose="020B0503020000020004" pitchFamily="50" charset="-127"/>
            </a:endParaRPr>
          </a:p>
        </p:txBody>
      </p:sp>
      <p:sp>
        <p:nvSpPr>
          <p:cNvPr id="9" name="Rectangle 6"/>
          <p:cNvSpPr>
            <a:spLocks noChangeArrowheads="1"/>
          </p:cNvSpPr>
          <p:nvPr/>
        </p:nvSpPr>
        <p:spPr bwMode="auto">
          <a:xfrm>
            <a:off x="2124075" y="2557463"/>
            <a:ext cx="6361113" cy="2959100"/>
          </a:xfrm>
          <a:prstGeom prst="rect">
            <a:avLst/>
          </a:prstGeom>
          <a:noFill/>
          <a:ln w="9525">
            <a:solidFill>
              <a:schemeClr val="bg1"/>
            </a:solidFill>
            <a:miter lim="800000"/>
            <a:headEnd/>
            <a:tailEnd/>
          </a:ln>
          <a:extLst>
            <a:ext uri="{909E8E84-426E-40DD-AFC4-6F175D3DCCD1}">
              <a14:hiddenFill xmlns:a14="http://schemas.microsoft.com/office/drawing/2010/main" xmlns="">
                <a:solidFill>
                  <a:srgbClr val="FFFFFF"/>
                </a:solidFill>
              </a14:hiddenFill>
            </a:ext>
          </a:extLst>
        </p:spPr>
        <p:txBody>
          <a:bodyPr lIns="54000" rIns="54000">
            <a:spAutoFit/>
          </a:bodyPr>
          <a:lstStyle/>
          <a:p>
            <a:pPr marL="182563" indent="-182563" algn="just" latinLnBrk="1">
              <a:lnSpc>
                <a:spcPct val="150000"/>
              </a:lnSpc>
              <a:buClr>
                <a:schemeClr val="hlink"/>
              </a:buClr>
              <a:tabLst>
                <a:tab pos="92075" algn="l"/>
              </a:tabLst>
              <a:defRPr/>
            </a:pPr>
            <a:r>
              <a:rPr lang="en-US" altLang="ko-KR" sz="1400" b="1" dirty="0">
                <a:latin typeface="맑은 고딕" pitchFamily="50" charset="-127"/>
                <a:ea typeface="맑은 고딕" pitchFamily="50" charset="-127"/>
              </a:rPr>
              <a:t>1. </a:t>
            </a:r>
            <a:r>
              <a:rPr lang="ko-KR" altLang="en-US" sz="1400" b="1" dirty="0">
                <a:latin typeface="맑은 고딕" pitchFamily="50" charset="-127"/>
                <a:ea typeface="맑은 고딕" pitchFamily="50" charset="-127"/>
              </a:rPr>
              <a:t>이 사건 근로자의 자필 서명이 있는 근로계약은 당사자간에 정당하게 성립되었다고 볼 수 있고 근로계약서에 명시되어 있는 </a:t>
            </a:r>
            <a:r>
              <a:rPr lang="ko-KR" altLang="en-US" sz="1400" b="1" u="sng" dirty="0">
                <a:solidFill>
                  <a:srgbClr val="FF0000"/>
                </a:solidFill>
                <a:latin typeface="맑은 고딕" pitchFamily="50" charset="-127"/>
                <a:ea typeface="맑은 고딕" pitchFamily="50" charset="-127"/>
              </a:rPr>
              <a:t>근로계약기간 만료에 따라 이 사건 사용자의 별도 조치를 기다릴 것 없이 근로관계는 당연히 종료</a:t>
            </a:r>
            <a:r>
              <a:rPr lang="ko-KR" altLang="en-US" sz="1400" b="1" dirty="0">
                <a:latin typeface="맑은 고딕" pitchFamily="50" charset="-127"/>
                <a:ea typeface="맑은 고딕" pitchFamily="50" charset="-127"/>
              </a:rPr>
              <a:t>되었다고 볼 수 있다</a:t>
            </a:r>
            <a:r>
              <a:rPr lang="en-US" altLang="ko-KR" sz="1400" b="1" dirty="0">
                <a:latin typeface="맑은 고딕" pitchFamily="50" charset="-127"/>
                <a:ea typeface="맑은 고딕" pitchFamily="50" charset="-127"/>
              </a:rPr>
              <a:t>. (</a:t>
            </a:r>
            <a:r>
              <a:rPr lang="ko-KR" altLang="en-US" sz="1400" b="1" dirty="0">
                <a:latin typeface="맑은 고딕" pitchFamily="50" charset="-127"/>
                <a:ea typeface="맑은 고딕" pitchFamily="50" charset="-127"/>
              </a:rPr>
              <a:t>대법</a:t>
            </a:r>
            <a:r>
              <a:rPr lang="en-US" altLang="ko-KR" sz="1400" b="1" dirty="0">
                <a:latin typeface="맑은 고딕" pitchFamily="50" charset="-127"/>
                <a:ea typeface="맑은 고딕" pitchFamily="50" charset="-127"/>
              </a:rPr>
              <a:t>2005</a:t>
            </a:r>
            <a:r>
              <a:rPr lang="ko-KR" altLang="en-US" sz="1400" b="1" dirty="0">
                <a:latin typeface="맑은 고딕" pitchFamily="50" charset="-127"/>
                <a:ea typeface="맑은 고딕" pitchFamily="50" charset="-127"/>
              </a:rPr>
              <a:t>두</a:t>
            </a:r>
            <a:r>
              <a:rPr lang="en-US" altLang="ko-KR" sz="1400" b="1" dirty="0">
                <a:latin typeface="맑은 고딕" pitchFamily="50" charset="-127"/>
                <a:ea typeface="맑은 고딕" pitchFamily="50" charset="-127"/>
              </a:rPr>
              <a:t>15762,  2006.02.10)</a:t>
            </a:r>
          </a:p>
          <a:p>
            <a:pPr marL="609600" indent="-609600" algn="just" latinLnBrk="1">
              <a:lnSpc>
                <a:spcPct val="150000"/>
              </a:lnSpc>
              <a:buClr>
                <a:schemeClr val="hlink"/>
              </a:buClr>
              <a:tabLst>
                <a:tab pos="92075" algn="l"/>
              </a:tabLst>
              <a:defRPr/>
            </a:pPr>
            <a:endParaRPr lang="en-US" altLang="ko-KR" sz="1400" b="1" dirty="0">
              <a:latin typeface="맑은 고딕" pitchFamily="50" charset="-127"/>
              <a:ea typeface="맑은 고딕" pitchFamily="50" charset="-127"/>
            </a:endParaRPr>
          </a:p>
          <a:p>
            <a:pPr marL="182563" indent="-182563" algn="just" latinLnBrk="1">
              <a:lnSpc>
                <a:spcPct val="150000"/>
              </a:lnSpc>
              <a:buClr>
                <a:schemeClr val="hlink"/>
              </a:buClr>
              <a:tabLst>
                <a:tab pos="92075" algn="l"/>
              </a:tabLst>
              <a:defRPr/>
            </a:pPr>
            <a:r>
              <a:rPr lang="en-US" altLang="ko-KR" sz="1400" b="1" dirty="0">
                <a:latin typeface="맑은 고딕" pitchFamily="50" charset="-127"/>
                <a:ea typeface="맑은 고딕" pitchFamily="50" charset="-127"/>
              </a:rPr>
              <a:t>2. </a:t>
            </a:r>
            <a:r>
              <a:rPr lang="ko-KR" altLang="en-US" sz="1400" b="1" dirty="0">
                <a:latin typeface="맑은 고딕" pitchFamily="50" charset="-127"/>
                <a:ea typeface="맑은 고딕" pitchFamily="50" charset="-127"/>
              </a:rPr>
              <a:t>건설공사의 특성상 공사기간이 가변적이어서 공사완료시점이 당초 계약기간보다 짧아지거나 길어질 수 있다는 점</a:t>
            </a:r>
            <a:r>
              <a:rPr lang="en-US" altLang="ko-KR" sz="1400" b="1" dirty="0">
                <a:latin typeface="맑은 고딕" pitchFamily="50" charset="-127"/>
                <a:ea typeface="맑은 고딕" pitchFamily="50" charset="-127"/>
              </a:rPr>
              <a:t>, </a:t>
            </a:r>
            <a:r>
              <a:rPr lang="ko-KR" altLang="en-US" sz="1400" b="1" dirty="0">
                <a:latin typeface="맑은 고딕" pitchFamily="50" charset="-127"/>
                <a:ea typeface="맑은 고딕" pitchFamily="50" charset="-127"/>
              </a:rPr>
              <a:t>공사의 종류마다 투입되는 근로자들의 직종이 다르며 공사의 종류마다 종료되는 시점이 다르다는 점 계약기간이 형식적이라고 볼 수 없다</a:t>
            </a:r>
            <a:r>
              <a:rPr lang="en-US" altLang="ko-KR" sz="1400" b="1" dirty="0">
                <a:latin typeface="맑은 고딕" pitchFamily="50" charset="-127"/>
                <a:ea typeface="맑은 고딕" pitchFamily="50" charset="-127"/>
              </a:rPr>
              <a:t>. (</a:t>
            </a:r>
            <a:r>
              <a:rPr lang="ko-KR" altLang="en-US" sz="1400" b="1" dirty="0">
                <a:latin typeface="맑은 고딕" pitchFamily="50" charset="-127"/>
                <a:ea typeface="맑은 고딕" pitchFamily="50" charset="-127"/>
              </a:rPr>
              <a:t>인천</a:t>
            </a:r>
            <a:r>
              <a:rPr lang="en-US" altLang="ko-KR" sz="1400" b="1" dirty="0">
                <a:latin typeface="맑은 고딕" pitchFamily="50" charset="-127"/>
                <a:ea typeface="맑은 고딕" pitchFamily="50" charset="-127"/>
              </a:rPr>
              <a:t>2013</a:t>
            </a:r>
            <a:r>
              <a:rPr lang="ko-KR" altLang="en-US" sz="1400" b="1" dirty="0">
                <a:latin typeface="맑은 고딕" pitchFamily="50" charset="-127"/>
                <a:ea typeface="맑은 고딕" pitchFamily="50" charset="-127"/>
              </a:rPr>
              <a:t>부해 </a:t>
            </a:r>
            <a:r>
              <a:rPr lang="en-US" altLang="ko-KR" sz="1400" b="1" dirty="0">
                <a:latin typeface="맑은 고딕" pitchFamily="50" charset="-127"/>
                <a:ea typeface="맑은 고딕" pitchFamily="50" charset="-127"/>
              </a:rPr>
              <a:t>302 OOE&amp;C(</a:t>
            </a:r>
            <a:r>
              <a:rPr lang="ko-KR" altLang="en-US" sz="1400" b="1" dirty="0">
                <a:latin typeface="맑은 고딕" pitchFamily="50" charset="-127"/>
                <a:ea typeface="맑은 고딕" pitchFamily="50" charset="-127"/>
              </a:rPr>
              <a:t>주</a:t>
            </a:r>
            <a:r>
              <a:rPr lang="en-US" altLang="ko-KR" sz="1400" b="1" dirty="0">
                <a:latin typeface="맑은 고딕" pitchFamily="50" charset="-127"/>
                <a:ea typeface="맑은 고딕" pitchFamily="50" charset="-127"/>
              </a:rPr>
              <a:t>))</a:t>
            </a:r>
            <a:endParaRPr lang="ko-KR" altLang="en-US" sz="1400" b="1" dirty="0">
              <a:latin typeface="맑은 고딕" pitchFamily="50" charset="-127"/>
              <a:ea typeface="맑은 고딕" pitchFamily="50" charset="-127"/>
            </a:endParaRPr>
          </a:p>
        </p:txBody>
      </p:sp>
      <p:sp>
        <p:nvSpPr>
          <p:cNvPr id="51209" name="슬라이드 번호 개체 틀 1"/>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fld id="{D3D722F7-75C3-4A47-A6E6-E16E6E3C1C5D}" type="slidenum">
              <a:rPr lang="en-US" altLang="ko-KR" sz="1400" smtClean="0">
                <a:latin typeface="굴림" panose="020B0600000101010101" pitchFamily="50" charset="-127"/>
              </a:rPr>
              <a:pPr/>
              <a:t>74</a:t>
            </a:fld>
            <a:endParaRPr lang="en-US" altLang="ko-KR" sz="1400" smtClean="0">
              <a:latin typeface="굴림" panose="020B0600000101010101" pitchFamily="50" charset="-127"/>
            </a:endParaRPr>
          </a:p>
        </p:txBody>
      </p:sp>
      <p:cxnSp>
        <p:nvCxnSpPr>
          <p:cNvPr id="10" name="직선 연결선 9"/>
          <p:cNvCxnSpPr/>
          <p:nvPr/>
        </p:nvCxnSpPr>
        <p:spPr>
          <a:xfrm>
            <a:off x="0" y="906463"/>
            <a:ext cx="9144000" cy="1587"/>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861461218"/>
      </p:ext>
    </p:extLst>
  </p:cSld>
  <p:clrMapOvr>
    <a:masterClrMapping/>
  </p:clrMapOvr>
  <p:transition spd="slow">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슬라이드 번호 개체 틀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fld id="{38E11D53-D1E4-42E2-B455-E39A672B3848}" type="slidenum">
              <a:rPr lang="en-US" altLang="ko-KR" sz="1400" smtClean="0">
                <a:latin typeface="굴림" panose="020B0600000101010101" pitchFamily="50" charset="-127"/>
              </a:rPr>
              <a:pPr/>
              <a:t>75</a:t>
            </a:fld>
            <a:endParaRPr lang="en-US" altLang="ko-KR" sz="1400" smtClean="0">
              <a:latin typeface="굴림" panose="020B0600000101010101" pitchFamily="50" charset="-127"/>
            </a:endParaRPr>
          </a:p>
        </p:txBody>
      </p:sp>
      <p:sp>
        <p:nvSpPr>
          <p:cNvPr id="4" name="Rectangle 4"/>
          <p:cNvSpPr>
            <a:spLocks noChangeArrowheads="1"/>
          </p:cNvSpPr>
          <p:nvPr/>
        </p:nvSpPr>
        <p:spPr bwMode="auto">
          <a:xfrm>
            <a:off x="0" y="285728"/>
            <a:ext cx="8353425" cy="461962"/>
          </a:xfrm>
          <a:prstGeom prst="rect">
            <a:avLst/>
          </a:prstGeom>
          <a:noFill/>
          <a:ln w="9525">
            <a:noFill/>
            <a:miter lim="800000"/>
            <a:headEnd/>
            <a:tailEnd/>
          </a:ln>
        </p:spPr>
        <p:txBody>
          <a:bodyPr>
            <a:spAutoFit/>
          </a:bodyPr>
          <a:lstStyle/>
          <a:p>
            <a:pPr eaLnBrk="1" latinLnBrk="1" hangingPunct="1">
              <a:defRPr/>
            </a:pPr>
            <a:r>
              <a:rPr lang="ko-KR" altLang="en-US" sz="2400" b="1" dirty="0">
                <a:solidFill>
                  <a:schemeClr val="tx1">
                    <a:lumMod val="95000"/>
                    <a:lumOff val="5000"/>
                  </a:schemeClr>
                </a:solidFill>
                <a:latin typeface="맑은 고딕" pitchFamily="50" charset="-127"/>
                <a:ea typeface="맑은 고딕" pitchFamily="50" charset="-127"/>
              </a:rPr>
              <a:t> 해고예고와 근로계약기간 만료</a:t>
            </a:r>
          </a:p>
        </p:txBody>
      </p:sp>
      <p:sp>
        <p:nvSpPr>
          <p:cNvPr id="5" name="모서리가 둥근 직사각형 4"/>
          <p:cNvSpPr/>
          <p:nvPr/>
        </p:nvSpPr>
        <p:spPr bwMode="auto">
          <a:xfrm>
            <a:off x="395288" y="1341438"/>
            <a:ext cx="8353425" cy="863600"/>
          </a:xfrm>
          <a:prstGeom prst="roundRect">
            <a:avLst/>
          </a:prstGeom>
          <a:ln>
            <a:headEnd/>
            <a:tailEnd/>
          </a:ln>
        </p:spPr>
        <p:style>
          <a:lnRef idx="2">
            <a:schemeClr val="accent5"/>
          </a:lnRef>
          <a:fillRef idx="1">
            <a:schemeClr val="lt1"/>
          </a:fillRef>
          <a:effectRef idx="0">
            <a:schemeClr val="accent5"/>
          </a:effectRef>
          <a:fontRef idx="minor">
            <a:schemeClr val="dk1"/>
          </a:fontRef>
        </p:style>
        <p:txBody>
          <a:bodyPr anchor="ctr"/>
          <a:lstStyle/>
          <a:p>
            <a:pPr>
              <a:spcBef>
                <a:spcPct val="20000"/>
              </a:spcBef>
              <a:defRPr/>
            </a:pPr>
            <a:r>
              <a:rPr lang="ko-KR" altLang="en-US" sz="1400" b="1" dirty="0"/>
              <a:t>근로기준법 제</a:t>
            </a:r>
            <a:r>
              <a:rPr lang="en-US" altLang="ko-KR" sz="1400" b="1" dirty="0"/>
              <a:t>26</a:t>
            </a:r>
            <a:r>
              <a:rPr lang="ko-KR" altLang="en-US" sz="1400" b="1" dirty="0"/>
              <a:t>조</a:t>
            </a:r>
            <a:r>
              <a:rPr lang="en-US" altLang="ko-KR" sz="1400" b="1" dirty="0"/>
              <a:t>(</a:t>
            </a:r>
            <a:r>
              <a:rPr lang="ko-KR" altLang="en-US" sz="1400" b="1" dirty="0"/>
              <a:t>해고의 예고</a:t>
            </a:r>
            <a:r>
              <a:rPr lang="en-US" altLang="ko-KR" sz="1400" b="1" dirty="0"/>
              <a:t>)</a:t>
            </a:r>
          </a:p>
          <a:p>
            <a:pPr>
              <a:spcBef>
                <a:spcPct val="20000"/>
              </a:spcBef>
              <a:defRPr/>
            </a:pPr>
            <a:r>
              <a:rPr lang="ko-KR" altLang="en-US" sz="1400" dirty="0"/>
              <a:t>① 사용자는 근로자를 해고</a:t>
            </a:r>
            <a:r>
              <a:rPr lang="en-US" altLang="ko-KR" sz="1400" dirty="0"/>
              <a:t>(</a:t>
            </a:r>
            <a:r>
              <a:rPr lang="ko-KR" altLang="en-US" sz="1400" dirty="0"/>
              <a:t>경영상 이유에 의한 해고를 포함한다</a:t>
            </a:r>
            <a:r>
              <a:rPr lang="en-US" altLang="ko-KR" sz="1400" dirty="0"/>
              <a:t>)</a:t>
            </a:r>
            <a:r>
              <a:rPr lang="ko-KR" altLang="en-US" sz="1400" dirty="0"/>
              <a:t>하려면 적어도 </a:t>
            </a:r>
            <a:r>
              <a:rPr lang="en-US" altLang="ko-KR" sz="1400" dirty="0"/>
              <a:t>30</a:t>
            </a:r>
            <a:r>
              <a:rPr lang="ko-KR" altLang="en-US" sz="1400" dirty="0"/>
              <a:t>일 전에 예고를 하여야 하고</a:t>
            </a:r>
            <a:r>
              <a:rPr lang="en-US" altLang="ko-KR" sz="1400" dirty="0"/>
              <a:t>, 30</a:t>
            </a:r>
            <a:r>
              <a:rPr lang="ko-KR" altLang="en-US" sz="1400" dirty="0"/>
              <a:t>일 전에 예고를 하지 아니하였을 때에는 </a:t>
            </a:r>
            <a:r>
              <a:rPr lang="en-US" altLang="ko-KR" sz="1400" dirty="0"/>
              <a:t>30</a:t>
            </a:r>
            <a:r>
              <a:rPr lang="ko-KR" altLang="en-US" sz="1400" dirty="0"/>
              <a:t>일분 이상의 통상임금을 지급하여야 한다</a:t>
            </a:r>
            <a:r>
              <a:rPr lang="en-US" altLang="ko-KR" sz="1400" dirty="0"/>
              <a:t>.</a:t>
            </a:r>
          </a:p>
        </p:txBody>
      </p:sp>
      <p:sp>
        <p:nvSpPr>
          <p:cNvPr id="6" name="Rectangle 4"/>
          <p:cNvSpPr>
            <a:spLocks noChangeArrowheads="1"/>
          </p:cNvSpPr>
          <p:nvPr/>
        </p:nvSpPr>
        <p:spPr bwMode="auto">
          <a:xfrm>
            <a:off x="323850" y="2708275"/>
            <a:ext cx="7777163" cy="400050"/>
          </a:xfrm>
          <a:prstGeom prst="rect">
            <a:avLst/>
          </a:prstGeom>
          <a:noFill/>
          <a:ln w="9525">
            <a:noFill/>
            <a:miter lim="800000"/>
            <a:headEnd/>
            <a:tailEnd/>
          </a:ln>
        </p:spPr>
        <p:txBody>
          <a:bodyPr>
            <a:spAutoFit/>
          </a:bodyPr>
          <a:lstStyle/>
          <a:p>
            <a:pPr eaLnBrk="1" latinLnBrk="1" hangingPunct="1">
              <a:defRPr/>
            </a:pPr>
            <a:r>
              <a:rPr lang="ko-KR" altLang="en-US" sz="2000" b="1" dirty="0">
                <a:solidFill>
                  <a:schemeClr val="tx1">
                    <a:lumMod val="95000"/>
                    <a:lumOff val="5000"/>
                  </a:schemeClr>
                </a:solidFill>
                <a:latin typeface="맑은 고딕" pitchFamily="50" charset="-127"/>
                <a:ea typeface="맑은 고딕" pitchFamily="50" charset="-127"/>
              </a:rPr>
              <a:t> 계약기간 만료통보를 할 때 해고예고수당을 지급하여야 하는지</a:t>
            </a:r>
            <a:r>
              <a:rPr lang="en-US" altLang="ko-KR" sz="2000" b="1" dirty="0">
                <a:solidFill>
                  <a:schemeClr val="tx1">
                    <a:lumMod val="95000"/>
                    <a:lumOff val="5000"/>
                  </a:schemeClr>
                </a:solidFill>
                <a:latin typeface="맑은 고딕" pitchFamily="50" charset="-127"/>
                <a:ea typeface="맑은 고딕" pitchFamily="50" charset="-127"/>
              </a:rPr>
              <a:t>?</a:t>
            </a:r>
            <a:endParaRPr lang="ko-KR" altLang="en-US" sz="2000" b="1" dirty="0">
              <a:solidFill>
                <a:schemeClr val="tx1">
                  <a:lumMod val="95000"/>
                  <a:lumOff val="5000"/>
                </a:schemeClr>
              </a:solidFill>
              <a:latin typeface="맑은 고딕" pitchFamily="50" charset="-127"/>
              <a:ea typeface="맑은 고딕" pitchFamily="50" charset="-127"/>
            </a:endParaRPr>
          </a:p>
        </p:txBody>
      </p:sp>
      <p:sp>
        <p:nvSpPr>
          <p:cNvPr id="9" name="모서리가 둥근 직사각형 8"/>
          <p:cNvSpPr/>
          <p:nvPr/>
        </p:nvSpPr>
        <p:spPr bwMode="auto">
          <a:xfrm>
            <a:off x="395288" y="3452813"/>
            <a:ext cx="8353425" cy="865187"/>
          </a:xfrm>
          <a:prstGeom prst="roundRect">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a:spcBef>
                <a:spcPct val="20000"/>
              </a:spcBef>
              <a:defRPr/>
            </a:pPr>
            <a:r>
              <a:rPr lang="en-US" altLang="ko-KR" sz="1400" b="1" dirty="0"/>
              <a:t>[</a:t>
            </a:r>
            <a:r>
              <a:rPr lang="ko-KR" altLang="en-US" sz="1400" b="1" dirty="0" err="1"/>
              <a:t>근로조건지도과</a:t>
            </a:r>
            <a:r>
              <a:rPr lang="en-US" altLang="ko-KR" sz="1400" b="1" dirty="0"/>
              <a:t>-727, 2009.02.06]</a:t>
            </a:r>
          </a:p>
          <a:p>
            <a:pPr>
              <a:spcBef>
                <a:spcPct val="20000"/>
              </a:spcBef>
              <a:defRPr/>
            </a:pPr>
            <a:r>
              <a:rPr lang="ko-KR" altLang="en-US" sz="1400" dirty="0"/>
              <a:t>근로계약 자동만료 사유로 계약기간이 만료된 경우라면 근로기준법 제</a:t>
            </a:r>
            <a:r>
              <a:rPr lang="en-US" altLang="ko-KR" sz="1400" dirty="0"/>
              <a:t>26</a:t>
            </a:r>
            <a:r>
              <a:rPr lang="ko-KR" altLang="en-US" sz="1400" dirty="0"/>
              <a:t>조의 해고예고 대상이 되지 않는다고 사료됨</a:t>
            </a:r>
            <a:r>
              <a:rPr lang="en-US" altLang="ko-KR" sz="1400" dirty="0"/>
              <a:t>.</a:t>
            </a:r>
          </a:p>
        </p:txBody>
      </p:sp>
      <p:sp>
        <p:nvSpPr>
          <p:cNvPr id="10" name="직사각형 9"/>
          <p:cNvSpPr/>
          <p:nvPr/>
        </p:nvSpPr>
        <p:spPr bwMode="auto">
          <a:xfrm>
            <a:off x="395288" y="4724400"/>
            <a:ext cx="8280400" cy="1225550"/>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anchor="ctr"/>
          <a:lstStyle/>
          <a:p>
            <a:pPr>
              <a:spcBef>
                <a:spcPct val="20000"/>
              </a:spcBef>
              <a:defRPr/>
            </a:pPr>
            <a:r>
              <a:rPr lang="ko-KR" altLang="en-US" sz="1800" b="1" dirty="0"/>
              <a:t>당사자 사이에 근로계약의 기간을 약정한 경우에는 특별한 사정이 없는 이상 그 기간의 만료에 따라 근로관계는 당연히 종료되고</a:t>
            </a:r>
            <a:r>
              <a:rPr lang="en-US" altLang="ko-KR" sz="1800" b="1" dirty="0"/>
              <a:t>, </a:t>
            </a:r>
            <a:r>
              <a:rPr lang="ko-KR" altLang="en-US" sz="1800" b="1" dirty="0"/>
              <a:t>계약기간 만료 통보는 해고가 아니므로 근로기준법 제</a:t>
            </a:r>
            <a:r>
              <a:rPr lang="en-US" altLang="ko-KR" sz="1800" b="1" dirty="0"/>
              <a:t>26</a:t>
            </a:r>
            <a:r>
              <a:rPr lang="ko-KR" altLang="en-US" sz="1800" b="1" dirty="0"/>
              <a:t>조의 해고예고나 해고예고수당을 지급할 필요는 없다</a:t>
            </a:r>
            <a:r>
              <a:rPr lang="en-US" altLang="ko-KR" sz="1800" b="1" dirty="0"/>
              <a:t>.</a:t>
            </a:r>
            <a:endParaRPr lang="ko-KR" altLang="en-US" sz="1800" b="1" dirty="0"/>
          </a:p>
        </p:txBody>
      </p:sp>
      <p:cxnSp>
        <p:nvCxnSpPr>
          <p:cNvPr id="8" name="직선 연결선 7"/>
          <p:cNvCxnSpPr/>
          <p:nvPr/>
        </p:nvCxnSpPr>
        <p:spPr>
          <a:xfrm>
            <a:off x="0" y="835025"/>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351850495"/>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txBox="1">
            <a:spLocks/>
          </p:cNvSpPr>
          <p:nvPr/>
        </p:nvSpPr>
        <p:spPr bwMode="auto">
          <a:xfrm>
            <a:off x="179388" y="188640"/>
            <a:ext cx="8229600" cy="439737"/>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ko-KR" altLang="en-US" sz="2800" b="1" dirty="0" smtClean="0">
                <a:latin typeface="맑은 고딕" panose="020B0503020000020004" pitchFamily="50" charset="-127"/>
                <a:ea typeface="맑은 고딕" panose="020B0503020000020004" pitchFamily="50" charset="-127"/>
              </a:rPr>
              <a:t>정당한 인사권의 행사</a:t>
            </a:r>
            <a:r>
              <a:rPr lang="en-US" altLang="ko-KR" sz="2800" b="1" dirty="0" smtClean="0">
                <a:latin typeface="맑은 고딕" panose="020B0503020000020004" pitchFamily="50" charset="-127"/>
                <a:ea typeface="맑은 고딕" panose="020B0503020000020004" pitchFamily="50" charset="-127"/>
              </a:rPr>
              <a:t>(</a:t>
            </a:r>
            <a:r>
              <a:rPr lang="ko-KR" altLang="en-US" sz="2800" b="1" dirty="0" smtClean="0">
                <a:latin typeface="맑은 고딕" panose="020B0503020000020004" pitchFamily="50" charset="-127"/>
                <a:ea typeface="맑은 고딕" panose="020B0503020000020004" pitchFamily="50" charset="-127"/>
              </a:rPr>
              <a:t>절차</a:t>
            </a:r>
            <a:r>
              <a:rPr lang="en-US" altLang="ko-KR" sz="2800" b="1" dirty="0" smtClean="0">
                <a:latin typeface="맑은 고딕" panose="020B0503020000020004" pitchFamily="50" charset="-127"/>
                <a:ea typeface="맑은 고딕" panose="020B0503020000020004" pitchFamily="50" charset="-127"/>
              </a:rPr>
              <a:t>)</a:t>
            </a:r>
            <a:endParaRPr lang="ko-KR" altLang="en-US" sz="2800" b="1" dirty="0" smtClean="0">
              <a:latin typeface="맑은 고딕" panose="020B0503020000020004" pitchFamily="50" charset="-127"/>
              <a:ea typeface="맑은 고딕" panose="020B0503020000020004" pitchFamily="50" charset="-127"/>
            </a:endParaRPr>
          </a:p>
        </p:txBody>
      </p:sp>
      <p:sp>
        <p:nvSpPr>
          <p:cNvPr id="3" name="모서리가 둥근 직사각형 2"/>
          <p:cNvSpPr/>
          <p:nvPr/>
        </p:nvSpPr>
        <p:spPr bwMode="auto">
          <a:xfrm>
            <a:off x="395288" y="1196975"/>
            <a:ext cx="8353425" cy="1582738"/>
          </a:xfrm>
          <a:prstGeom prst="roundRect">
            <a:avLst/>
          </a:prstGeom>
          <a:ln>
            <a:headEnd/>
            <a:tailEnd/>
          </a:ln>
        </p:spPr>
        <p:style>
          <a:lnRef idx="2">
            <a:schemeClr val="accent5"/>
          </a:lnRef>
          <a:fillRef idx="1">
            <a:schemeClr val="lt1"/>
          </a:fillRef>
          <a:effectRef idx="0">
            <a:schemeClr val="accent5"/>
          </a:effectRef>
          <a:fontRef idx="minor">
            <a:schemeClr val="dk1"/>
          </a:fontRef>
        </p:style>
        <p:txBody>
          <a:bodyPr anchor="ctr"/>
          <a:lstStyle/>
          <a:p>
            <a:pPr>
              <a:spcBef>
                <a:spcPct val="20000"/>
              </a:spcBef>
              <a:defRPr/>
            </a:pPr>
            <a:r>
              <a:rPr lang="ko-KR" altLang="en-US" sz="1400" b="1" dirty="0">
                <a:solidFill>
                  <a:schemeClr val="tx1"/>
                </a:solidFill>
              </a:rPr>
              <a:t>근로기준법 제</a:t>
            </a:r>
            <a:r>
              <a:rPr lang="en-US" altLang="ko-KR" sz="1400" b="1" dirty="0">
                <a:solidFill>
                  <a:schemeClr val="tx1"/>
                </a:solidFill>
              </a:rPr>
              <a:t>23</a:t>
            </a:r>
            <a:r>
              <a:rPr lang="ko-KR" altLang="en-US" sz="1400" b="1" dirty="0">
                <a:solidFill>
                  <a:schemeClr val="tx1"/>
                </a:solidFill>
              </a:rPr>
              <a:t>조</a:t>
            </a:r>
            <a:r>
              <a:rPr lang="en-US" altLang="ko-KR" sz="1400" b="1" dirty="0">
                <a:solidFill>
                  <a:schemeClr val="tx1"/>
                </a:solidFill>
              </a:rPr>
              <a:t>(</a:t>
            </a:r>
            <a:r>
              <a:rPr lang="ko-KR" altLang="en-US" sz="1400" b="1" dirty="0">
                <a:solidFill>
                  <a:schemeClr val="tx1"/>
                </a:solidFill>
              </a:rPr>
              <a:t>해고 등의 제한</a:t>
            </a:r>
            <a:r>
              <a:rPr lang="en-US" altLang="ko-KR" sz="1400" b="1" dirty="0">
                <a:solidFill>
                  <a:schemeClr val="tx1"/>
                </a:solidFill>
              </a:rPr>
              <a:t>)</a:t>
            </a:r>
          </a:p>
          <a:p>
            <a:pPr>
              <a:spcBef>
                <a:spcPct val="20000"/>
              </a:spcBef>
              <a:defRPr/>
            </a:pPr>
            <a:r>
              <a:rPr lang="ko-KR" altLang="en-US" sz="1400" dirty="0">
                <a:solidFill>
                  <a:schemeClr val="tx1"/>
                </a:solidFill>
              </a:rPr>
              <a:t>① 사용자는 근로자에게 </a:t>
            </a:r>
            <a:r>
              <a:rPr lang="ko-KR" altLang="en-US" sz="1400" b="1" u="sng" dirty="0">
                <a:solidFill>
                  <a:schemeClr val="tx1"/>
                </a:solidFill>
              </a:rPr>
              <a:t>정당한 이유</a:t>
            </a:r>
            <a:r>
              <a:rPr lang="ko-KR" altLang="en-US" sz="1400" dirty="0">
                <a:solidFill>
                  <a:schemeClr val="tx1"/>
                </a:solidFill>
              </a:rPr>
              <a:t> 없이 해고</a:t>
            </a:r>
            <a:r>
              <a:rPr lang="en-US" altLang="ko-KR" sz="1400" dirty="0">
                <a:solidFill>
                  <a:schemeClr val="tx1"/>
                </a:solidFill>
              </a:rPr>
              <a:t>, </a:t>
            </a:r>
            <a:r>
              <a:rPr lang="ko-KR" altLang="en-US" sz="1400" dirty="0">
                <a:solidFill>
                  <a:schemeClr val="tx1"/>
                </a:solidFill>
              </a:rPr>
              <a:t>휴직</a:t>
            </a:r>
            <a:r>
              <a:rPr lang="en-US" altLang="ko-KR" sz="1400" dirty="0">
                <a:solidFill>
                  <a:schemeClr val="tx1"/>
                </a:solidFill>
              </a:rPr>
              <a:t>, </a:t>
            </a:r>
            <a:r>
              <a:rPr lang="ko-KR" altLang="en-US" sz="1400" dirty="0">
                <a:solidFill>
                  <a:schemeClr val="tx1"/>
                </a:solidFill>
              </a:rPr>
              <a:t>정직</a:t>
            </a:r>
            <a:r>
              <a:rPr lang="en-US" altLang="ko-KR" sz="1400" dirty="0">
                <a:solidFill>
                  <a:schemeClr val="tx1"/>
                </a:solidFill>
              </a:rPr>
              <a:t>, </a:t>
            </a:r>
            <a:r>
              <a:rPr lang="ko-KR" altLang="en-US" sz="1400" dirty="0">
                <a:solidFill>
                  <a:schemeClr val="tx1"/>
                </a:solidFill>
              </a:rPr>
              <a:t>전직</a:t>
            </a:r>
            <a:r>
              <a:rPr lang="en-US" altLang="ko-KR" sz="1400" dirty="0">
                <a:solidFill>
                  <a:schemeClr val="tx1"/>
                </a:solidFill>
              </a:rPr>
              <a:t>, </a:t>
            </a:r>
            <a:r>
              <a:rPr lang="ko-KR" altLang="en-US" sz="1400" dirty="0">
                <a:solidFill>
                  <a:schemeClr val="tx1"/>
                </a:solidFill>
              </a:rPr>
              <a:t>감봉</a:t>
            </a:r>
            <a:r>
              <a:rPr lang="en-US" altLang="ko-KR" sz="1400" dirty="0">
                <a:solidFill>
                  <a:schemeClr val="tx1"/>
                </a:solidFill>
              </a:rPr>
              <a:t>, </a:t>
            </a:r>
            <a:r>
              <a:rPr lang="ko-KR" altLang="en-US" sz="1400" dirty="0">
                <a:solidFill>
                  <a:schemeClr val="tx1"/>
                </a:solidFill>
              </a:rPr>
              <a:t>그 밖의 징벌</a:t>
            </a:r>
            <a:r>
              <a:rPr lang="en-US" altLang="ko-KR" sz="1400" dirty="0">
                <a:solidFill>
                  <a:schemeClr val="tx1"/>
                </a:solidFill>
              </a:rPr>
              <a:t>(</a:t>
            </a:r>
            <a:r>
              <a:rPr lang="ko-KR" altLang="en-US" sz="1400" dirty="0">
                <a:solidFill>
                  <a:schemeClr val="tx1"/>
                </a:solidFill>
              </a:rPr>
              <a:t>懲罰</a:t>
            </a:r>
            <a:r>
              <a:rPr lang="en-US" altLang="ko-KR" sz="1400" dirty="0">
                <a:solidFill>
                  <a:schemeClr val="tx1"/>
                </a:solidFill>
              </a:rPr>
              <a:t>)</a:t>
            </a:r>
            <a:r>
              <a:rPr lang="ko-KR" altLang="en-US" sz="1400" dirty="0">
                <a:solidFill>
                  <a:schemeClr val="tx1"/>
                </a:solidFill>
              </a:rPr>
              <a:t>을 하지 못한다</a:t>
            </a:r>
            <a:r>
              <a:rPr lang="en-US" altLang="ko-KR" sz="1400" dirty="0">
                <a:solidFill>
                  <a:schemeClr val="tx1"/>
                </a:solidFill>
              </a:rPr>
              <a:t>.</a:t>
            </a:r>
          </a:p>
          <a:p>
            <a:pPr>
              <a:spcBef>
                <a:spcPct val="20000"/>
              </a:spcBef>
              <a:defRPr/>
            </a:pPr>
            <a:r>
              <a:rPr lang="ko-KR" altLang="en-US" sz="1400" b="1" dirty="0">
                <a:solidFill>
                  <a:schemeClr val="tx1"/>
                </a:solidFill>
              </a:rPr>
              <a:t>근로기준법 제</a:t>
            </a:r>
            <a:r>
              <a:rPr lang="en-US" altLang="ko-KR" sz="1400" b="1" dirty="0">
                <a:solidFill>
                  <a:schemeClr val="tx1"/>
                </a:solidFill>
              </a:rPr>
              <a:t>27</a:t>
            </a:r>
            <a:r>
              <a:rPr lang="ko-KR" altLang="en-US" sz="1400" b="1" dirty="0">
                <a:solidFill>
                  <a:schemeClr val="tx1"/>
                </a:solidFill>
              </a:rPr>
              <a:t>조</a:t>
            </a:r>
            <a:r>
              <a:rPr lang="en-US" altLang="ko-KR" sz="1400" b="1" dirty="0">
                <a:solidFill>
                  <a:schemeClr val="tx1"/>
                </a:solidFill>
              </a:rPr>
              <a:t>(</a:t>
            </a:r>
            <a:r>
              <a:rPr lang="ko-KR" altLang="en-US" sz="1400" b="1" dirty="0">
                <a:solidFill>
                  <a:schemeClr val="tx1"/>
                </a:solidFill>
              </a:rPr>
              <a:t>해고사유 등의 서면통지</a:t>
            </a:r>
            <a:r>
              <a:rPr lang="en-US" altLang="ko-KR" sz="1400" b="1" dirty="0">
                <a:solidFill>
                  <a:schemeClr val="tx1"/>
                </a:solidFill>
              </a:rPr>
              <a:t>)</a:t>
            </a:r>
          </a:p>
          <a:p>
            <a:pPr>
              <a:defRPr/>
            </a:pPr>
            <a:r>
              <a:rPr lang="ko-KR" altLang="en-US" sz="1400" dirty="0">
                <a:solidFill>
                  <a:schemeClr val="tx1"/>
                </a:solidFill>
              </a:rPr>
              <a:t>① 사용자는 근로자를 해고하려면 </a:t>
            </a:r>
            <a:r>
              <a:rPr lang="ko-KR" altLang="en-US" sz="1400" b="1" u="sng" dirty="0">
                <a:solidFill>
                  <a:schemeClr val="tx1"/>
                </a:solidFill>
              </a:rPr>
              <a:t>해고사유와 해고시기를 서면으로 통지</a:t>
            </a:r>
            <a:r>
              <a:rPr lang="ko-KR" altLang="en-US" sz="1400" dirty="0">
                <a:solidFill>
                  <a:schemeClr val="tx1"/>
                </a:solidFill>
              </a:rPr>
              <a:t>하여야 한다</a:t>
            </a:r>
            <a:r>
              <a:rPr lang="en-US" altLang="ko-KR" sz="1400" dirty="0">
                <a:solidFill>
                  <a:schemeClr val="tx1"/>
                </a:solidFill>
              </a:rPr>
              <a:t>.</a:t>
            </a:r>
          </a:p>
          <a:p>
            <a:pPr>
              <a:defRPr/>
            </a:pPr>
            <a:r>
              <a:rPr lang="en-US" altLang="ko-KR" sz="1400" dirty="0">
                <a:solidFill>
                  <a:schemeClr val="tx1"/>
                </a:solidFill>
              </a:rPr>
              <a:t>② </a:t>
            </a:r>
            <a:r>
              <a:rPr lang="ko-KR" altLang="en-US" sz="1400" dirty="0">
                <a:solidFill>
                  <a:schemeClr val="tx1"/>
                </a:solidFill>
              </a:rPr>
              <a:t>근로자에 대한 해고는 제</a:t>
            </a:r>
            <a:r>
              <a:rPr lang="en-US" altLang="ko-KR" sz="1400" dirty="0">
                <a:solidFill>
                  <a:schemeClr val="tx1"/>
                </a:solidFill>
              </a:rPr>
              <a:t>1</a:t>
            </a:r>
            <a:r>
              <a:rPr lang="ko-KR" altLang="en-US" sz="1400" dirty="0">
                <a:solidFill>
                  <a:schemeClr val="tx1"/>
                </a:solidFill>
              </a:rPr>
              <a:t>항에 따라 </a:t>
            </a:r>
            <a:r>
              <a:rPr lang="ko-KR" altLang="en-US" sz="1400" b="1" u="sng" dirty="0">
                <a:solidFill>
                  <a:schemeClr val="tx1"/>
                </a:solidFill>
              </a:rPr>
              <a:t>서면으로 통지하여야 효력이 있다</a:t>
            </a:r>
            <a:r>
              <a:rPr lang="en-US" altLang="ko-KR" sz="1400" b="1" u="sng" dirty="0">
                <a:solidFill>
                  <a:schemeClr val="tx1"/>
                </a:solidFill>
              </a:rPr>
              <a:t>.</a:t>
            </a:r>
          </a:p>
        </p:txBody>
      </p:sp>
      <p:sp>
        <p:nvSpPr>
          <p:cNvPr id="4" name="Rectangle 4"/>
          <p:cNvSpPr>
            <a:spLocks noChangeArrowheads="1"/>
          </p:cNvSpPr>
          <p:nvPr/>
        </p:nvSpPr>
        <p:spPr bwMode="auto">
          <a:xfrm>
            <a:off x="468313" y="2997200"/>
            <a:ext cx="7704137" cy="400050"/>
          </a:xfrm>
          <a:prstGeom prst="rect">
            <a:avLst/>
          </a:prstGeom>
          <a:noFill/>
          <a:ln w="9525">
            <a:noFill/>
            <a:miter lim="800000"/>
            <a:headEnd/>
            <a:tailEnd/>
          </a:ln>
        </p:spPr>
        <p:txBody>
          <a:bodyPr>
            <a:spAutoFit/>
          </a:bodyPr>
          <a:lstStyle/>
          <a:p>
            <a:pPr eaLnBrk="1" latinLnBrk="1" hangingPunct="1">
              <a:defRPr/>
            </a:pPr>
            <a:r>
              <a:rPr lang="en-US" altLang="ko-KR" sz="2000" b="1" dirty="0">
                <a:solidFill>
                  <a:schemeClr val="tx1">
                    <a:lumMod val="95000"/>
                    <a:lumOff val="5000"/>
                  </a:schemeClr>
                </a:solidFill>
                <a:latin typeface="맑은 고딕" pitchFamily="50" charset="-127"/>
                <a:ea typeface="맑은 고딕" pitchFamily="50" charset="-127"/>
              </a:rPr>
              <a:t>[1] </a:t>
            </a:r>
            <a:r>
              <a:rPr lang="ko-KR" altLang="en-US" sz="2000" b="1" dirty="0">
                <a:solidFill>
                  <a:schemeClr val="tx1">
                    <a:lumMod val="95000"/>
                    <a:lumOff val="5000"/>
                  </a:schemeClr>
                </a:solidFill>
                <a:latin typeface="맑은 고딕" pitchFamily="50" charset="-127"/>
                <a:ea typeface="맑은 고딕" pitchFamily="50" charset="-127"/>
              </a:rPr>
              <a:t>절차의 정당성</a:t>
            </a:r>
          </a:p>
        </p:txBody>
      </p:sp>
      <p:sp>
        <p:nvSpPr>
          <p:cNvPr id="5" name="Rectangle 4"/>
          <p:cNvSpPr>
            <a:spLocks noChangeArrowheads="1"/>
          </p:cNvSpPr>
          <p:nvPr/>
        </p:nvSpPr>
        <p:spPr bwMode="auto">
          <a:xfrm>
            <a:off x="468313" y="3500438"/>
            <a:ext cx="7704137" cy="923925"/>
          </a:xfrm>
          <a:prstGeom prst="rect">
            <a:avLst/>
          </a:prstGeom>
          <a:noFill/>
          <a:ln w="9525">
            <a:noFill/>
            <a:miter lim="800000"/>
            <a:headEnd/>
            <a:tailEnd/>
          </a:ln>
        </p:spPr>
        <p:txBody>
          <a:bodyPr>
            <a:spAutoFit/>
          </a:bodyPr>
          <a:lstStyle/>
          <a:p>
            <a:pPr eaLnBrk="1" latinLnBrk="1" hangingPunct="1">
              <a:defRPr/>
            </a:pPr>
            <a:r>
              <a:rPr lang="ko-KR" altLang="en-US" sz="1800" b="1" dirty="0">
                <a:solidFill>
                  <a:schemeClr val="tx1">
                    <a:lumMod val="95000"/>
                    <a:lumOff val="5000"/>
                  </a:schemeClr>
                </a:solidFill>
                <a:latin typeface="맑은 고딕" panose="020B0503020000020004" pitchFamily="50" charset="-127"/>
                <a:ea typeface="맑은 고딕" panose="020B0503020000020004" pitchFamily="50" charset="-127"/>
              </a:rPr>
              <a:t>① 해고의 사유와 시기를 </a:t>
            </a:r>
            <a:r>
              <a:rPr lang="ko-KR" altLang="en-US" sz="1800" b="1" dirty="0">
                <a:solidFill>
                  <a:srgbClr val="FF0000"/>
                </a:solidFill>
                <a:latin typeface="맑은 고딕" panose="020B0503020000020004" pitchFamily="50" charset="-127"/>
                <a:ea typeface="맑은 고딕" panose="020B0503020000020004" pitchFamily="50" charset="-127"/>
              </a:rPr>
              <a:t>서면으로 통지</a:t>
            </a:r>
            <a:endParaRPr lang="en-US" altLang="ko-KR" sz="1800" b="1" dirty="0">
              <a:solidFill>
                <a:srgbClr val="FF0000"/>
              </a:solidFill>
              <a:latin typeface="맑은 고딕" panose="020B0503020000020004" pitchFamily="50" charset="-127"/>
              <a:ea typeface="맑은 고딕" panose="020B0503020000020004" pitchFamily="50" charset="-127"/>
            </a:endParaRPr>
          </a:p>
          <a:p>
            <a:pPr eaLnBrk="1" latinLnBrk="1" hangingPunct="1">
              <a:defRPr/>
            </a:pPr>
            <a:r>
              <a:rPr lang="ko-KR" altLang="ko-KR" sz="1800" b="1" dirty="0">
                <a:solidFill>
                  <a:schemeClr val="tx1">
                    <a:lumMod val="95000"/>
                    <a:lumOff val="5000"/>
                  </a:schemeClr>
                </a:solidFill>
                <a:latin typeface="맑은 고딕" panose="020B0503020000020004" pitchFamily="50" charset="-127"/>
                <a:ea typeface="맑은 고딕" panose="020B0503020000020004" pitchFamily="50" charset="-127"/>
              </a:rPr>
              <a:t>②</a:t>
            </a:r>
            <a:r>
              <a:rPr lang="en-US" altLang="ko-KR" sz="1800" b="1" dirty="0">
                <a:solidFill>
                  <a:schemeClr val="tx1">
                    <a:lumMod val="95000"/>
                    <a:lumOff val="5000"/>
                  </a:schemeClr>
                </a:solidFill>
                <a:latin typeface="맑은 고딕" panose="020B0503020000020004" pitchFamily="50" charset="-127"/>
                <a:ea typeface="맑은 고딕" panose="020B0503020000020004" pitchFamily="50" charset="-127"/>
              </a:rPr>
              <a:t> </a:t>
            </a:r>
            <a:r>
              <a:rPr lang="ko-KR" altLang="en-US" sz="1800" b="1" dirty="0">
                <a:solidFill>
                  <a:schemeClr val="tx1">
                    <a:lumMod val="95000"/>
                    <a:lumOff val="5000"/>
                  </a:schemeClr>
                </a:solidFill>
                <a:latin typeface="맑은 고딕" panose="020B0503020000020004" pitchFamily="50" charset="-127"/>
                <a:ea typeface="맑은 고딕" panose="020B0503020000020004" pitchFamily="50" charset="-127"/>
              </a:rPr>
              <a:t>해고 대상자에게 </a:t>
            </a:r>
            <a:r>
              <a:rPr lang="ko-KR" altLang="en-US" sz="1800" b="1" dirty="0">
                <a:solidFill>
                  <a:srgbClr val="0000FF"/>
                </a:solidFill>
                <a:latin typeface="맑은 고딕" panose="020B0503020000020004" pitchFamily="50" charset="-127"/>
                <a:ea typeface="맑은 고딕" panose="020B0503020000020004" pitchFamily="50" charset="-127"/>
              </a:rPr>
              <a:t>소명의</a:t>
            </a:r>
            <a:r>
              <a:rPr lang="ko-KR" altLang="en-US" sz="1800" b="1" dirty="0">
                <a:solidFill>
                  <a:schemeClr val="tx1">
                    <a:lumMod val="95000"/>
                    <a:lumOff val="5000"/>
                  </a:schemeClr>
                </a:solidFill>
                <a:latin typeface="맑은 고딕" panose="020B0503020000020004" pitchFamily="50" charset="-127"/>
                <a:ea typeface="맑은 고딕" panose="020B0503020000020004" pitchFamily="50" charset="-127"/>
              </a:rPr>
              <a:t> </a:t>
            </a:r>
            <a:r>
              <a:rPr lang="ko-KR" altLang="en-US" sz="1800" b="1" dirty="0">
                <a:solidFill>
                  <a:srgbClr val="0000FF"/>
                </a:solidFill>
                <a:latin typeface="맑은 고딕" panose="020B0503020000020004" pitchFamily="50" charset="-127"/>
                <a:ea typeface="맑은 고딕" panose="020B0503020000020004" pitchFamily="50" charset="-127"/>
              </a:rPr>
              <a:t>기회</a:t>
            </a:r>
            <a:r>
              <a:rPr lang="ko-KR" altLang="en-US" sz="1800" b="1" dirty="0">
                <a:solidFill>
                  <a:schemeClr val="tx1">
                    <a:lumMod val="95000"/>
                    <a:lumOff val="5000"/>
                  </a:schemeClr>
                </a:solidFill>
                <a:latin typeface="맑은 고딕" panose="020B0503020000020004" pitchFamily="50" charset="-127"/>
                <a:ea typeface="맑은 고딕" panose="020B0503020000020004" pitchFamily="50" charset="-127"/>
              </a:rPr>
              <a:t>를 부여</a:t>
            </a:r>
            <a:endParaRPr lang="en-US" altLang="ko-KR" sz="1800" b="1" dirty="0">
              <a:solidFill>
                <a:schemeClr val="tx1">
                  <a:lumMod val="95000"/>
                  <a:lumOff val="5000"/>
                </a:schemeClr>
              </a:solidFill>
              <a:latin typeface="맑은 고딕" panose="020B0503020000020004" pitchFamily="50" charset="-127"/>
              <a:ea typeface="맑은 고딕" panose="020B0503020000020004" pitchFamily="50" charset="-127"/>
            </a:endParaRPr>
          </a:p>
          <a:p>
            <a:pPr eaLnBrk="1" latinLnBrk="1" hangingPunct="1">
              <a:defRPr/>
            </a:pPr>
            <a:r>
              <a:rPr lang="ko-KR" altLang="ko-KR" sz="1800" b="1" dirty="0">
                <a:solidFill>
                  <a:schemeClr val="tx1">
                    <a:lumMod val="95000"/>
                    <a:lumOff val="5000"/>
                  </a:schemeClr>
                </a:solidFill>
                <a:latin typeface="맑은 고딕" panose="020B0503020000020004" pitchFamily="50" charset="-127"/>
                <a:ea typeface="맑은 고딕" panose="020B0503020000020004" pitchFamily="50" charset="-127"/>
              </a:rPr>
              <a:t>③</a:t>
            </a:r>
            <a:r>
              <a:rPr lang="en-US" altLang="ko-KR" sz="1800" b="1" dirty="0">
                <a:solidFill>
                  <a:schemeClr val="tx1">
                    <a:lumMod val="95000"/>
                    <a:lumOff val="5000"/>
                  </a:schemeClr>
                </a:solidFill>
                <a:latin typeface="맑은 고딕" panose="020B0503020000020004" pitchFamily="50" charset="-127"/>
                <a:ea typeface="맑은 고딕" panose="020B0503020000020004" pitchFamily="50" charset="-127"/>
              </a:rPr>
              <a:t> </a:t>
            </a:r>
            <a:r>
              <a:rPr lang="ko-KR" altLang="en-US" sz="1800" b="1" dirty="0">
                <a:solidFill>
                  <a:schemeClr val="tx1">
                    <a:lumMod val="95000"/>
                    <a:lumOff val="5000"/>
                  </a:schemeClr>
                </a:solidFill>
                <a:latin typeface="맑은 고딕" panose="020B0503020000020004" pitchFamily="50" charset="-127"/>
                <a:ea typeface="맑은 고딕" panose="020B0503020000020004" pitchFamily="50" charset="-127"/>
              </a:rPr>
              <a:t>인사위원회 개최 등 취업규칙 등에서 정하는 절차의 준수</a:t>
            </a:r>
          </a:p>
        </p:txBody>
      </p:sp>
      <p:sp>
        <p:nvSpPr>
          <p:cNvPr id="6" name="모서리가 둥근 직사각형 5"/>
          <p:cNvSpPr/>
          <p:nvPr/>
        </p:nvSpPr>
        <p:spPr bwMode="auto">
          <a:xfrm>
            <a:off x="539750" y="4621213"/>
            <a:ext cx="7993063" cy="1616075"/>
          </a:xfrm>
          <a:prstGeom prst="roundRect">
            <a:avLst/>
          </a:prstGeom>
          <a:ln>
            <a:headEnd/>
            <a:tailEnd/>
          </a:ln>
        </p:spPr>
        <p:style>
          <a:lnRef idx="2">
            <a:schemeClr val="accent5"/>
          </a:lnRef>
          <a:fillRef idx="1">
            <a:schemeClr val="lt1"/>
          </a:fillRef>
          <a:effectRef idx="0">
            <a:schemeClr val="accent5"/>
          </a:effectRef>
          <a:fontRef idx="minor">
            <a:schemeClr val="dk1"/>
          </a:fontRef>
        </p:style>
        <p:txBody>
          <a:bodyPr/>
          <a:lstStyle/>
          <a:p>
            <a:pPr>
              <a:spcBef>
                <a:spcPct val="20000"/>
              </a:spcBef>
              <a:defRPr/>
            </a:pPr>
            <a:r>
              <a:rPr lang="en-US" altLang="ko-KR" sz="1400" b="1" dirty="0">
                <a:solidFill>
                  <a:schemeClr val="tx1"/>
                </a:solidFill>
              </a:rPr>
              <a:t>[</a:t>
            </a:r>
            <a:r>
              <a:rPr lang="ko-KR" altLang="en-US" sz="1400" b="1" dirty="0">
                <a:solidFill>
                  <a:schemeClr val="tx1"/>
                </a:solidFill>
              </a:rPr>
              <a:t>대법원 </a:t>
            </a:r>
            <a:r>
              <a:rPr lang="en-US" altLang="ko-KR" sz="1400" b="1" dirty="0">
                <a:solidFill>
                  <a:schemeClr val="tx1"/>
                </a:solidFill>
              </a:rPr>
              <a:t>2007.11.29. </a:t>
            </a:r>
            <a:r>
              <a:rPr lang="ko-KR" altLang="en-US" sz="1400" b="1" dirty="0">
                <a:solidFill>
                  <a:schemeClr val="tx1"/>
                </a:solidFill>
              </a:rPr>
              <a:t>선고</a:t>
            </a:r>
            <a:r>
              <a:rPr lang="en-US" altLang="ko-KR" sz="1400" b="1" dirty="0">
                <a:solidFill>
                  <a:schemeClr val="tx1"/>
                </a:solidFill>
              </a:rPr>
              <a:t>2005</a:t>
            </a:r>
            <a:r>
              <a:rPr lang="ko-KR" altLang="en-US" sz="1400" b="1" dirty="0">
                <a:solidFill>
                  <a:schemeClr val="tx1"/>
                </a:solidFill>
              </a:rPr>
              <a:t>다</a:t>
            </a:r>
            <a:r>
              <a:rPr lang="en-US" altLang="ko-KR" sz="1400" b="1" dirty="0">
                <a:solidFill>
                  <a:schemeClr val="tx1"/>
                </a:solidFill>
              </a:rPr>
              <a:t>28358 </a:t>
            </a:r>
            <a:r>
              <a:rPr lang="ko-KR" altLang="en-US" sz="1400" b="1" dirty="0">
                <a:solidFill>
                  <a:schemeClr val="tx1"/>
                </a:solidFill>
              </a:rPr>
              <a:t>판결</a:t>
            </a:r>
            <a:r>
              <a:rPr lang="en-US" altLang="ko-KR" sz="1400" b="1" dirty="0">
                <a:solidFill>
                  <a:schemeClr val="tx1"/>
                </a:solidFill>
              </a:rPr>
              <a:t>]</a:t>
            </a:r>
          </a:p>
          <a:p>
            <a:pPr>
              <a:spcBef>
                <a:spcPct val="20000"/>
              </a:spcBef>
              <a:defRPr/>
            </a:pPr>
            <a:r>
              <a:rPr lang="ko-KR" altLang="en-US" sz="1400" b="1" dirty="0">
                <a:solidFill>
                  <a:schemeClr val="tx1"/>
                </a:solidFill>
              </a:rPr>
              <a:t>근로기준법 제</a:t>
            </a:r>
            <a:r>
              <a:rPr lang="en-US" altLang="ko-KR" sz="1400" b="1" dirty="0">
                <a:solidFill>
                  <a:schemeClr val="tx1"/>
                </a:solidFill>
              </a:rPr>
              <a:t>27</a:t>
            </a:r>
            <a:r>
              <a:rPr lang="ko-KR" altLang="en-US" sz="1400" b="1" dirty="0">
                <a:solidFill>
                  <a:schemeClr val="tx1"/>
                </a:solidFill>
              </a:rPr>
              <a:t>조는 사용자가 근로자를 해고하려면 해고사유와 해고시기를 서면으로 통지하여야 그 효력이 있다고 규정하고 있는데</a:t>
            </a:r>
            <a:r>
              <a:rPr lang="en-US" altLang="ko-KR" sz="1400" b="1" dirty="0">
                <a:solidFill>
                  <a:schemeClr val="tx1"/>
                </a:solidFill>
              </a:rPr>
              <a:t>, </a:t>
            </a:r>
            <a:r>
              <a:rPr lang="ko-KR" altLang="en-US" sz="1400" b="1" dirty="0">
                <a:solidFill>
                  <a:schemeClr val="tx1"/>
                </a:solidFill>
              </a:rPr>
              <a:t>사용자가 해고사유 등을 서면으로 통지할 때는 근로자의 처지에서 해고의 사유가 무엇인가를 구체적으로 알 수 있어야 하고</a:t>
            </a:r>
            <a:r>
              <a:rPr lang="en-US" altLang="ko-KR" sz="1400" b="1" dirty="0">
                <a:solidFill>
                  <a:schemeClr val="tx1"/>
                </a:solidFill>
              </a:rPr>
              <a:t>, </a:t>
            </a:r>
            <a:r>
              <a:rPr lang="ko-KR" altLang="en-US" sz="1400" b="1" dirty="0">
                <a:solidFill>
                  <a:schemeClr val="tx1"/>
                </a:solidFill>
              </a:rPr>
              <a:t>특히 해고의 실질적 사유가 되는 구체적 사실 또는 비위내용을 기재하여야 하며</a:t>
            </a:r>
            <a:r>
              <a:rPr lang="en-US" altLang="ko-KR" sz="1400" b="1" dirty="0">
                <a:solidFill>
                  <a:schemeClr val="tx1"/>
                </a:solidFill>
              </a:rPr>
              <a:t>, </a:t>
            </a:r>
            <a:r>
              <a:rPr lang="ko-KR" altLang="en-US" sz="1400" b="1" dirty="0">
                <a:solidFill>
                  <a:schemeClr val="tx1"/>
                </a:solidFill>
              </a:rPr>
              <a:t>징계대상자가 위반한 단체협약이나 취업규칙의 조문만 나열하는 것으로는 충분하다고 볼 수 없다</a:t>
            </a:r>
            <a:r>
              <a:rPr lang="en-US" altLang="ko-KR" sz="1400" b="1" dirty="0">
                <a:solidFill>
                  <a:schemeClr val="tx1"/>
                </a:solidFill>
              </a:rPr>
              <a:t>.</a:t>
            </a:r>
            <a:endParaRPr lang="ko-KR" altLang="en-US" sz="1400" b="1" dirty="0">
              <a:solidFill>
                <a:schemeClr val="tx1"/>
              </a:solidFill>
            </a:endParaRPr>
          </a:p>
        </p:txBody>
      </p:sp>
      <p:sp>
        <p:nvSpPr>
          <p:cNvPr id="8" name="슬라이드 번호 개체 틀 7"/>
          <p:cNvSpPr>
            <a:spLocks noGrp="1"/>
          </p:cNvSpPr>
          <p:nvPr>
            <p:ph type="sldNum" sz="quarter" idx="10"/>
          </p:nvPr>
        </p:nvSpPr>
        <p:spPr/>
        <p:txBody>
          <a:bodyPr/>
          <a:lstStyle/>
          <a:p>
            <a:fld id="{5AA28E66-120B-484F-92DB-562B1AF73FA6}" type="slidenum">
              <a:rPr lang="ko-KR" altLang="en-US" smtClean="0"/>
              <a:pPr/>
              <a:t>76</a:t>
            </a:fld>
            <a:endParaRPr lang="ko-KR" altLang="en-US" dirty="0"/>
          </a:p>
        </p:txBody>
      </p:sp>
    </p:spTree>
    <p:extLst>
      <p:ext uri="{BB962C8B-B14F-4D97-AF65-F5344CB8AC3E}">
        <p14:creationId xmlns:p14="http://schemas.microsoft.com/office/powerpoint/2010/main" xmlns="" val="12409875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00" name="Rectangle 4"/>
          <p:cNvSpPr>
            <a:spLocks noChangeArrowheads="1"/>
          </p:cNvSpPr>
          <p:nvPr/>
        </p:nvSpPr>
        <p:spPr bwMode="auto">
          <a:xfrm>
            <a:off x="1114425" y="357188"/>
            <a:ext cx="8353425" cy="400050"/>
          </a:xfrm>
          <a:prstGeom prst="rect">
            <a:avLst/>
          </a:prstGeom>
          <a:noFill/>
          <a:ln w="9525">
            <a:noFill/>
            <a:miter lim="800000"/>
            <a:headEnd/>
            <a:tailEnd/>
          </a:ln>
        </p:spPr>
        <p:txBody>
          <a:bodyPr>
            <a:spAutoFit/>
          </a:bodyPr>
          <a:lstStyle/>
          <a:p>
            <a:pPr eaLnBrk="1" latinLnBrk="1" hangingPunct="1">
              <a:defRPr/>
            </a:pPr>
            <a:r>
              <a:rPr lang="ko-KR" altLang="en-US" sz="2000" b="1" dirty="0">
                <a:solidFill>
                  <a:schemeClr val="tx1">
                    <a:lumMod val="95000"/>
                    <a:lumOff val="5000"/>
                  </a:schemeClr>
                </a:solidFill>
                <a:latin typeface="맑은 고딕" pitchFamily="50" charset="-127"/>
                <a:ea typeface="맑은 고딕" pitchFamily="50" charset="-127"/>
              </a:rPr>
              <a:t> 건설현장 일용직 근로자의 연차휴가수당</a:t>
            </a:r>
          </a:p>
        </p:txBody>
      </p:sp>
      <p:sp>
        <p:nvSpPr>
          <p:cNvPr id="13" name="한쪽 모서리가 잘린 사각형 12"/>
          <p:cNvSpPr/>
          <p:nvPr/>
        </p:nvSpPr>
        <p:spPr>
          <a:xfrm>
            <a:off x="142844" y="336076"/>
            <a:ext cx="1000132" cy="428628"/>
          </a:xfrm>
          <a:prstGeom prst="snip1Rect">
            <a:avLst/>
          </a:prstGeom>
          <a:solidFill>
            <a:srgbClr val="92D05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2</a:t>
            </a:r>
            <a:endParaRPr lang="ko-KR" altLang="en-US" b="1" dirty="0">
              <a:solidFill>
                <a:schemeClr val="bg1"/>
              </a:solidFill>
              <a:latin typeface="맑은 고딕" pitchFamily="50" charset="-127"/>
              <a:ea typeface="맑은 고딕" pitchFamily="50" charset="-127"/>
            </a:endParaRPr>
          </a:p>
        </p:txBody>
      </p:sp>
      <p:sp>
        <p:nvSpPr>
          <p:cNvPr id="28676" name="AutoShape 2"/>
          <p:cNvSpPr>
            <a:spLocks noChangeArrowheads="1"/>
          </p:cNvSpPr>
          <p:nvPr/>
        </p:nvSpPr>
        <p:spPr bwMode="auto">
          <a:xfrm>
            <a:off x="1835150" y="2800350"/>
            <a:ext cx="7058025" cy="3508375"/>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endParaRPr lang="ko-KR" altLang="en-US" b="1">
              <a:latin typeface="맑은 고딕" pitchFamily="50" charset="-127"/>
              <a:ea typeface="맑은 고딕" pitchFamily="50" charset="-127"/>
            </a:endParaRPr>
          </a:p>
        </p:txBody>
      </p:sp>
      <p:pic>
        <p:nvPicPr>
          <p:cNvPr id="28677" name="Picture 3" descr="j0285434[1]"/>
          <p:cNvPicPr>
            <a:picLocks noChangeAspect="1" noChangeArrowheads="1"/>
          </p:cNvPicPr>
          <p:nvPr/>
        </p:nvPicPr>
        <p:blipFill>
          <a:blip r:embed="rId2"/>
          <a:srcRect/>
          <a:stretch>
            <a:fillRect/>
          </a:stretch>
        </p:blipFill>
        <p:spPr bwMode="auto">
          <a:xfrm>
            <a:off x="298450" y="3068638"/>
            <a:ext cx="1681163" cy="3384550"/>
          </a:xfrm>
          <a:prstGeom prst="rect">
            <a:avLst/>
          </a:prstGeom>
          <a:noFill/>
          <a:ln w="9525">
            <a:noFill/>
            <a:miter lim="800000"/>
            <a:headEnd/>
            <a:tailEnd/>
          </a:ln>
        </p:spPr>
      </p:pic>
      <p:sp>
        <p:nvSpPr>
          <p:cNvPr id="28678" name="Rectangle 5"/>
          <p:cNvSpPr>
            <a:spLocks noChangeArrowheads="1"/>
          </p:cNvSpPr>
          <p:nvPr/>
        </p:nvSpPr>
        <p:spPr bwMode="auto">
          <a:xfrm>
            <a:off x="1979613" y="1125538"/>
            <a:ext cx="6769100" cy="1568450"/>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lIns="54000" rIns="54000">
            <a:spAutoFit/>
          </a:bodyPr>
          <a:lstStyle/>
          <a:p>
            <a:pPr algn="just" eaLnBrk="1" latinLnBrk="1" hangingPunct="1">
              <a:lnSpc>
                <a:spcPct val="150000"/>
              </a:lnSpc>
              <a:tabLst>
                <a:tab pos="92075" algn="l"/>
              </a:tabLst>
            </a:pPr>
            <a:r>
              <a:rPr lang="ko-KR" altLang="en-US" sz="1600" b="1" dirty="0">
                <a:latin typeface="맑은 고딕" pitchFamily="50" charset="-127"/>
                <a:ea typeface="맑은 고딕" pitchFamily="50" charset="-127"/>
              </a:rPr>
              <a:t>건설업체에서 일용직 근로자를 채용하였고</a:t>
            </a:r>
            <a:r>
              <a:rPr lang="en-US" altLang="ko-KR" sz="1600" b="1" dirty="0">
                <a:latin typeface="맑은 고딕" pitchFamily="50" charset="-127"/>
                <a:ea typeface="맑은 고딕" pitchFamily="50" charset="-127"/>
              </a:rPr>
              <a:t>, </a:t>
            </a:r>
            <a:r>
              <a:rPr lang="ko-KR" altLang="en-US" sz="1600" b="1" dirty="0">
                <a:latin typeface="맑은 고딕" pitchFamily="50" charset="-127"/>
                <a:ea typeface="맑은 고딕" pitchFamily="50" charset="-127"/>
              </a:rPr>
              <a:t>연차휴가수당을 포함한 포괄임금제로 근로계약서를 작성하였는데</a:t>
            </a:r>
            <a:r>
              <a:rPr lang="en-US" altLang="ko-KR" sz="1600" b="1" dirty="0">
                <a:latin typeface="맑은 고딕" pitchFamily="50" charset="-127"/>
                <a:ea typeface="맑은 고딕" pitchFamily="50" charset="-127"/>
              </a:rPr>
              <a:t>, </a:t>
            </a:r>
            <a:r>
              <a:rPr lang="ko-KR" altLang="en-US" sz="1600" b="1" dirty="0">
                <a:latin typeface="맑은 고딕" pitchFamily="50" charset="-127"/>
                <a:ea typeface="맑은 고딕" pitchFamily="50" charset="-127"/>
              </a:rPr>
              <a:t>일용근로자가 </a:t>
            </a:r>
            <a:r>
              <a:rPr lang="en-US" altLang="ko-KR" sz="1600" b="1" dirty="0">
                <a:latin typeface="맑은 고딕" pitchFamily="50" charset="-127"/>
                <a:ea typeface="맑은 고딕" pitchFamily="50" charset="-127"/>
              </a:rPr>
              <a:t>8</a:t>
            </a:r>
            <a:r>
              <a:rPr lang="ko-KR" altLang="en-US" sz="1600" b="1" dirty="0">
                <a:latin typeface="맑은 고딕" pitchFamily="50" charset="-127"/>
                <a:ea typeface="맑은 고딕" pitchFamily="50" charset="-127"/>
              </a:rPr>
              <a:t>개월 동안 </a:t>
            </a:r>
            <a:r>
              <a:rPr lang="ko-KR" altLang="en-US" sz="1600" b="1" dirty="0" err="1">
                <a:latin typeface="맑은 고딕" pitchFamily="50" charset="-127"/>
                <a:ea typeface="맑은 고딕" pitchFamily="50" charset="-127"/>
              </a:rPr>
              <a:t>만근하여</a:t>
            </a:r>
            <a:r>
              <a:rPr lang="ko-KR" altLang="en-US" sz="1600" b="1" dirty="0">
                <a:latin typeface="맑은 고딕" pitchFamily="50" charset="-127"/>
                <a:ea typeface="맑은 고딕" pitchFamily="50" charset="-127"/>
              </a:rPr>
              <a:t> 근무한 뒤 연차휴가수당 </a:t>
            </a:r>
            <a:r>
              <a:rPr lang="en-US" altLang="ko-KR" sz="1600" b="1" dirty="0">
                <a:latin typeface="맑은 고딕" pitchFamily="50" charset="-127"/>
                <a:ea typeface="맑은 고딕" pitchFamily="50" charset="-127"/>
              </a:rPr>
              <a:t>8</a:t>
            </a:r>
            <a:r>
              <a:rPr lang="ko-KR" altLang="en-US" sz="1600" b="1" dirty="0">
                <a:latin typeface="맑은 고딕" pitchFamily="50" charset="-127"/>
                <a:ea typeface="맑은 고딕" pitchFamily="50" charset="-127"/>
              </a:rPr>
              <a:t>일치를 지급해 달라고 요청하고 있다</a:t>
            </a:r>
            <a:r>
              <a:rPr lang="en-US" altLang="ko-KR" sz="1600" b="1" dirty="0">
                <a:latin typeface="맑은 고딕" pitchFamily="50" charset="-127"/>
                <a:ea typeface="맑은 고딕" pitchFamily="50" charset="-127"/>
              </a:rPr>
              <a:t>. </a:t>
            </a:r>
            <a:r>
              <a:rPr lang="ko-KR" altLang="en-US" sz="1600" b="1" dirty="0">
                <a:latin typeface="맑은 고딕" pitchFamily="50" charset="-127"/>
                <a:ea typeface="맑은 고딕" pitchFamily="50" charset="-127"/>
              </a:rPr>
              <a:t>연차휴가수당을 지급하여야 하는지</a:t>
            </a:r>
            <a:r>
              <a:rPr lang="en-US" altLang="ko-KR" sz="1600" b="1" dirty="0">
                <a:latin typeface="맑은 고딕" pitchFamily="50" charset="-127"/>
                <a:ea typeface="맑은 고딕" pitchFamily="50" charset="-127"/>
              </a:rPr>
              <a:t>?</a:t>
            </a:r>
            <a:endParaRPr lang="ko-KR" altLang="en-US" sz="1600" b="1" dirty="0">
              <a:latin typeface="맑은 고딕" pitchFamily="50" charset="-127"/>
              <a:ea typeface="맑은 고딕" pitchFamily="50" charset="-127"/>
            </a:endParaRPr>
          </a:p>
        </p:txBody>
      </p:sp>
      <p:sp>
        <p:nvSpPr>
          <p:cNvPr id="28679" name="AutoShape 5"/>
          <p:cNvSpPr>
            <a:spLocks noChangeArrowheads="1"/>
          </p:cNvSpPr>
          <p:nvPr/>
        </p:nvSpPr>
        <p:spPr bwMode="auto">
          <a:xfrm>
            <a:off x="323850" y="1258888"/>
            <a:ext cx="1368425" cy="936625"/>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eaLnBrk="1" latinLnBrk="1" hangingPunct="1"/>
            <a:r>
              <a:rPr kumimoji="0" lang="ko-KR" altLang="en-US" b="1">
                <a:solidFill>
                  <a:schemeClr val="bg1"/>
                </a:solidFill>
                <a:latin typeface="맑은 고딕" pitchFamily="50" charset="-127"/>
                <a:ea typeface="맑은 고딕" pitchFamily="50" charset="-127"/>
              </a:rPr>
              <a:t>연차휴가</a:t>
            </a:r>
            <a:endParaRPr kumimoji="0" lang="en-US" altLang="ko-KR" b="1">
              <a:solidFill>
                <a:schemeClr val="bg1"/>
              </a:solidFill>
              <a:latin typeface="맑은 고딕" pitchFamily="50" charset="-127"/>
              <a:ea typeface="맑은 고딕" pitchFamily="50" charset="-127"/>
            </a:endParaRPr>
          </a:p>
          <a:p>
            <a:pPr algn="ctr" eaLnBrk="1" latinLnBrk="1" hangingPunct="1"/>
            <a:r>
              <a:rPr kumimoji="0" lang="ko-KR" altLang="en-US" b="1">
                <a:solidFill>
                  <a:schemeClr val="bg1"/>
                </a:solidFill>
                <a:latin typeface="맑은 고딕" pitchFamily="50" charset="-127"/>
                <a:ea typeface="맑은 고딕" pitchFamily="50" charset="-127"/>
              </a:rPr>
              <a:t>수당</a:t>
            </a:r>
            <a:endParaRPr kumimoji="0" lang="en-US" altLang="ko-KR" b="1">
              <a:solidFill>
                <a:schemeClr val="bg1"/>
              </a:solidFill>
              <a:latin typeface="맑은 고딕" pitchFamily="50" charset="-127"/>
              <a:ea typeface="맑은 고딕" pitchFamily="50" charset="-127"/>
            </a:endParaRPr>
          </a:p>
        </p:txBody>
      </p:sp>
      <p:sp>
        <p:nvSpPr>
          <p:cNvPr id="28680" name="Rectangle 6"/>
          <p:cNvSpPr>
            <a:spLocks noChangeArrowheads="1"/>
          </p:cNvSpPr>
          <p:nvPr/>
        </p:nvSpPr>
        <p:spPr bwMode="auto">
          <a:xfrm>
            <a:off x="2051050" y="2852738"/>
            <a:ext cx="6985000" cy="2636043"/>
          </a:xfrm>
          <a:prstGeom prst="rect">
            <a:avLst/>
          </a:prstGeom>
          <a:noFill/>
          <a:ln w="9525">
            <a:solidFill>
              <a:schemeClr val="bg1"/>
            </a:solidFill>
            <a:miter lim="800000"/>
            <a:headEnd/>
            <a:tailEnd/>
          </a:ln>
        </p:spPr>
        <p:txBody>
          <a:bodyPr lIns="54000" rIns="54000">
            <a:spAutoFit/>
          </a:bodyPr>
          <a:lstStyle/>
          <a:p>
            <a:pPr marL="609600" indent="-609600" algn="just" latinLnBrk="1">
              <a:lnSpc>
                <a:spcPct val="150000"/>
              </a:lnSpc>
              <a:buClr>
                <a:schemeClr val="hlink"/>
              </a:buClr>
              <a:tabLst>
                <a:tab pos="92075" algn="l"/>
              </a:tabLst>
            </a:pPr>
            <a:endParaRPr lang="en-US" altLang="ko-KR" sz="1400" b="1" dirty="0">
              <a:latin typeface="맑은 고딕" pitchFamily="50" charset="-127"/>
              <a:ea typeface="맑은 고딕" pitchFamily="50" charset="-127"/>
            </a:endParaRPr>
          </a:p>
          <a:p>
            <a:pPr marL="609600" indent="-609600" algn="just" latinLnBrk="1">
              <a:lnSpc>
                <a:spcPct val="150000"/>
              </a:lnSpc>
              <a:buClr>
                <a:schemeClr val="hlink"/>
              </a:buClr>
              <a:tabLst>
                <a:tab pos="92075" algn="l"/>
              </a:tabLst>
            </a:pPr>
            <a:r>
              <a:rPr lang="en-US" altLang="ko-KR" sz="1400" b="1" dirty="0">
                <a:latin typeface="맑은 고딕" pitchFamily="50" charset="-127"/>
                <a:ea typeface="맑은 고딕" pitchFamily="50" charset="-127"/>
              </a:rPr>
              <a:t>[</a:t>
            </a:r>
            <a:r>
              <a:rPr lang="ko-KR" altLang="en-US" sz="1400" b="1" dirty="0">
                <a:latin typeface="맑은 고딕" pitchFamily="50" charset="-127"/>
                <a:ea typeface="맑은 고딕" pitchFamily="50" charset="-127"/>
              </a:rPr>
              <a:t>건설일용근로자 포괄임금 업무처리 지침</a:t>
            </a:r>
            <a:r>
              <a:rPr lang="en-US" altLang="ko-KR" sz="1400" b="1" dirty="0">
                <a:latin typeface="맑은 고딕" pitchFamily="50" charset="-127"/>
                <a:ea typeface="맑은 고딕" pitchFamily="50" charset="-127"/>
              </a:rPr>
              <a:t>. </a:t>
            </a:r>
            <a:r>
              <a:rPr lang="ko-KR" altLang="en-US" sz="1400" b="1" dirty="0">
                <a:latin typeface="맑은 고딕" pitchFamily="50" charset="-127"/>
                <a:ea typeface="맑은 고딕" pitchFamily="50" charset="-127"/>
              </a:rPr>
              <a:t> 노동부</a:t>
            </a:r>
            <a:r>
              <a:rPr lang="en-US" altLang="ko-KR" sz="1400" b="1" dirty="0">
                <a:latin typeface="맑은 고딕" pitchFamily="50" charset="-127"/>
                <a:ea typeface="맑은 고딕" pitchFamily="50" charset="-127"/>
              </a:rPr>
              <a:t>.2011.08.08.]</a:t>
            </a:r>
          </a:p>
          <a:p>
            <a:pPr marL="609600" indent="-609600" algn="just" latinLnBrk="1">
              <a:lnSpc>
                <a:spcPct val="150000"/>
              </a:lnSpc>
              <a:buClr>
                <a:schemeClr val="hlink"/>
              </a:buClr>
              <a:tabLst>
                <a:tab pos="92075" algn="l"/>
              </a:tabLst>
            </a:pPr>
            <a:r>
              <a:rPr lang="ko-KR" altLang="en-US" sz="1400" b="1" dirty="0">
                <a:latin typeface="맑은 고딕" pitchFamily="50" charset="-127"/>
                <a:ea typeface="맑은 고딕" pitchFamily="50" charset="-127"/>
              </a:rPr>
              <a:t>일정기간 이상 사용이 예정되어 있는 일당제 일용근로자의 경우 예정되어 있는 근로</a:t>
            </a:r>
            <a:endParaRPr lang="en-US" altLang="ko-KR" sz="1400" b="1" dirty="0">
              <a:latin typeface="맑은 고딕" pitchFamily="50" charset="-127"/>
              <a:ea typeface="맑은 고딕" pitchFamily="50" charset="-127"/>
            </a:endParaRPr>
          </a:p>
          <a:p>
            <a:pPr marL="609600" indent="-609600" algn="just" latinLnBrk="1">
              <a:lnSpc>
                <a:spcPct val="150000"/>
              </a:lnSpc>
              <a:buClr>
                <a:schemeClr val="hlink"/>
              </a:buClr>
              <a:tabLst>
                <a:tab pos="92075" algn="l"/>
              </a:tabLst>
            </a:pPr>
            <a:r>
              <a:rPr lang="ko-KR" altLang="en-US" sz="1400" b="1" dirty="0">
                <a:latin typeface="맑은 고딕" pitchFamily="50" charset="-127"/>
                <a:ea typeface="맑은 고딕" pitchFamily="50" charset="-127"/>
              </a:rPr>
              <a:t>기간 동안 근로할 경우 지급요건을 충족하는 수당은 포함가능하나 그렇지 않은</a:t>
            </a:r>
            <a:endParaRPr lang="en-US" altLang="ko-KR" sz="1400" b="1" dirty="0">
              <a:latin typeface="맑은 고딕" pitchFamily="50" charset="-127"/>
              <a:ea typeface="맑은 고딕" pitchFamily="50" charset="-127"/>
            </a:endParaRPr>
          </a:p>
          <a:p>
            <a:pPr marL="609600" indent="-609600" algn="just" latinLnBrk="1">
              <a:lnSpc>
                <a:spcPct val="150000"/>
              </a:lnSpc>
              <a:buClr>
                <a:schemeClr val="hlink"/>
              </a:buClr>
              <a:tabLst>
                <a:tab pos="92075" algn="l"/>
              </a:tabLst>
            </a:pPr>
            <a:r>
              <a:rPr lang="ko-KR" altLang="en-US" sz="1400" b="1" dirty="0">
                <a:latin typeface="맑은 고딕" pitchFamily="50" charset="-127"/>
                <a:ea typeface="맑은 고딕" pitchFamily="50" charset="-127"/>
              </a:rPr>
              <a:t>수당은 포함 불가함</a:t>
            </a:r>
            <a:r>
              <a:rPr lang="en-US" altLang="ko-KR" sz="1400" b="1" dirty="0">
                <a:latin typeface="맑은 고딕" pitchFamily="50" charset="-127"/>
                <a:ea typeface="맑은 고딕" pitchFamily="50" charset="-127"/>
              </a:rPr>
              <a:t>. (</a:t>
            </a:r>
            <a:r>
              <a:rPr lang="ko-KR" altLang="en-US" sz="1400" b="1" dirty="0">
                <a:latin typeface="맑은 고딕" pitchFamily="50" charset="-127"/>
                <a:ea typeface="맑은 고딕" pitchFamily="50" charset="-127"/>
              </a:rPr>
              <a:t>포함가능 </a:t>
            </a:r>
            <a:r>
              <a:rPr lang="en-US" altLang="ko-KR" sz="1400" b="1" dirty="0">
                <a:latin typeface="맑은 고딕" pitchFamily="50" charset="-127"/>
                <a:ea typeface="맑은 고딕" pitchFamily="50" charset="-127"/>
              </a:rPr>
              <a:t>: </a:t>
            </a:r>
            <a:r>
              <a:rPr lang="ko-KR" altLang="en-US" sz="1400" b="1" dirty="0">
                <a:latin typeface="맑은 고딕" pitchFamily="50" charset="-127"/>
                <a:ea typeface="맑은 고딕" pitchFamily="50" charset="-127"/>
              </a:rPr>
              <a:t>연장</a:t>
            </a:r>
            <a:r>
              <a:rPr lang="en-US" altLang="ko-KR" sz="1400" b="1" dirty="0">
                <a:latin typeface="맑은 고딕" pitchFamily="50" charset="-127"/>
                <a:ea typeface="맑은 고딕" pitchFamily="50" charset="-127"/>
              </a:rPr>
              <a:t>,</a:t>
            </a:r>
            <a:r>
              <a:rPr lang="ko-KR" altLang="en-US" sz="1400" b="1" dirty="0">
                <a:latin typeface="맑은 고딕" pitchFamily="50" charset="-127"/>
                <a:ea typeface="맑은 고딕" pitchFamily="50" charset="-127"/>
              </a:rPr>
              <a:t>야간</a:t>
            </a:r>
            <a:r>
              <a:rPr lang="en-US" altLang="ko-KR" sz="1400" b="1" dirty="0">
                <a:latin typeface="맑은 고딕" pitchFamily="50" charset="-127"/>
                <a:ea typeface="맑은 고딕" pitchFamily="50" charset="-127"/>
              </a:rPr>
              <a:t>,</a:t>
            </a:r>
            <a:r>
              <a:rPr lang="ko-KR" altLang="en-US" sz="1400" b="1" dirty="0">
                <a:latin typeface="맑은 고딕" pitchFamily="50" charset="-127"/>
                <a:ea typeface="맑은 고딕" pitchFamily="50" charset="-127"/>
              </a:rPr>
              <a:t>휴일근로수당 및 주휴수당</a:t>
            </a:r>
            <a:r>
              <a:rPr lang="en-US" altLang="ko-KR" sz="1400" b="1" dirty="0" smtClean="0">
                <a:latin typeface="맑은 고딕" pitchFamily="50" charset="-127"/>
                <a:ea typeface="맑은 고딕" pitchFamily="50" charset="-127"/>
              </a:rPr>
              <a:t>)</a:t>
            </a:r>
          </a:p>
          <a:p>
            <a:pPr marL="609600" indent="-609600" algn="just" latinLnBrk="1">
              <a:lnSpc>
                <a:spcPct val="150000"/>
              </a:lnSpc>
              <a:buClr>
                <a:schemeClr val="hlink"/>
              </a:buClr>
              <a:tabLst>
                <a:tab pos="92075" algn="l"/>
              </a:tabLst>
            </a:pPr>
            <a:endParaRPr lang="en-US" altLang="ko-KR" sz="1400" b="1" dirty="0">
              <a:latin typeface="맑은 고딕" pitchFamily="50" charset="-127"/>
              <a:ea typeface="맑은 고딕" pitchFamily="50" charset="-127"/>
            </a:endParaRPr>
          </a:p>
          <a:p>
            <a:pPr marL="609600" indent="-609600" algn="just" latinLnBrk="1">
              <a:lnSpc>
                <a:spcPct val="150000"/>
              </a:lnSpc>
              <a:buClr>
                <a:schemeClr val="hlink"/>
              </a:buClr>
              <a:tabLst>
                <a:tab pos="92075" algn="l"/>
              </a:tabLst>
            </a:pPr>
            <a:r>
              <a:rPr lang="ko-KR" altLang="en-US" sz="1400" b="1" u="sng" dirty="0">
                <a:solidFill>
                  <a:srgbClr val="0000FF"/>
                </a:solidFill>
                <a:latin typeface="맑은 고딕" pitchFamily="50" charset="-127"/>
                <a:ea typeface="맑은 고딕" pitchFamily="50" charset="-127"/>
              </a:rPr>
              <a:t>다만</a:t>
            </a:r>
            <a:r>
              <a:rPr lang="en-US" altLang="ko-KR" sz="1400" b="1" u="sng" dirty="0">
                <a:solidFill>
                  <a:srgbClr val="0000FF"/>
                </a:solidFill>
                <a:latin typeface="맑은 고딕" pitchFamily="50" charset="-127"/>
                <a:ea typeface="맑은 고딕" pitchFamily="50" charset="-127"/>
              </a:rPr>
              <a:t>, </a:t>
            </a:r>
            <a:r>
              <a:rPr lang="ko-KR" altLang="en-US" sz="1400" b="1" u="sng" dirty="0">
                <a:solidFill>
                  <a:srgbClr val="0000FF"/>
                </a:solidFill>
                <a:latin typeface="맑은 고딕" pitchFamily="50" charset="-127"/>
                <a:ea typeface="맑은 고딕" pitchFamily="50" charset="-127"/>
              </a:rPr>
              <a:t>연차유급휴가수당은 이를 포괄임금에 포함할 경우 </a:t>
            </a:r>
            <a:r>
              <a:rPr lang="ko-KR" altLang="en-US" sz="1400" b="1" u="sng" dirty="0" err="1">
                <a:solidFill>
                  <a:srgbClr val="0000FF"/>
                </a:solidFill>
                <a:latin typeface="맑은 고딕" pitchFamily="50" charset="-127"/>
                <a:ea typeface="맑은 고딕" pitchFamily="50" charset="-127"/>
              </a:rPr>
              <a:t>휴가권</a:t>
            </a:r>
            <a:r>
              <a:rPr lang="ko-KR" altLang="en-US" sz="1400" b="1" u="sng" dirty="0">
                <a:solidFill>
                  <a:srgbClr val="0000FF"/>
                </a:solidFill>
                <a:latin typeface="맑은 고딕" pitchFamily="50" charset="-127"/>
                <a:ea typeface="맑은 고딕" pitchFamily="50" charset="-127"/>
              </a:rPr>
              <a:t> 박탈의 문제가</a:t>
            </a:r>
            <a:endParaRPr lang="en-US" altLang="ko-KR" sz="1400" b="1" u="sng" dirty="0">
              <a:solidFill>
                <a:srgbClr val="0000FF"/>
              </a:solidFill>
              <a:latin typeface="맑은 고딕" pitchFamily="50" charset="-127"/>
              <a:ea typeface="맑은 고딕" pitchFamily="50" charset="-127"/>
            </a:endParaRPr>
          </a:p>
          <a:p>
            <a:pPr marL="609600" indent="-609600" algn="just" latinLnBrk="1">
              <a:lnSpc>
                <a:spcPct val="150000"/>
              </a:lnSpc>
              <a:buClr>
                <a:schemeClr val="hlink"/>
              </a:buClr>
              <a:tabLst>
                <a:tab pos="92075" algn="l"/>
              </a:tabLst>
            </a:pPr>
            <a:r>
              <a:rPr lang="ko-KR" altLang="en-US" sz="1400" b="1" u="sng" dirty="0">
                <a:solidFill>
                  <a:srgbClr val="0000FF"/>
                </a:solidFill>
                <a:latin typeface="맑은 고딕" pitchFamily="50" charset="-127"/>
                <a:ea typeface="맑은 고딕" pitchFamily="50" charset="-127"/>
              </a:rPr>
              <a:t>있으므로 포함할 수 없음</a:t>
            </a:r>
            <a:r>
              <a:rPr lang="en-US" altLang="ko-KR" sz="1400" b="1" u="sng" dirty="0">
                <a:solidFill>
                  <a:srgbClr val="0000FF"/>
                </a:solidFill>
                <a:latin typeface="맑은 고딕" pitchFamily="50" charset="-127"/>
                <a:ea typeface="맑은 고딕" pitchFamily="50" charset="-127"/>
              </a:rPr>
              <a:t>.</a:t>
            </a:r>
          </a:p>
        </p:txBody>
      </p:sp>
      <p:sp>
        <p:nvSpPr>
          <p:cNvPr id="28681" name="슬라이드 번호 개체 틀 1"/>
          <p:cNvSpPr>
            <a:spLocks noGrp="1"/>
          </p:cNvSpPr>
          <p:nvPr>
            <p:ph type="sldNum" sz="quarter" idx="12"/>
          </p:nvPr>
        </p:nvSpPr>
        <p:spPr>
          <a:noFill/>
        </p:spPr>
        <p:txBody>
          <a:bodyPr/>
          <a:lstStyle/>
          <a:p>
            <a:fld id="{BBE3CBA4-9D5C-43C8-A8C1-0FAEC3C9E300}" type="slidenum">
              <a:rPr lang="en-US" altLang="ko-KR"/>
              <a:pPr/>
              <a:t>77</a:t>
            </a:fld>
            <a:endParaRPr lang="en-US" altLang="ko-KR"/>
          </a:p>
        </p:txBody>
      </p:sp>
      <p:cxnSp>
        <p:nvCxnSpPr>
          <p:cNvPr id="10" name="직선 연결선 9"/>
          <p:cNvCxnSpPr/>
          <p:nvPr/>
        </p:nvCxnSpPr>
        <p:spPr>
          <a:xfrm>
            <a:off x="0" y="908050"/>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982518230"/>
      </p:ext>
    </p:extLst>
  </p:cSld>
  <p:clrMapOvr>
    <a:masterClrMapping/>
  </p:clrMapOvr>
  <p:transition spd="slow">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1107636" y="173753"/>
            <a:ext cx="7929618" cy="461665"/>
          </a:xfrm>
          <a:prstGeom prst="rect">
            <a:avLst/>
          </a:prstGeom>
          <a:noFill/>
          <a:ln w="9525">
            <a:noFill/>
            <a:miter lim="800000"/>
            <a:headEnd/>
            <a:tailEnd/>
          </a:ln>
        </p:spPr>
        <p:txBody>
          <a:bodyPr wrap="square">
            <a:spAutoFit/>
          </a:bodyPr>
          <a:lstStyle/>
          <a:p>
            <a:r>
              <a:rPr lang="ko-KR" altLang="en-US" sz="2400" b="1" dirty="0" smtClean="0">
                <a:latin typeface="맑은 고딕" pitchFamily="50" charset="-127"/>
                <a:ea typeface="맑은 고딕" pitchFamily="50" charset="-127"/>
              </a:rPr>
              <a:t>일용근로자에 </a:t>
            </a:r>
            <a:r>
              <a:rPr lang="ko-KR" altLang="en-US" sz="2400" b="1" dirty="0">
                <a:latin typeface="맑은 고딕" pitchFamily="50" charset="-127"/>
                <a:ea typeface="맑은 고딕" pitchFamily="50" charset="-127"/>
              </a:rPr>
              <a:t>대한 </a:t>
            </a:r>
            <a:r>
              <a:rPr lang="ko-KR" altLang="en-US" sz="2400" b="1" dirty="0" smtClean="0">
                <a:latin typeface="맑은 고딕" pitchFamily="50" charset="-127"/>
                <a:ea typeface="맑은 고딕" pitchFamily="50" charset="-127"/>
              </a:rPr>
              <a:t>퇴직금을 지급해야 하는가</a:t>
            </a:r>
            <a:r>
              <a:rPr lang="en-US" altLang="ko-KR" sz="2400" b="1" dirty="0" smtClean="0">
                <a:latin typeface="맑은 고딕" pitchFamily="50" charset="-127"/>
                <a:ea typeface="맑은 고딕" pitchFamily="50" charset="-127"/>
              </a:rPr>
              <a:t>?</a:t>
            </a:r>
            <a:endParaRPr lang="ko-KR" altLang="en-US" sz="2400" b="1" dirty="0">
              <a:latin typeface="맑은 고딕" pitchFamily="50" charset="-127"/>
              <a:ea typeface="맑은 고딕" pitchFamily="50" charset="-127"/>
            </a:endParaRPr>
          </a:p>
        </p:txBody>
      </p:sp>
      <p:sp>
        <p:nvSpPr>
          <p:cNvPr id="27651" name="Rectangle 3"/>
          <p:cNvSpPr>
            <a:spLocks noChangeArrowheads="1"/>
          </p:cNvSpPr>
          <p:nvPr/>
        </p:nvSpPr>
        <p:spPr bwMode="auto">
          <a:xfrm>
            <a:off x="252413" y="1090613"/>
            <a:ext cx="8574087" cy="1296987"/>
          </a:xfrm>
          <a:prstGeom prst="rect">
            <a:avLst/>
          </a:prstGeom>
          <a:solidFill>
            <a:srgbClr val="EAF5F6"/>
          </a:solidFill>
          <a:ln w="19050">
            <a:solidFill>
              <a:schemeClr val="bg2"/>
            </a:solidFill>
            <a:miter lim="800000"/>
            <a:headEnd/>
            <a:tailEnd/>
          </a:ln>
        </p:spPr>
        <p:txBody>
          <a:bodyPr wrap="none" lIns="92075" tIns="46038" rIns="92075" bIns="46038" anchor="ctr"/>
          <a:lstStyle/>
          <a:p>
            <a:pPr>
              <a:lnSpc>
                <a:spcPct val="110000"/>
              </a:lnSpc>
              <a:buFontTx/>
              <a:buChar char="•"/>
            </a:pPr>
            <a:r>
              <a:rPr kumimoji="0" lang="en-US" altLang="ko-KR" b="1">
                <a:latin typeface="맑은 고딕" pitchFamily="50" charset="-127"/>
                <a:ea typeface="맑은 고딕" pitchFamily="50" charset="-127"/>
              </a:rPr>
              <a:t> </a:t>
            </a:r>
            <a:r>
              <a:rPr kumimoji="0" lang="ko-KR" altLang="en-US" b="1">
                <a:latin typeface="맑은 고딕" pitchFamily="50" charset="-127"/>
                <a:ea typeface="맑은 고딕" pitchFamily="50" charset="-127"/>
              </a:rPr>
              <a:t>계속근로연수 </a:t>
            </a:r>
            <a:r>
              <a:rPr kumimoji="0" lang="en-US" altLang="ko-KR" b="1">
                <a:latin typeface="맑은 고딕" pitchFamily="50" charset="-127"/>
                <a:ea typeface="맑은 고딕" pitchFamily="50" charset="-127"/>
              </a:rPr>
              <a:t>1</a:t>
            </a:r>
            <a:r>
              <a:rPr kumimoji="0" lang="ko-KR" altLang="en-US" b="1">
                <a:latin typeface="맑은 고딕" pitchFamily="50" charset="-127"/>
                <a:ea typeface="맑은 고딕" pitchFamily="50" charset="-127"/>
              </a:rPr>
              <a:t>년에 대하여 </a:t>
            </a:r>
            <a:r>
              <a:rPr kumimoji="0" lang="en-US" altLang="ko-KR" b="1">
                <a:latin typeface="맑은 고딕" pitchFamily="50" charset="-127"/>
                <a:ea typeface="맑은 고딕" pitchFamily="50" charset="-127"/>
              </a:rPr>
              <a:t>30</a:t>
            </a:r>
            <a:r>
              <a:rPr kumimoji="0" lang="ko-KR" altLang="en-US" b="1">
                <a:latin typeface="맑은 고딕" pitchFamily="50" charset="-127"/>
                <a:ea typeface="맑은 고딕" pitchFamily="50" charset="-127"/>
              </a:rPr>
              <a:t>일분이상의 평균임금을 퇴직금 지급</a:t>
            </a:r>
            <a:r>
              <a:rPr kumimoji="0" lang="en-US" altLang="ko-KR" b="1">
                <a:latin typeface="맑은 고딕" pitchFamily="50" charset="-127"/>
                <a:ea typeface="맑은 고딕" pitchFamily="50" charset="-127"/>
              </a:rPr>
              <a:t>(</a:t>
            </a:r>
            <a:r>
              <a:rPr kumimoji="0" lang="ko-KR" altLang="en-US" b="1">
                <a:latin typeface="맑은 고딕" pitchFamily="50" charset="-127"/>
                <a:ea typeface="맑은 고딕" pitchFamily="50" charset="-127"/>
              </a:rPr>
              <a:t>근기법 제</a:t>
            </a:r>
            <a:r>
              <a:rPr kumimoji="0" lang="en-US" altLang="ko-KR" b="1">
                <a:latin typeface="맑은 고딕" pitchFamily="50" charset="-127"/>
                <a:ea typeface="맑은 고딕" pitchFamily="50" charset="-127"/>
              </a:rPr>
              <a:t>34</a:t>
            </a:r>
            <a:r>
              <a:rPr kumimoji="0" lang="ko-KR" altLang="en-US" b="1">
                <a:latin typeface="맑은 고딕" pitchFamily="50" charset="-127"/>
                <a:ea typeface="맑은 고딕" pitchFamily="50" charset="-127"/>
              </a:rPr>
              <a:t>조</a:t>
            </a:r>
            <a:r>
              <a:rPr kumimoji="0" lang="en-US" altLang="ko-KR" b="1">
                <a:latin typeface="맑은 고딕" pitchFamily="50" charset="-127"/>
                <a:ea typeface="맑은 고딕" pitchFamily="50" charset="-127"/>
              </a:rPr>
              <a:t>)</a:t>
            </a:r>
          </a:p>
          <a:p>
            <a:pPr>
              <a:lnSpc>
                <a:spcPct val="110000"/>
              </a:lnSpc>
              <a:buFontTx/>
              <a:buChar char="•"/>
            </a:pPr>
            <a:r>
              <a:rPr kumimoji="0" lang="en-US" altLang="ko-KR" b="1">
                <a:latin typeface="맑은 고딕" pitchFamily="50" charset="-127"/>
                <a:ea typeface="맑은 고딕" pitchFamily="50" charset="-127"/>
              </a:rPr>
              <a:t> </a:t>
            </a:r>
            <a:r>
              <a:rPr kumimoji="0" lang="ko-KR" altLang="en-US" b="1">
                <a:latin typeface="맑은 고딕" pitchFamily="50" charset="-127"/>
                <a:ea typeface="맑은 고딕" pitchFamily="50" charset="-127"/>
              </a:rPr>
              <a:t>퇴직금산정공식  </a:t>
            </a:r>
            <a:r>
              <a:rPr kumimoji="0" lang="en-US" altLang="ko-KR" b="1">
                <a:latin typeface="맑은 고딕" pitchFamily="50" charset="-127"/>
                <a:ea typeface="맑은 고딕" pitchFamily="50" charset="-127"/>
              </a:rPr>
              <a:t>= (1</a:t>
            </a:r>
            <a:r>
              <a:rPr kumimoji="0" lang="ko-KR" altLang="en-US" b="1">
                <a:latin typeface="맑은 고딕" pitchFamily="50" charset="-127"/>
                <a:ea typeface="맑은 고딕" pitchFamily="50" charset="-127"/>
              </a:rPr>
              <a:t>일 평균임금 </a:t>
            </a:r>
            <a:r>
              <a:rPr kumimoji="0" lang="en-US" altLang="ko-KR" b="1">
                <a:latin typeface="맑은 고딕" pitchFamily="50" charset="-127"/>
                <a:ea typeface="맑은 고딕" pitchFamily="50" charset="-127"/>
              </a:rPr>
              <a:t>x 30</a:t>
            </a:r>
            <a:r>
              <a:rPr kumimoji="0" lang="ko-KR" altLang="en-US" b="1">
                <a:latin typeface="맑은 고딕" pitchFamily="50" charset="-127"/>
                <a:ea typeface="맑은 고딕" pitchFamily="50" charset="-127"/>
              </a:rPr>
              <a:t>일분</a:t>
            </a:r>
            <a:r>
              <a:rPr kumimoji="0" lang="en-US" altLang="ko-KR" b="1">
                <a:latin typeface="맑은 고딕" pitchFamily="50" charset="-127"/>
                <a:ea typeface="맑은 고딕" pitchFamily="50" charset="-127"/>
              </a:rPr>
              <a:t>) x </a:t>
            </a:r>
            <a:r>
              <a:rPr kumimoji="0" lang="ko-KR" altLang="en-US" b="1">
                <a:latin typeface="맑은 고딕" pitchFamily="50" charset="-127"/>
                <a:ea typeface="맑은 고딕" pitchFamily="50" charset="-127"/>
              </a:rPr>
              <a:t>근속일수</a:t>
            </a:r>
            <a:r>
              <a:rPr kumimoji="0" lang="en-US" altLang="ko-KR" b="1">
                <a:latin typeface="맑은 고딕" pitchFamily="50" charset="-127"/>
                <a:ea typeface="맑은 고딕" pitchFamily="50" charset="-127"/>
              </a:rPr>
              <a:t>/365   </a:t>
            </a:r>
          </a:p>
          <a:p>
            <a:pPr>
              <a:lnSpc>
                <a:spcPct val="110000"/>
              </a:lnSpc>
              <a:buFontTx/>
              <a:buChar char="•"/>
            </a:pPr>
            <a:r>
              <a:rPr kumimoji="0" lang="en-US" altLang="ko-KR" b="1">
                <a:latin typeface="맑은 고딕" pitchFamily="50" charset="-127"/>
                <a:ea typeface="맑은 고딕" pitchFamily="50" charset="-127"/>
              </a:rPr>
              <a:t> </a:t>
            </a:r>
            <a:r>
              <a:rPr kumimoji="0" lang="ko-KR" altLang="en-US" b="1">
                <a:latin typeface="맑은 고딕" pitchFamily="50" charset="-127"/>
                <a:ea typeface="맑은 고딕" pitchFamily="50" charset="-127"/>
              </a:rPr>
              <a:t>통상임금</a:t>
            </a:r>
            <a:r>
              <a:rPr kumimoji="0" lang="en-US" altLang="ko-KR" b="1">
                <a:latin typeface="맑은 고딕" pitchFamily="50" charset="-127"/>
                <a:ea typeface="맑은 고딕" pitchFamily="50" charset="-127"/>
              </a:rPr>
              <a:t>(</a:t>
            </a:r>
            <a:r>
              <a:rPr kumimoji="0" lang="ko-KR" altLang="en-US" b="1">
                <a:latin typeface="맑은 고딕" pitchFamily="50" charset="-127"/>
                <a:ea typeface="맑은 고딕" pitchFamily="50" charset="-127"/>
              </a:rPr>
              <a:t>일당 </a:t>
            </a:r>
            <a:r>
              <a:rPr kumimoji="0" lang="en-US" altLang="ko-KR" b="1">
                <a:latin typeface="맑은 고딕" pitchFamily="50" charset="-127"/>
                <a:ea typeface="맑은 고딕" pitchFamily="50" charset="-127"/>
              </a:rPr>
              <a:t>x 8/9.5) &gt; </a:t>
            </a:r>
            <a:r>
              <a:rPr kumimoji="0" lang="ko-KR" altLang="en-US" b="1">
                <a:latin typeface="맑은 고딕" pitchFamily="50" charset="-127"/>
                <a:ea typeface="맑은 고딕" pitchFamily="50" charset="-127"/>
              </a:rPr>
              <a:t>평균임금</a:t>
            </a:r>
            <a:r>
              <a:rPr kumimoji="0" lang="en-US" altLang="ko-KR" b="1">
                <a:latin typeface="맑은 고딕" pitchFamily="50" charset="-127"/>
                <a:ea typeface="맑은 고딕" pitchFamily="50" charset="-127"/>
              </a:rPr>
              <a:t>(</a:t>
            </a:r>
            <a:r>
              <a:rPr kumimoji="0" lang="ko-KR" altLang="en-US" b="1">
                <a:latin typeface="맑은 고딕" pitchFamily="50" charset="-127"/>
                <a:ea typeface="맑은 고딕" pitchFamily="50" charset="-127"/>
              </a:rPr>
              <a:t>이전 </a:t>
            </a:r>
            <a:r>
              <a:rPr kumimoji="0" lang="en-US" altLang="ko-KR" b="1">
                <a:latin typeface="맑은 고딕" pitchFamily="50" charset="-127"/>
                <a:ea typeface="맑은 고딕" pitchFamily="50" charset="-127"/>
              </a:rPr>
              <a:t>3</a:t>
            </a:r>
            <a:r>
              <a:rPr kumimoji="0" lang="ko-KR" altLang="en-US" b="1">
                <a:latin typeface="맑은 고딕" pitchFamily="50" charset="-127"/>
                <a:ea typeface="맑은 고딕" pitchFamily="50" charset="-127"/>
              </a:rPr>
              <a:t>개월간 노임총액</a:t>
            </a:r>
            <a:r>
              <a:rPr kumimoji="0" lang="en-US" altLang="ko-KR" b="1">
                <a:latin typeface="맑은 고딕" pitchFamily="50" charset="-127"/>
                <a:ea typeface="맑은 고딕" pitchFamily="50" charset="-127"/>
              </a:rPr>
              <a:t>/3</a:t>
            </a:r>
            <a:r>
              <a:rPr kumimoji="0" lang="ko-KR" altLang="en-US" b="1">
                <a:latin typeface="맑은 고딕" pitchFamily="50" charset="-127"/>
                <a:ea typeface="맑은 고딕" pitchFamily="50" charset="-127"/>
              </a:rPr>
              <a:t>개월간 역일수</a:t>
            </a:r>
            <a:r>
              <a:rPr kumimoji="0" lang="en-US" altLang="ko-KR" b="1">
                <a:latin typeface="맑은 고딕" pitchFamily="50" charset="-127"/>
                <a:ea typeface="맑은 고딕" pitchFamily="50" charset="-127"/>
              </a:rPr>
              <a:t>) </a:t>
            </a:r>
            <a:r>
              <a:rPr kumimoji="0" lang="en-US" altLang="ko-KR" b="1">
                <a:latin typeface="맑은 고딕" pitchFamily="50" charset="-127"/>
                <a:ea typeface="맑은 고딕" pitchFamily="50" charset="-127"/>
                <a:sym typeface="Wingdings" pitchFamily="2" charset="2"/>
              </a:rPr>
              <a:t></a:t>
            </a:r>
            <a:r>
              <a:rPr kumimoji="0" lang="en-US" altLang="ko-KR" b="1">
                <a:latin typeface="맑은 고딕" pitchFamily="50" charset="-127"/>
                <a:ea typeface="맑은 고딕" pitchFamily="50" charset="-127"/>
              </a:rPr>
              <a:t> </a:t>
            </a:r>
          </a:p>
          <a:p>
            <a:pPr>
              <a:lnSpc>
                <a:spcPct val="110000"/>
              </a:lnSpc>
            </a:pPr>
            <a:r>
              <a:rPr kumimoji="0" lang="en-US" altLang="ko-KR" b="1">
                <a:latin typeface="맑은 고딕" pitchFamily="50" charset="-127"/>
                <a:ea typeface="맑은 고딕" pitchFamily="50" charset="-127"/>
              </a:rPr>
              <a:t>  </a:t>
            </a:r>
            <a:r>
              <a:rPr kumimoji="0" lang="ko-KR" altLang="en-US" b="1">
                <a:latin typeface="맑은 고딕" pitchFamily="50" charset="-127"/>
                <a:ea typeface="맑은 고딕" pitchFamily="50" charset="-127"/>
              </a:rPr>
              <a:t>통상임금을 적용 * </a:t>
            </a:r>
            <a:r>
              <a:rPr kumimoji="0" lang="en-US" altLang="ko-KR" b="1">
                <a:solidFill>
                  <a:srgbClr val="FF0000"/>
                </a:solidFill>
                <a:latin typeface="맑은 고딕" pitchFamily="50" charset="-127"/>
                <a:ea typeface="맑은 고딕" pitchFamily="50" charset="-127"/>
              </a:rPr>
              <a:t>2012.7.22</a:t>
            </a:r>
            <a:r>
              <a:rPr kumimoji="0" lang="ko-KR" altLang="en-US" b="1">
                <a:solidFill>
                  <a:srgbClr val="FF0000"/>
                </a:solidFill>
                <a:latin typeface="맑은 고딕" pitchFamily="50" charset="-127"/>
                <a:ea typeface="맑은 고딕" pitchFamily="50" charset="-127"/>
              </a:rPr>
              <a:t>이후</a:t>
            </a:r>
            <a:r>
              <a:rPr kumimoji="0" lang="en-US" altLang="ko-KR" b="1">
                <a:solidFill>
                  <a:srgbClr val="FF0000"/>
                </a:solidFill>
                <a:latin typeface="맑은 고딕" pitchFamily="50" charset="-127"/>
                <a:ea typeface="맑은 고딕" pitchFamily="50" charset="-127"/>
              </a:rPr>
              <a:t> : </a:t>
            </a:r>
            <a:r>
              <a:rPr kumimoji="0" lang="ko-KR" altLang="en-US" b="1">
                <a:solidFill>
                  <a:srgbClr val="FF0000"/>
                </a:solidFill>
                <a:latin typeface="맑은 고딕" pitchFamily="50" charset="-127"/>
                <a:ea typeface="맑은 고딕" pitchFamily="50" charset="-127"/>
              </a:rPr>
              <a:t> 퇴직금 중간정산 금지</a:t>
            </a:r>
          </a:p>
        </p:txBody>
      </p:sp>
      <p:sp>
        <p:nvSpPr>
          <p:cNvPr id="27652" name="Rectangle 4"/>
          <p:cNvSpPr>
            <a:spLocks noChangeArrowheads="1"/>
          </p:cNvSpPr>
          <p:nvPr/>
        </p:nvSpPr>
        <p:spPr bwMode="auto">
          <a:xfrm>
            <a:off x="319088" y="2636838"/>
            <a:ext cx="1062037" cy="1008062"/>
          </a:xfrm>
          <a:prstGeom prst="rect">
            <a:avLst/>
          </a:prstGeom>
          <a:gradFill rotWithShape="1">
            <a:gsLst>
              <a:gs pos="0">
                <a:srgbClr val="3F8DFF"/>
              </a:gs>
              <a:gs pos="100000">
                <a:srgbClr val="1D4176"/>
              </a:gs>
            </a:gsLst>
            <a:path path="shape">
              <a:fillToRect l="50000" t="50000" r="50000" b="50000"/>
            </a:path>
          </a:gradFill>
          <a:ln w="28575">
            <a:solidFill>
              <a:schemeClr val="bg2"/>
            </a:solidFill>
            <a:miter lim="800000"/>
            <a:headEnd/>
            <a:tailEnd/>
          </a:ln>
          <a:effectLst>
            <a:outerShdw dist="107763" dir="2700000" algn="ctr" rotWithShape="0">
              <a:schemeClr val="bg2"/>
            </a:outerShdw>
          </a:effectLst>
        </p:spPr>
        <p:txBody>
          <a:bodyPr wrap="none" anchor="ctr"/>
          <a:lstStyle/>
          <a:p>
            <a:pPr algn="ctr" eaLnBrk="1" latinLnBrk="1" hangingPunct="1"/>
            <a:r>
              <a:rPr lang="ko-KR" altLang="en-US" b="1">
                <a:solidFill>
                  <a:schemeClr val="bg1"/>
                </a:solidFill>
                <a:latin typeface="맑은 고딕" pitchFamily="50" charset="-127"/>
                <a:ea typeface="맑은 고딕" pitchFamily="50" charset="-127"/>
              </a:rPr>
              <a:t>계속근로</a:t>
            </a:r>
          </a:p>
        </p:txBody>
      </p:sp>
      <p:sp>
        <p:nvSpPr>
          <p:cNvPr id="27653" name="Rectangle 5"/>
          <p:cNvSpPr>
            <a:spLocks noChangeArrowheads="1"/>
          </p:cNvSpPr>
          <p:nvPr/>
        </p:nvSpPr>
        <p:spPr bwMode="auto">
          <a:xfrm>
            <a:off x="1581150" y="2708275"/>
            <a:ext cx="7310438" cy="1008063"/>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none" lIns="92075" tIns="46038" rIns="92075" bIns="46038" anchor="ctr"/>
          <a:lstStyle/>
          <a:p>
            <a:pPr>
              <a:lnSpc>
                <a:spcPct val="120000"/>
              </a:lnSpc>
            </a:pPr>
            <a:r>
              <a:rPr kumimoji="0" lang="ko-KR" altLang="en-US" sz="1400" b="1">
                <a:latin typeface="맑은 고딕" pitchFamily="50" charset="-127"/>
                <a:ea typeface="맑은 고딕" pitchFamily="50" charset="-127"/>
              </a:rPr>
              <a:t>일용근로자</a:t>
            </a:r>
            <a:r>
              <a:rPr kumimoji="0" lang="en-US" altLang="ko-KR" sz="1400" b="1">
                <a:latin typeface="맑은 고딕" pitchFamily="50" charset="-127"/>
                <a:ea typeface="맑은 고딕" pitchFamily="50" charset="-127"/>
              </a:rPr>
              <a:t>"</a:t>
            </a:r>
            <a:r>
              <a:rPr kumimoji="0" lang="ko-KR" altLang="en-US" sz="1400" b="1" u="sng">
                <a:latin typeface="맑은 고딕" pitchFamily="50" charset="-127"/>
                <a:ea typeface="맑은 고딕" pitchFamily="50" charset="-127"/>
              </a:rPr>
              <a:t>매월 빠뜨리지 않고 </a:t>
            </a:r>
            <a:r>
              <a:rPr kumimoji="0" lang="en-US" altLang="ko-KR" sz="1400" b="1" u="sng">
                <a:latin typeface="맑은 고딕" pitchFamily="50" charset="-127"/>
                <a:ea typeface="맑은 고딕" pitchFamily="50" charset="-127"/>
              </a:rPr>
              <a:t>4, 5</a:t>
            </a:r>
            <a:r>
              <a:rPr kumimoji="0" lang="ko-KR" altLang="en-US" sz="1400" b="1" u="sng">
                <a:latin typeface="맑은 고딕" pitchFamily="50" charset="-127"/>
                <a:ea typeface="맑은 고딕" pitchFamily="50" charset="-127"/>
              </a:rPr>
              <a:t>일 내지 </a:t>
            </a:r>
            <a:r>
              <a:rPr kumimoji="0" lang="en-US" altLang="ko-KR" sz="1400" b="1" u="sng">
                <a:latin typeface="맑은 고딕" pitchFamily="50" charset="-127"/>
                <a:ea typeface="맑은 고딕" pitchFamily="50" charset="-127"/>
              </a:rPr>
              <a:t>15</a:t>
            </a:r>
            <a:r>
              <a:rPr kumimoji="0" lang="ko-KR" altLang="en-US" sz="1400" b="1" u="sng">
                <a:latin typeface="맑은 고딕" pitchFamily="50" charset="-127"/>
                <a:ea typeface="맑은 고딕" pitchFamily="50" charset="-127"/>
              </a:rPr>
              <a:t>일 정도씩 계속하여 일하여 온 경</a:t>
            </a:r>
          </a:p>
          <a:p>
            <a:pPr>
              <a:lnSpc>
                <a:spcPct val="120000"/>
              </a:lnSpc>
            </a:pPr>
            <a:r>
              <a:rPr kumimoji="0" lang="ko-KR" altLang="en-US" sz="1400" b="1" u="sng">
                <a:latin typeface="맑은 고딕" pitchFamily="50" charset="-127"/>
                <a:ea typeface="맑은 고딕" pitchFamily="50" charset="-127"/>
              </a:rPr>
              <a:t>우 또는 </a:t>
            </a:r>
            <a:r>
              <a:rPr kumimoji="0" lang="en-US" altLang="ko-KR" sz="1400" b="1" u="sng">
                <a:latin typeface="맑은 고딕" pitchFamily="50" charset="-127"/>
                <a:ea typeface="맑은 고딕" pitchFamily="50" charset="-127"/>
              </a:rPr>
              <a:t>11</a:t>
            </a:r>
            <a:r>
              <a:rPr kumimoji="0" lang="ko-KR" altLang="en-US" sz="1400" b="1" u="sng">
                <a:latin typeface="맑은 고딕" pitchFamily="50" charset="-127"/>
                <a:ea typeface="맑은 고딕" pitchFamily="50" charset="-127"/>
              </a:rPr>
              <a:t>개월 일하고 </a:t>
            </a:r>
            <a:r>
              <a:rPr kumimoji="0" lang="en-US" altLang="ko-KR" sz="1400" b="1" u="sng">
                <a:latin typeface="맑은 고딕" pitchFamily="50" charset="-127"/>
                <a:ea typeface="맑은 고딕" pitchFamily="50" charset="-127"/>
              </a:rPr>
              <a:t>1</a:t>
            </a:r>
            <a:r>
              <a:rPr kumimoji="0" lang="ko-KR" altLang="en-US" sz="1400" b="1" u="sng">
                <a:latin typeface="맑은 고딕" pitchFamily="50" charset="-127"/>
                <a:ea typeface="맑은 고딕" pitchFamily="50" charset="-127"/>
              </a:rPr>
              <a:t>개월을 쉬게하는 것을 반복한 경우에는 근로관계의 계속</a:t>
            </a:r>
          </a:p>
          <a:p>
            <a:pPr>
              <a:lnSpc>
                <a:spcPct val="120000"/>
              </a:lnSpc>
            </a:pPr>
            <a:r>
              <a:rPr kumimoji="0" lang="ko-KR" altLang="en-US" sz="1400" b="1" u="sng">
                <a:latin typeface="맑은 고딕" pitchFamily="50" charset="-127"/>
                <a:ea typeface="맑은 고딕" pitchFamily="50" charset="-127"/>
              </a:rPr>
              <a:t>성이 인정되므로 퇴직금을 지급하여야 한다</a:t>
            </a:r>
            <a:r>
              <a:rPr kumimoji="0" lang="en-US" altLang="ko-KR" sz="1400" b="1" u="sng">
                <a:latin typeface="맑은 고딕" pitchFamily="50" charset="-127"/>
                <a:ea typeface="맑은 고딕" pitchFamily="50" charset="-127"/>
              </a:rPr>
              <a:t>.</a:t>
            </a:r>
            <a:r>
              <a:rPr kumimoji="0" lang="en-US" altLang="ko-KR" sz="1400" b="1">
                <a:latin typeface="맑은 고딕" pitchFamily="50" charset="-127"/>
                <a:ea typeface="맑은 고딕" pitchFamily="50" charset="-127"/>
              </a:rPr>
              <a:t>(</a:t>
            </a:r>
            <a:r>
              <a:rPr kumimoji="0" lang="ko-KR" altLang="en-US" sz="1400" b="1">
                <a:latin typeface="맑은 고딕" pitchFamily="50" charset="-127"/>
                <a:ea typeface="맑은 고딕" pitchFamily="50" charset="-127"/>
              </a:rPr>
              <a:t>대판합의체 </a:t>
            </a:r>
            <a:r>
              <a:rPr kumimoji="0" lang="en-US" altLang="ko-KR" sz="1400" b="1">
                <a:latin typeface="맑은 고딕" pitchFamily="50" charset="-127"/>
                <a:ea typeface="맑은 고딕" pitchFamily="50" charset="-127"/>
              </a:rPr>
              <a:t>1995.7.11,93</a:t>
            </a:r>
            <a:r>
              <a:rPr kumimoji="0" lang="ko-KR" altLang="en-US" sz="1400" b="1">
                <a:latin typeface="맑은 고딕" pitchFamily="50" charset="-127"/>
                <a:ea typeface="맑은 고딕" pitchFamily="50" charset="-127"/>
              </a:rPr>
              <a:t>다 </a:t>
            </a:r>
            <a:r>
              <a:rPr kumimoji="0" lang="en-US" altLang="ko-KR" sz="1400" b="1">
                <a:latin typeface="맑은 고딕" pitchFamily="50" charset="-127"/>
                <a:ea typeface="맑은 고딕" pitchFamily="50" charset="-127"/>
              </a:rPr>
              <a:t>26168)</a:t>
            </a:r>
            <a:r>
              <a:rPr kumimoji="0" lang="en-US" altLang="ko-KR" b="1">
                <a:latin typeface="맑은 고딕" pitchFamily="50" charset="-127"/>
                <a:ea typeface="맑은 고딕" pitchFamily="50" charset="-127"/>
              </a:rPr>
              <a:t> </a:t>
            </a:r>
          </a:p>
        </p:txBody>
      </p:sp>
      <p:sp>
        <p:nvSpPr>
          <p:cNvPr id="27654" name="Rectangle 6"/>
          <p:cNvSpPr>
            <a:spLocks noChangeArrowheads="1"/>
          </p:cNvSpPr>
          <p:nvPr/>
        </p:nvSpPr>
        <p:spPr bwMode="auto">
          <a:xfrm>
            <a:off x="317500" y="4005263"/>
            <a:ext cx="1063625" cy="1008062"/>
          </a:xfrm>
          <a:prstGeom prst="rect">
            <a:avLst/>
          </a:prstGeom>
          <a:gradFill rotWithShape="1">
            <a:gsLst>
              <a:gs pos="0">
                <a:srgbClr val="3F8DFF"/>
              </a:gs>
              <a:gs pos="100000">
                <a:srgbClr val="1D4176"/>
              </a:gs>
            </a:gsLst>
            <a:path path="shape">
              <a:fillToRect l="50000" t="50000" r="50000" b="50000"/>
            </a:path>
          </a:gradFill>
          <a:ln w="28575">
            <a:solidFill>
              <a:schemeClr val="bg2"/>
            </a:solidFill>
            <a:miter lim="800000"/>
            <a:headEnd/>
            <a:tailEnd/>
          </a:ln>
          <a:effectLst>
            <a:outerShdw dist="107763" dir="2700000" algn="ctr" rotWithShape="0">
              <a:schemeClr val="bg2"/>
            </a:outerShdw>
          </a:effectLst>
        </p:spPr>
        <p:txBody>
          <a:bodyPr wrap="none" anchor="ctr"/>
          <a:lstStyle/>
          <a:p>
            <a:pPr algn="ctr" eaLnBrk="1" latinLnBrk="1" hangingPunct="1"/>
            <a:r>
              <a:rPr lang="ko-KR" altLang="en-US" b="1">
                <a:solidFill>
                  <a:schemeClr val="bg1"/>
                </a:solidFill>
                <a:latin typeface="맑은 고딕" pitchFamily="50" charset="-127"/>
                <a:ea typeface="맑은 고딕" pitchFamily="50" charset="-127"/>
              </a:rPr>
              <a:t>근속기간</a:t>
            </a:r>
          </a:p>
          <a:p>
            <a:pPr algn="ctr" eaLnBrk="1" latinLnBrk="1" hangingPunct="1"/>
            <a:r>
              <a:rPr lang="ko-KR" altLang="en-US" b="1">
                <a:solidFill>
                  <a:schemeClr val="bg1"/>
                </a:solidFill>
                <a:latin typeface="맑은 고딕" pitchFamily="50" charset="-127"/>
                <a:ea typeface="맑은 고딕" pitchFamily="50" charset="-127"/>
              </a:rPr>
              <a:t>단 절</a:t>
            </a:r>
          </a:p>
        </p:txBody>
      </p:sp>
      <p:sp>
        <p:nvSpPr>
          <p:cNvPr id="27655" name="Rectangle 7"/>
          <p:cNvSpPr>
            <a:spLocks noChangeArrowheads="1"/>
          </p:cNvSpPr>
          <p:nvPr/>
        </p:nvSpPr>
        <p:spPr bwMode="auto">
          <a:xfrm>
            <a:off x="317500" y="5300663"/>
            <a:ext cx="1063625" cy="1008062"/>
          </a:xfrm>
          <a:prstGeom prst="rect">
            <a:avLst/>
          </a:prstGeom>
          <a:gradFill rotWithShape="1">
            <a:gsLst>
              <a:gs pos="0">
                <a:srgbClr val="3F8DFF"/>
              </a:gs>
              <a:gs pos="100000">
                <a:srgbClr val="1D4176"/>
              </a:gs>
            </a:gsLst>
            <a:path path="shape">
              <a:fillToRect l="50000" t="50000" r="50000" b="50000"/>
            </a:path>
          </a:gradFill>
          <a:ln w="38100">
            <a:solidFill>
              <a:schemeClr val="bg2"/>
            </a:solidFill>
            <a:miter lim="800000"/>
            <a:headEnd/>
            <a:tailEnd/>
          </a:ln>
          <a:effectLst>
            <a:outerShdw dist="107763" dir="2700000" algn="ctr" rotWithShape="0">
              <a:schemeClr val="bg2"/>
            </a:outerShdw>
          </a:effectLst>
        </p:spPr>
        <p:txBody>
          <a:bodyPr wrap="none" anchor="ctr"/>
          <a:lstStyle/>
          <a:p>
            <a:pPr algn="ctr" eaLnBrk="1" latinLnBrk="1" hangingPunct="1"/>
            <a:r>
              <a:rPr lang="ko-KR" altLang="en-US" b="1">
                <a:solidFill>
                  <a:schemeClr val="bg1"/>
                </a:solidFill>
                <a:latin typeface="맑은 고딕" pitchFamily="50" charset="-127"/>
                <a:ea typeface="맑은 고딕" pitchFamily="50" charset="-127"/>
              </a:rPr>
              <a:t>현장간</a:t>
            </a:r>
          </a:p>
          <a:p>
            <a:pPr algn="ctr" eaLnBrk="1" latinLnBrk="1" hangingPunct="1"/>
            <a:r>
              <a:rPr lang="ko-KR" altLang="en-US" b="1">
                <a:solidFill>
                  <a:schemeClr val="bg1"/>
                </a:solidFill>
                <a:latin typeface="맑은 고딕" pitchFamily="50" charset="-127"/>
                <a:ea typeface="맑은 고딕" pitchFamily="50" charset="-127"/>
              </a:rPr>
              <a:t>이동시</a:t>
            </a:r>
          </a:p>
        </p:txBody>
      </p:sp>
      <p:sp>
        <p:nvSpPr>
          <p:cNvPr id="27656" name="Rectangle 8"/>
          <p:cNvSpPr>
            <a:spLocks noChangeArrowheads="1"/>
          </p:cNvSpPr>
          <p:nvPr/>
        </p:nvSpPr>
        <p:spPr bwMode="auto">
          <a:xfrm>
            <a:off x="1581150" y="4005263"/>
            <a:ext cx="7310438" cy="1008062"/>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none" lIns="92075" tIns="46038" rIns="92075" bIns="46038" anchor="ctr"/>
          <a:lstStyle/>
          <a:p>
            <a:r>
              <a:rPr kumimoji="0" lang="en-US" altLang="ko-KR" sz="1400" b="1">
                <a:latin typeface="맑은 고딕" pitchFamily="50" charset="-127"/>
                <a:ea typeface="맑은 고딕" pitchFamily="50" charset="-127"/>
              </a:rPr>
              <a:t>(1) </a:t>
            </a:r>
            <a:r>
              <a:rPr kumimoji="0" lang="ko-KR" altLang="en-US" sz="1400" b="1">
                <a:latin typeface="맑은 고딕" pitchFamily="50" charset="-127"/>
                <a:ea typeface="맑은 고딕" pitchFamily="50" charset="-127"/>
              </a:rPr>
              <a:t>상당한 기간동안 출근하지 아니한 날</a:t>
            </a:r>
            <a:r>
              <a:rPr kumimoji="0" lang="en-US" altLang="ko-KR" sz="1400" b="1">
                <a:latin typeface="맑은 고딕" pitchFamily="50" charset="-127"/>
                <a:ea typeface="맑은 고딕" pitchFamily="50" charset="-127"/>
              </a:rPr>
              <a:t>(30</a:t>
            </a:r>
            <a:r>
              <a:rPr kumimoji="0" lang="ko-KR" altLang="en-US" sz="1400" b="1">
                <a:latin typeface="맑은 고딕" pitchFamily="50" charset="-127"/>
                <a:ea typeface="맑은 고딕" pitchFamily="50" charset="-127"/>
              </a:rPr>
              <a:t>일이상</a:t>
            </a:r>
            <a:r>
              <a:rPr kumimoji="0" lang="en-US" altLang="ko-KR" sz="1400" b="1">
                <a:latin typeface="맑은 고딕" pitchFamily="50" charset="-127"/>
                <a:ea typeface="맑은 고딕" pitchFamily="50" charset="-127"/>
              </a:rPr>
              <a:t>)</a:t>
            </a:r>
            <a:r>
              <a:rPr kumimoji="0" lang="ko-KR" altLang="en-US" sz="1400" b="1">
                <a:latin typeface="맑은 고딕" pitchFamily="50" charset="-127"/>
                <a:ea typeface="맑은 고딕" pitchFamily="50" charset="-127"/>
              </a:rPr>
              <a:t>이 계속적으로  포함되어 있거나</a:t>
            </a:r>
          </a:p>
          <a:p>
            <a:r>
              <a:rPr kumimoji="0" lang="en-US" altLang="ko-KR" sz="1400" b="1">
                <a:latin typeface="맑은 고딕" pitchFamily="50" charset="-127"/>
                <a:ea typeface="맑은 고딕" pitchFamily="50" charset="-127"/>
              </a:rPr>
              <a:t>(2) </a:t>
            </a:r>
            <a:r>
              <a:rPr kumimoji="0" lang="ko-KR" altLang="en-US" sz="1400" b="1">
                <a:latin typeface="맑은 고딕" pitchFamily="50" charset="-127"/>
                <a:ea typeface="맑은 고딕" pitchFamily="50" charset="-127"/>
              </a:rPr>
              <a:t>근로계약에  </a:t>
            </a:r>
            <a:r>
              <a:rPr kumimoji="0" lang="en-US" altLang="ko-KR" sz="1400" b="1">
                <a:latin typeface="맑은 고딕" pitchFamily="50" charset="-127"/>
                <a:ea typeface="맑은 고딕" pitchFamily="50" charset="-127"/>
              </a:rPr>
              <a:t>7</a:t>
            </a:r>
            <a:r>
              <a:rPr kumimoji="0" lang="ko-KR" altLang="en-US" sz="1400" b="1">
                <a:latin typeface="맑은 고딕" pitchFamily="50" charset="-127"/>
                <a:ea typeface="맑은 고딕" pitchFamily="50" charset="-127"/>
              </a:rPr>
              <a:t>일이상 무단결근 퇴직간주 규정에 의거 퇴직조치하고 재입사한 경우</a:t>
            </a:r>
          </a:p>
          <a:p>
            <a:r>
              <a:rPr kumimoji="0" lang="en-US" altLang="ko-KR" sz="1400" b="1">
                <a:latin typeface="맑은 고딕" pitchFamily="50" charset="-127"/>
                <a:ea typeface="맑은 고딕" pitchFamily="50" charset="-127"/>
              </a:rPr>
              <a:t>(3) </a:t>
            </a:r>
            <a:r>
              <a:rPr kumimoji="0" lang="ko-KR" altLang="en-US" sz="1400" b="1">
                <a:latin typeface="맑은 고딕" pitchFamily="50" charset="-127"/>
                <a:ea typeface="맑은 고딕" pitchFamily="50" charset="-127"/>
              </a:rPr>
              <a:t>타회사에서 근무한 경우에는 근로계약관계가 단절된다</a:t>
            </a:r>
            <a:r>
              <a:rPr kumimoji="0" lang="en-US" altLang="ko-KR" sz="1400" b="1">
                <a:latin typeface="맑은 고딕" pitchFamily="50" charset="-127"/>
                <a:ea typeface="맑은 고딕" pitchFamily="50" charset="-127"/>
              </a:rPr>
              <a:t>. </a:t>
            </a:r>
          </a:p>
          <a:p>
            <a:r>
              <a:rPr kumimoji="0" lang="en-US" altLang="ko-KR" sz="1400" b="1">
                <a:latin typeface="맑은 고딕" pitchFamily="50" charset="-127"/>
                <a:ea typeface="맑은 고딕" pitchFamily="50" charset="-127"/>
              </a:rPr>
              <a:t>    (</a:t>
            </a:r>
            <a:r>
              <a:rPr kumimoji="0" lang="ko-KR" altLang="en-US" sz="1400" b="1">
                <a:latin typeface="맑은 고딕" pitchFamily="50" charset="-127"/>
                <a:ea typeface="맑은 고딕" pitchFamily="50" charset="-127"/>
              </a:rPr>
              <a:t>노동부 유권해석 </a:t>
            </a:r>
            <a:r>
              <a:rPr kumimoji="0" lang="en-US" altLang="ko-KR" sz="1400" b="1">
                <a:latin typeface="맑은 고딕" pitchFamily="50" charset="-127"/>
                <a:ea typeface="맑은 고딕" pitchFamily="50" charset="-127"/>
              </a:rPr>
              <a:t>1996.12.11, </a:t>
            </a:r>
            <a:r>
              <a:rPr kumimoji="0" lang="ko-KR" altLang="en-US" sz="1400" b="1">
                <a:latin typeface="맑은 고딕" pitchFamily="50" charset="-127"/>
                <a:ea typeface="맑은 고딕" pitchFamily="50" charset="-127"/>
              </a:rPr>
              <a:t>근기 </a:t>
            </a:r>
            <a:r>
              <a:rPr kumimoji="0" lang="en-US" altLang="ko-KR" sz="1400" b="1">
                <a:latin typeface="맑은 고딕" pitchFamily="50" charset="-127"/>
                <a:ea typeface="맑은 고딕" pitchFamily="50" charset="-127"/>
              </a:rPr>
              <a:t>68207-1631 </a:t>
            </a:r>
            <a:r>
              <a:rPr kumimoji="0" lang="ko-KR" altLang="en-US" sz="1400" b="1">
                <a:latin typeface="맑은 고딕" pitchFamily="50" charset="-127"/>
                <a:ea typeface="맑은 고딕" pitchFamily="50" charset="-127"/>
              </a:rPr>
              <a:t>참조</a:t>
            </a:r>
            <a:r>
              <a:rPr kumimoji="0" lang="en-US" altLang="ko-KR" sz="1400" b="1">
                <a:latin typeface="맑은 고딕" pitchFamily="50" charset="-127"/>
                <a:ea typeface="맑은 고딕" pitchFamily="50" charset="-127"/>
              </a:rPr>
              <a:t>) </a:t>
            </a:r>
          </a:p>
        </p:txBody>
      </p:sp>
      <p:sp>
        <p:nvSpPr>
          <p:cNvPr id="27657" name="Rectangle 9"/>
          <p:cNvSpPr>
            <a:spLocks noChangeArrowheads="1"/>
          </p:cNvSpPr>
          <p:nvPr/>
        </p:nvSpPr>
        <p:spPr bwMode="auto">
          <a:xfrm>
            <a:off x="1581150" y="5300663"/>
            <a:ext cx="7378700" cy="1008062"/>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none" lIns="92075" tIns="46038" rIns="92075" bIns="46038" anchor="ctr"/>
          <a:lstStyle/>
          <a:p>
            <a:pPr>
              <a:lnSpc>
                <a:spcPct val="120000"/>
              </a:lnSpc>
            </a:pPr>
            <a:r>
              <a:rPr kumimoji="0" lang="ko-KR" altLang="en-US" sz="1400" b="1">
                <a:latin typeface="맑은 고딕" pitchFamily="50" charset="-127"/>
                <a:ea typeface="맑은 고딕" pitchFamily="50" charset="-127"/>
              </a:rPr>
              <a:t>회사의 현장이동지시에 따라 현장을 이동하여 계속근로하였을 경우 원칙적으로 </a:t>
            </a:r>
          </a:p>
          <a:p>
            <a:pPr>
              <a:lnSpc>
                <a:spcPct val="120000"/>
              </a:lnSpc>
            </a:pPr>
            <a:r>
              <a:rPr kumimoji="0" lang="ko-KR" altLang="en-US" sz="1400" b="1">
                <a:latin typeface="맑은 고딕" pitchFamily="50" charset="-127"/>
                <a:ea typeface="맑은 고딕" pitchFamily="50" charset="-127"/>
              </a:rPr>
              <a:t>계속 근로한 것으로 본다</a:t>
            </a:r>
            <a:r>
              <a:rPr kumimoji="0" lang="en-US" altLang="ko-KR" sz="1400" b="1">
                <a:latin typeface="맑은 고딕" pitchFamily="50" charset="-127"/>
                <a:ea typeface="맑은 고딕" pitchFamily="50" charset="-127"/>
              </a:rPr>
              <a:t>. </a:t>
            </a:r>
            <a:r>
              <a:rPr kumimoji="0" lang="ko-KR" altLang="en-US" sz="1400" b="1">
                <a:latin typeface="맑은 고딕" pitchFamily="50" charset="-127"/>
                <a:ea typeface="맑은 고딕" pitchFamily="50" charset="-127"/>
              </a:rPr>
              <a:t>현장이동시 사직하고</a:t>
            </a:r>
            <a:r>
              <a:rPr kumimoji="0" lang="en-US" altLang="ko-KR" sz="1400" b="1">
                <a:latin typeface="맑은 고딕" pitchFamily="50" charset="-127"/>
                <a:ea typeface="맑은 고딕" pitchFamily="50" charset="-127"/>
              </a:rPr>
              <a:t>, </a:t>
            </a:r>
            <a:r>
              <a:rPr kumimoji="0" lang="ko-KR" altLang="en-US" sz="1400" b="1">
                <a:latin typeface="맑은 고딕" pitchFamily="50" charset="-127"/>
                <a:ea typeface="맑은 고딕" pitchFamily="50" charset="-127"/>
              </a:rPr>
              <a:t>새로운 현장에 신규고용</a:t>
            </a:r>
            <a:r>
              <a:rPr kumimoji="0" lang="en-US" altLang="ko-KR" sz="1400" b="1">
                <a:latin typeface="맑은 고딕" pitchFamily="50" charset="-127"/>
                <a:ea typeface="맑은 고딕" pitchFamily="50" charset="-127"/>
              </a:rPr>
              <a:t>(</a:t>
            </a:r>
            <a:r>
              <a:rPr kumimoji="0" lang="ko-KR" altLang="en-US" sz="1400" b="1">
                <a:latin typeface="맑은 고딕" pitchFamily="50" charset="-127"/>
                <a:ea typeface="맑은 고딕" pitchFamily="50" charset="-127"/>
              </a:rPr>
              <a:t>근로계약</a:t>
            </a:r>
          </a:p>
          <a:p>
            <a:pPr>
              <a:lnSpc>
                <a:spcPct val="120000"/>
              </a:lnSpc>
            </a:pPr>
            <a:r>
              <a:rPr kumimoji="0" lang="ko-KR" altLang="en-US" sz="1400" b="1">
                <a:latin typeface="맑은 고딕" pitchFamily="50" charset="-127"/>
                <a:ea typeface="맑은 고딕" pitchFamily="50" charset="-127"/>
              </a:rPr>
              <a:t>체결</a:t>
            </a:r>
            <a:r>
              <a:rPr kumimoji="0" lang="en-US" altLang="ko-KR" sz="1400" b="1">
                <a:latin typeface="맑은 고딕" pitchFamily="50" charset="-127"/>
                <a:ea typeface="맑은 고딕" pitchFamily="50" charset="-127"/>
              </a:rPr>
              <a:t>)</a:t>
            </a:r>
            <a:r>
              <a:rPr kumimoji="0" lang="ko-KR" altLang="en-US" sz="1400" b="1">
                <a:latin typeface="맑은 고딕" pitchFamily="50" charset="-127"/>
                <a:ea typeface="맑은 고딕" pitchFamily="50" charset="-127"/>
              </a:rPr>
              <a:t>한 경우에는 근속기간은 단절된다</a:t>
            </a:r>
            <a:r>
              <a:rPr kumimoji="0" lang="en-US" altLang="ko-KR" b="1">
                <a:latin typeface="맑은 고딕" pitchFamily="50" charset="-127"/>
                <a:ea typeface="맑은 고딕" pitchFamily="50" charset="-127"/>
              </a:rPr>
              <a:t>. </a:t>
            </a:r>
          </a:p>
        </p:txBody>
      </p:sp>
      <p:sp>
        <p:nvSpPr>
          <p:cNvPr id="10" name="한쪽 모서리가 잘린 사각형 9"/>
          <p:cNvSpPr/>
          <p:nvPr/>
        </p:nvSpPr>
        <p:spPr>
          <a:xfrm>
            <a:off x="107504" y="200396"/>
            <a:ext cx="1000132" cy="428628"/>
          </a:xfrm>
          <a:prstGeom prst="snip1Rect">
            <a:avLst/>
          </a:prstGeom>
          <a:solidFill>
            <a:srgbClr val="92D05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3</a:t>
            </a:r>
            <a:endParaRPr lang="ko-KR" altLang="en-US" b="1" dirty="0">
              <a:solidFill>
                <a:schemeClr val="bg1"/>
              </a:solidFill>
              <a:latin typeface="맑은 고딕" pitchFamily="50" charset="-127"/>
              <a:ea typeface="맑은 고딕" pitchFamily="50" charset="-127"/>
            </a:endParaRPr>
          </a:p>
        </p:txBody>
      </p:sp>
    </p:spTree>
    <p:extLst>
      <p:ext uri="{BB962C8B-B14F-4D97-AF65-F5344CB8AC3E}">
        <p14:creationId xmlns:p14="http://schemas.microsoft.com/office/powerpoint/2010/main" xmlns="" val="4112694301"/>
      </p:ext>
    </p:extLst>
  </p:cSld>
  <p:clrMapOvr>
    <a:masterClrMapping/>
  </p:clrMapOvr>
  <p:transition>
    <p:push dir="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reeform 2"/>
          <p:cNvSpPr>
            <a:spLocks/>
          </p:cNvSpPr>
          <p:nvPr/>
        </p:nvSpPr>
        <p:spPr bwMode="auto">
          <a:xfrm>
            <a:off x="7172325" y="387350"/>
            <a:ext cx="1971675" cy="341313"/>
          </a:xfrm>
          <a:custGeom>
            <a:avLst/>
            <a:gdLst>
              <a:gd name="T0" fmla="*/ 2147483647 w 1499"/>
              <a:gd name="T1" fmla="*/ 0 h 222"/>
              <a:gd name="T2" fmla="*/ 2147483647 w 1499"/>
              <a:gd name="T3" fmla="*/ 0 h 222"/>
              <a:gd name="T4" fmla="*/ 2147483647 w 1499"/>
              <a:gd name="T5" fmla="*/ 2147483647 h 222"/>
              <a:gd name="T6" fmla="*/ 0 w 1499"/>
              <a:gd name="T7" fmla="*/ 2147483647 h 222"/>
              <a:gd name="T8" fmla="*/ 2147483647 w 1499"/>
              <a:gd name="T9" fmla="*/ 0 h 222"/>
              <a:gd name="T10" fmla="*/ 0 60000 65536"/>
              <a:gd name="T11" fmla="*/ 0 60000 65536"/>
              <a:gd name="T12" fmla="*/ 0 60000 65536"/>
              <a:gd name="T13" fmla="*/ 0 60000 65536"/>
              <a:gd name="T14" fmla="*/ 0 60000 65536"/>
              <a:gd name="T15" fmla="*/ 0 w 1499"/>
              <a:gd name="T16" fmla="*/ 0 h 222"/>
              <a:gd name="T17" fmla="*/ 1499 w 1499"/>
              <a:gd name="T18" fmla="*/ 222 h 222"/>
            </a:gdLst>
            <a:ahLst/>
            <a:cxnLst>
              <a:cxn ang="T10">
                <a:pos x="T0" y="T1"/>
              </a:cxn>
              <a:cxn ang="T11">
                <a:pos x="T2" y="T3"/>
              </a:cxn>
              <a:cxn ang="T12">
                <a:pos x="T4" y="T5"/>
              </a:cxn>
              <a:cxn ang="T13">
                <a:pos x="T6" y="T7"/>
              </a:cxn>
              <a:cxn ang="T14">
                <a:pos x="T8" y="T9"/>
              </a:cxn>
            </a:cxnLst>
            <a:rect l="T15" t="T16" r="T17" b="T18"/>
            <a:pathLst>
              <a:path w="1499" h="222">
                <a:moveTo>
                  <a:pt x="229" y="0"/>
                </a:moveTo>
                <a:lnTo>
                  <a:pt x="1499" y="0"/>
                </a:lnTo>
                <a:lnTo>
                  <a:pt x="1499" y="222"/>
                </a:lnTo>
                <a:lnTo>
                  <a:pt x="0" y="222"/>
                </a:lnTo>
                <a:lnTo>
                  <a:pt x="229" y="0"/>
                </a:lnTo>
                <a:close/>
              </a:path>
            </a:pathLst>
          </a:custGeom>
          <a:solidFill>
            <a:schemeClr val="bg1"/>
          </a:solidFill>
          <a:ln w="9525">
            <a:noFill/>
            <a:round/>
            <a:headEnd/>
            <a:tailEnd/>
          </a:ln>
        </p:spPr>
        <p:txBody>
          <a:bodyPr anchor="ctr"/>
          <a:lstStyle/>
          <a:p>
            <a:endParaRPr lang="ko-KR" altLang="en-US"/>
          </a:p>
        </p:txBody>
      </p:sp>
      <p:sp>
        <p:nvSpPr>
          <p:cNvPr id="51203" name="Rectangle 3"/>
          <p:cNvSpPr>
            <a:spLocks noChangeArrowheads="1"/>
          </p:cNvSpPr>
          <p:nvPr/>
        </p:nvSpPr>
        <p:spPr bwMode="auto">
          <a:xfrm>
            <a:off x="179388" y="5949280"/>
            <a:ext cx="8785225" cy="577850"/>
          </a:xfrm>
          <a:prstGeom prst="rect">
            <a:avLst/>
          </a:prstGeom>
          <a:solidFill>
            <a:srgbClr val="F7F7FF"/>
          </a:solidFill>
          <a:ln w="9525">
            <a:solidFill>
              <a:schemeClr val="tx1"/>
            </a:solidFill>
            <a:miter lim="800000"/>
            <a:headEnd/>
            <a:tailEnd/>
          </a:ln>
        </p:spPr>
        <p:txBody>
          <a:bodyPr wrap="none" anchor="ctr"/>
          <a:lstStyle/>
          <a:p>
            <a:pPr>
              <a:lnSpc>
                <a:spcPct val="150000"/>
              </a:lnSpc>
              <a:buFontTx/>
              <a:buChar char="•"/>
            </a:pPr>
            <a:r>
              <a:rPr lang="ko-KR" altLang="en-US" sz="1400" b="1" dirty="0">
                <a:latin typeface="새굴림" pitchFamily="18" charset="-127"/>
                <a:ea typeface="새굴림" pitchFamily="18" charset="-127"/>
              </a:rPr>
              <a:t>산재보험 및 고용보험의 보험료납부는 원칙적으로 </a:t>
            </a:r>
            <a:r>
              <a:rPr lang="ko-KR" altLang="en-US" sz="1400" b="1" dirty="0" err="1">
                <a:latin typeface="새굴림" pitchFamily="18" charset="-127"/>
                <a:ea typeface="새굴림" pitchFamily="18" charset="-127"/>
              </a:rPr>
              <a:t>원수급인이</a:t>
            </a:r>
            <a:r>
              <a:rPr lang="ko-KR" altLang="en-US" sz="1400" b="1" dirty="0">
                <a:latin typeface="새굴림" pitchFamily="18" charset="-127"/>
                <a:ea typeface="새굴림" pitchFamily="18" charset="-127"/>
              </a:rPr>
              <a:t> 납부</a:t>
            </a:r>
            <a:r>
              <a:rPr lang="en-US" altLang="ko-KR" sz="1400" b="1" dirty="0">
                <a:latin typeface="새굴림" pitchFamily="18" charset="-127"/>
                <a:ea typeface="새굴림" pitchFamily="18" charset="-127"/>
              </a:rPr>
              <a:t>, </a:t>
            </a:r>
            <a:r>
              <a:rPr lang="ko-KR" altLang="en-US" sz="1400" b="1" dirty="0">
                <a:latin typeface="새굴림" pitchFamily="18" charset="-127"/>
                <a:ea typeface="새굴림" pitchFamily="18" charset="-127"/>
              </a:rPr>
              <a:t>단 </a:t>
            </a:r>
            <a:r>
              <a:rPr lang="ko-KR" altLang="en-US" sz="1400" b="1" u="sng" dirty="0" err="1">
                <a:latin typeface="새굴림" pitchFamily="18" charset="-127"/>
                <a:ea typeface="새굴림" pitchFamily="18" charset="-127"/>
              </a:rPr>
              <a:t>하수급인보험가입자인정승인</a:t>
            </a:r>
            <a:endParaRPr lang="ko-KR" altLang="en-US" sz="1400" b="1" u="sng" dirty="0">
              <a:latin typeface="새굴림" pitchFamily="18" charset="-127"/>
              <a:ea typeface="새굴림" pitchFamily="18" charset="-127"/>
            </a:endParaRPr>
          </a:p>
          <a:p>
            <a:pPr>
              <a:lnSpc>
                <a:spcPct val="120000"/>
              </a:lnSpc>
            </a:pPr>
            <a:r>
              <a:rPr lang="ko-KR" altLang="en-US" sz="1400" b="1" u="sng" dirty="0">
                <a:latin typeface="새굴림" pitchFamily="18" charset="-127"/>
                <a:ea typeface="새굴림" pitchFamily="18" charset="-127"/>
              </a:rPr>
              <a:t> </a:t>
            </a:r>
            <a:r>
              <a:rPr lang="en-US" altLang="ko-KR" sz="1400" b="1" u="sng" dirty="0">
                <a:latin typeface="새굴림" pitchFamily="18" charset="-127"/>
                <a:ea typeface="새굴림" pitchFamily="18" charset="-127"/>
              </a:rPr>
              <a:t>(</a:t>
            </a:r>
            <a:r>
              <a:rPr lang="ko-KR" altLang="en-US" sz="1400" b="1" u="sng" dirty="0">
                <a:latin typeface="새굴림" pitchFamily="18" charset="-127"/>
                <a:ea typeface="새굴림" pitchFamily="18" charset="-127"/>
              </a:rPr>
              <a:t>보험료납부인수계약서 첨부</a:t>
            </a:r>
            <a:r>
              <a:rPr lang="en-US" altLang="ko-KR" sz="1400" b="1" u="sng" dirty="0">
                <a:latin typeface="새굴림" pitchFamily="18" charset="-127"/>
                <a:ea typeface="새굴림" pitchFamily="18" charset="-127"/>
              </a:rPr>
              <a:t>)</a:t>
            </a:r>
            <a:r>
              <a:rPr lang="ko-KR" altLang="en-US" sz="1400" b="1" dirty="0">
                <a:latin typeface="새굴림" pitchFamily="18" charset="-127"/>
                <a:ea typeface="새굴림" pitchFamily="18" charset="-127"/>
              </a:rPr>
              <a:t>을 받은 경우 </a:t>
            </a:r>
            <a:r>
              <a:rPr lang="ko-KR" altLang="en-US" sz="1400" b="1" dirty="0" err="1">
                <a:latin typeface="새굴림" pitchFamily="18" charset="-127"/>
                <a:ea typeface="새굴림" pitchFamily="18" charset="-127"/>
              </a:rPr>
              <a:t>하수급인이</a:t>
            </a:r>
            <a:r>
              <a:rPr lang="ko-KR" altLang="en-US" sz="1400" b="1" dirty="0">
                <a:latin typeface="새굴림" pitchFamily="18" charset="-127"/>
                <a:ea typeface="새굴림" pitchFamily="18" charset="-127"/>
              </a:rPr>
              <a:t> 보험료 납부하여야 함</a:t>
            </a:r>
            <a:r>
              <a:rPr lang="en-US" altLang="ko-KR" sz="1400" b="1" dirty="0">
                <a:latin typeface="새굴림" pitchFamily="18" charset="-127"/>
                <a:ea typeface="새굴림" pitchFamily="18" charset="-127"/>
              </a:rPr>
              <a:t>.</a:t>
            </a:r>
          </a:p>
        </p:txBody>
      </p:sp>
      <p:graphicFrame>
        <p:nvGraphicFramePr>
          <p:cNvPr id="814084" name="Group 4"/>
          <p:cNvGraphicFramePr>
            <a:graphicFrameLocks noGrp="1"/>
          </p:cNvGraphicFramePr>
          <p:nvPr>
            <p:extLst/>
          </p:nvPr>
        </p:nvGraphicFramePr>
        <p:xfrm>
          <a:off x="179388" y="908720"/>
          <a:ext cx="8785225" cy="4890934"/>
        </p:xfrm>
        <a:graphic>
          <a:graphicData uri="http://schemas.openxmlformats.org/drawingml/2006/table">
            <a:tbl>
              <a:tblPr/>
              <a:tblGrid>
                <a:gridCol w="1008236"/>
                <a:gridCol w="1728192"/>
                <a:gridCol w="1702222"/>
                <a:gridCol w="1682154"/>
                <a:gridCol w="1368152"/>
                <a:gridCol w="1296269"/>
              </a:tblGrid>
              <a:tr h="518234">
                <a:tc>
                  <a:txBody>
                    <a:bodyPr/>
                    <a:lstStyle/>
                    <a:p>
                      <a:pPr marL="0" marR="0" lvl="0" indent="0" algn="ctr" defTabSz="914400" rtl="0" eaLnBrk="1" fontAlgn="base" latinLnBrk="1" hangingPunct="1">
                        <a:lnSpc>
                          <a:spcPct val="90000"/>
                        </a:lnSpc>
                        <a:spcBef>
                          <a:spcPct val="20000"/>
                        </a:spcBef>
                        <a:spcAft>
                          <a:spcPct val="0"/>
                        </a:spcAft>
                        <a:buClrTx/>
                        <a:buSzTx/>
                        <a:buFontTx/>
                        <a:buNone/>
                        <a:tabLst/>
                      </a:pPr>
                      <a:r>
                        <a:rPr kumimoji="1" lang="en-US" altLang="ko-KR" sz="1400" b="1" i="0" u="none" strike="noStrike" cap="none" normalizeH="0" baseline="0" dirty="0" smtClean="0">
                          <a:ln>
                            <a:noFill/>
                          </a:ln>
                          <a:solidFill>
                            <a:schemeClr val="bg1"/>
                          </a:solidFill>
                          <a:effectLst/>
                          <a:latin typeface="HY헤드라인M" pitchFamily="18" charset="-127"/>
                          <a:ea typeface="HY헤드라인M" pitchFamily="18" charset="-127"/>
                        </a:rPr>
                        <a:t> </a:t>
                      </a:r>
                      <a:r>
                        <a:rPr kumimoji="1" lang="ko-KR" altLang="en-US" sz="1400" b="1" i="0" u="none" strike="noStrike" cap="none" normalizeH="0" baseline="0" dirty="0" smtClean="0">
                          <a:ln>
                            <a:noFill/>
                          </a:ln>
                          <a:solidFill>
                            <a:schemeClr val="bg1"/>
                          </a:solidFill>
                          <a:effectLst/>
                          <a:latin typeface="HY헤드라인M" pitchFamily="18" charset="-127"/>
                          <a:ea typeface="HY헤드라인M" pitchFamily="18" charset="-127"/>
                        </a:rPr>
                        <a:t>구   분</a:t>
                      </a:r>
                    </a:p>
                  </a:txBody>
                  <a:tcPr marT="45731" marB="4573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CC"/>
                    </a:solidFill>
                  </a:tcPr>
                </a:tc>
                <a:tc>
                  <a:txBody>
                    <a:bodyPr/>
                    <a:lstStyle/>
                    <a:p>
                      <a:pPr marL="0" marR="0" lvl="0" indent="0" algn="ctr" defTabSz="914400" rtl="0" eaLnBrk="1" fontAlgn="base" latinLnBrk="1" hangingPunct="1">
                        <a:lnSpc>
                          <a:spcPct val="90000"/>
                        </a:lnSpc>
                        <a:spcBef>
                          <a:spcPct val="20000"/>
                        </a:spcBef>
                        <a:spcAft>
                          <a:spcPct val="0"/>
                        </a:spcAft>
                        <a:buClrTx/>
                        <a:buSzTx/>
                        <a:buFontTx/>
                        <a:buNone/>
                        <a:tabLst/>
                      </a:pPr>
                      <a:r>
                        <a:rPr kumimoji="1" lang="ko-KR" altLang="en-US" sz="1400" b="1" i="0" u="none" strike="noStrike" cap="none" normalizeH="0" baseline="0" dirty="0" smtClean="0">
                          <a:ln>
                            <a:noFill/>
                          </a:ln>
                          <a:solidFill>
                            <a:schemeClr val="bg1"/>
                          </a:solidFill>
                          <a:effectLst/>
                          <a:latin typeface="HY헤드라인M" pitchFamily="18" charset="-127"/>
                          <a:ea typeface="HY헤드라인M" pitchFamily="18" charset="-127"/>
                        </a:rPr>
                        <a:t>적용상</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CC"/>
                    </a:solidFill>
                  </a:tcPr>
                </a:tc>
                <a:tc>
                  <a:txBody>
                    <a:bodyPr/>
                    <a:lstStyle/>
                    <a:p>
                      <a:pPr marL="0" marR="0" lvl="0" indent="0" algn="ctr" defTabSz="914400" rtl="0" eaLnBrk="1" fontAlgn="base" latinLnBrk="1" hangingPunct="1">
                        <a:lnSpc>
                          <a:spcPct val="90000"/>
                        </a:lnSpc>
                        <a:spcBef>
                          <a:spcPct val="20000"/>
                        </a:spcBef>
                        <a:spcAft>
                          <a:spcPct val="0"/>
                        </a:spcAft>
                        <a:buClrTx/>
                        <a:buSzTx/>
                        <a:buFontTx/>
                        <a:buNone/>
                        <a:tabLst/>
                      </a:pPr>
                      <a:r>
                        <a:rPr kumimoji="1" lang="ko-KR" altLang="en-US" sz="1400" b="1" i="0" u="none" strike="noStrike" cap="none" normalizeH="0" baseline="0" smtClean="0">
                          <a:ln>
                            <a:noFill/>
                          </a:ln>
                          <a:solidFill>
                            <a:schemeClr val="bg1"/>
                          </a:solidFill>
                          <a:effectLst/>
                          <a:latin typeface="HY헤드라인M" pitchFamily="18" charset="-127"/>
                          <a:ea typeface="HY헤드라인M" pitchFamily="18" charset="-127"/>
                        </a:rPr>
                        <a:t>근로자</a:t>
                      </a:r>
                    </a:p>
                    <a:p>
                      <a:pPr marL="0" marR="0" lvl="0" indent="0" algn="ctr" defTabSz="914400" rtl="0" eaLnBrk="1" fontAlgn="base" latinLnBrk="1" hangingPunct="1">
                        <a:lnSpc>
                          <a:spcPct val="90000"/>
                        </a:lnSpc>
                        <a:spcBef>
                          <a:spcPct val="20000"/>
                        </a:spcBef>
                        <a:spcAft>
                          <a:spcPct val="0"/>
                        </a:spcAft>
                        <a:buClrTx/>
                        <a:buSzTx/>
                        <a:buFontTx/>
                        <a:buNone/>
                        <a:tabLst/>
                      </a:pPr>
                      <a:r>
                        <a:rPr kumimoji="1" lang="ko-KR" altLang="en-US" sz="1400" b="1" i="0" u="none" strike="noStrike" cap="none" normalizeH="0" baseline="0" smtClean="0">
                          <a:ln>
                            <a:noFill/>
                          </a:ln>
                          <a:solidFill>
                            <a:schemeClr val="bg1"/>
                          </a:solidFill>
                          <a:effectLst/>
                          <a:latin typeface="HY헤드라인M" pitchFamily="18" charset="-127"/>
                          <a:ea typeface="HY헤드라인M" pitchFamily="18" charset="-127"/>
                        </a:rPr>
                        <a:t>원천징수</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CC"/>
                    </a:solidFill>
                  </a:tcPr>
                </a:tc>
                <a:tc>
                  <a:txBody>
                    <a:bodyPr/>
                    <a:lstStyle/>
                    <a:p>
                      <a:pPr marL="0" marR="0" lvl="0" indent="0" algn="ctr" defTabSz="914400" rtl="0" eaLnBrk="1" fontAlgn="base" latinLnBrk="1" hangingPunct="1">
                        <a:lnSpc>
                          <a:spcPct val="90000"/>
                        </a:lnSpc>
                        <a:spcBef>
                          <a:spcPct val="20000"/>
                        </a:spcBef>
                        <a:spcAft>
                          <a:spcPct val="0"/>
                        </a:spcAft>
                        <a:buClrTx/>
                        <a:buSzTx/>
                        <a:buFontTx/>
                        <a:buNone/>
                        <a:tabLst/>
                      </a:pPr>
                      <a:r>
                        <a:rPr kumimoji="1" lang="ko-KR" altLang="en-US" sz="1400" b="1" i="0" u="none" strike="noStrike" cap="none" normalizeH="0" baseline="0" smtClean="0">
                          <a:ln>
                            <a:noFill/>
                          </a:ln>
                          <a:solidFill>
                            <a:schemeClr val="bg1"/>
                          </a:solidFill>
                          <a:effectLst/>
                          <a:latin typeface="HY헤드라인M" pitchFamily="18" charset="-127"/>
                          <a:ea typeface="HY헤드라인M" pitchFamily="18" charset="-127"/>
                        </a:rPr>
                        <a:t>사업주부담</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CC"/>
                    </a:solidFill>
                  </a:tcPr>
                </a:tc>
                <a:tc>
                  <a:txBody>
                    <a:bodyPr/>
                    <a:lstStyle/>
                    <a:p>
                      <a:pPr marL="0" marR="0" lvl="0" indent="0" algn="ctr" defTabSz="914400" rtl="0" eaLnBrk="1" fontAlgn="base" latinLnBrk="1" hangingPunct="1">
                        <a:lnSpc>
                          <a:spcPct val="90000"/>
                        </a:lnSpc>
                        <a:spcBef>
                          <a:spcPct val="20000"/>
                        </a:spcBef>
                        <a:spcAft>
                          <a:spcPct val="0"/>
                        </a:spcAft>
                        <a:buClrTx/>
                        <a:buSzTx/>
                        <a:buFontTx/>
                        <a:buNone/>
                        <a:tabLst/>
                      </a:pPr>
                      <a:r>
                        <a:rPr kumimoji="1" lang="ko-KR" altLang="en-US" sz="1400" b="1" i="0" u="none" strike="noStrike" cap="none" normalizeH="0" baseline="0" smtClean="0">
                          <a:ln>
                            <a:noFill/>
                          </a:ln>
                          <a:solidFill>
                            <a:schemeClr val="bg1"/>
                          </a:solidFill>
                          <a:effectLst/>
                          <a:latin typeface="HY헤드라인M" pitchFamily="18" charset="-127"/>
                          <a:ea typeface="HY헤드라인M" pitchFamily="18" charset="-127"/>
                        </a:rPr>
                        <a:t>자격관리</a:t>
                      </a:r>
                      <a:r>
                        <a:rPr kumimoji="1" lang="en-US" altLang="ko-KR" sz="1400" b="1" i="0" u="none" strike="noStrike" cap="none" normalizeH="0" baseline="0" smtClean="0">
                          <a:ln>
                            <a:noFill/>
                          </a:ln>
                          <a:solidFill>
                            <a:schemeClr val="bg1"/>
                          </a:solidFill>
                          <a:effectLst/>
                          <a:latin typeface="HY헤드라인M" pitchFamily="18" charset="-127"/>
                          <a:ea typeface="HY헤드라인M" pitchFamily="18" charset="-127"/>
                        </a:rPr>
                        <a:t>/</a:t>
                      </a:r>
                    </a:p>
                    <a:p>
                      <a:pPr marL="0" marR="0" lvl="0" indent="0" algn="ctr" defTabSz="914400" rtl="0" eaLnBrk="1" fontAlgn="base" latinLnBrk="1" hangingPunct="1">
                        <a:lnSpc>
                          <a:spcPct val="90000"/>
                        </a:lnSpc>
                        <a:spcBef>
                          <a:spcPct val="20000"/>
                        </a:spcBef>
                        <a:spcAft>
                          <a:spcPct val="0"/>
                        </a:spcAft>
                        <a:buClrTx/>
                        <a:buSzTx/>
                        <a:buFontTx/>
                        <a:buNone/>
                        <a:tabLst/>
                      </a:pPr>
                      <a:r>
                        <a:rPr kumimoji="1" lang="ko-KR" altLang="en-US" sz="1400" b="1" i="0" u="none" strike="noStrike" cap="none" normalizeH="0" baseline="0" smtClean="0">
                          <a:ln>
                            <a:noFill/>
                          </a:ln>
                          <a:solidFill>
                            <a:schemeClr val="bg1"/>
                          </a:solidFill>
                          <a:effectLst/>
                          <a:latin typeface="HY헤드라인M" pitchFamily="18" charset="-127"/>
                          <a:ea typeface="HY헤드라인M" pitchFamily="18" charset="-127"/>
                        </a:rPr>
                        <a:t>보험료납부</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CC"/>
                    </a:solidFill>
                  </a:tcPr>
                </a:tc>
                <a:tc>
                  <a:txBody>
                    <a:bodyPr/>
                    <a:lstStyle/>
                    <a:p>
                      <a:pPr marL="0" marR="0" lvl="0" indent="0" algn="ctr" defTabSz="914400" rtl="0" eaLnBrk="1" fontAlgn="base" latinLnBrk="1" hangingPunct="1">
                        <a:lnSpc>
                          <a:spcPct val="90000"/>
                        </a:lnSpc>
                        <a:spcBef>
                          <a:spcPct val="20000"/>
                        </a:spcBef>
                        <a:spcAft>
                          <a:spcPct val="0"/>
                        </a:spcAft>
                        <a:buClrTx/>
                        <a:buSzTx/>
                        <a:buFontTx/>
                        <a:buNone/>
                        <a:tabLst/>
                      </a:pPr>
                      <a:r>
                        <a:rPr kumimoji="1" lang="ko-KR" altLang="en-US" sz="1400" b="1" i="0" u="none" strike="noStrike" cap="none" normalizeH="0" baseline="0" smtClean="0">
                          <a:ln>
                            <a:noFill/>
                          </a:ln>
                          <a:solidFill>
                            <a:schemeClr val="bg1"/>
                          </a:solidFill>
                          <a:effectLst/>
                          <a:latin typeface="HY헤드라인M" pitchFamily="18" charset="-127"/>
                          <a:ea typeface="HY헤드라인M" pitchFamily="18" charset="-127"/>
                        </a:rPr>
                        <a:t>납부방식</a:t>
                      </a:r>
                    </a:p>
                  </a:txBody>
                  <a:tcPr marT="45731" marB="4573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CC"/>
                    </a:solidFill>
                  </a:tcPr>
                </a:tc>
              </a:tr>
              <a:tr h="778704">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ko-KR" altLang="en-US" sz="1400" b="0" i="0" u="none" strike="noStrike" cap="none" normalizeH="0" baseline="0" dirty="0" smtClean="0">
                          <a:ln>
                            <a:noFill/>
                          </a:ln>
                          <a:solidFill>
                            <a:schemeClr val="tx1"/>
                          </a:solidFill>
                          <a:effectLst/>
                          <a:latin typeface="HY헤드라인M" pitchFamily="18" charset="-127"/>
                          <a:ea typeface="HY헤드라인M" pitchFamily="18" charset="-127"/>
                        </a:rPr>
                        <a:t>국민연금</a:t>
                      </a:r>
                    </a:p>
                  </a:txBody>
                  <a:tcPr marT="45731" marB="4573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base" latinLnBrk="1" hangingPunct="1">
                        <a:lnSpc>
                          <a:spcPct val="130000"/>
                        </a:lnSpc>
                        <a:spcBef>
                          <a:spcPct val="20000"/>
                        </a:spcBef>
                        <a:spcAft>
                          <a:spcPct val="0"/>
                        </a:spcAft>
                        <a:buClrTx/>
                        <a:buSzTx/>
                        <a:buFontTx/>
                        <a:buNone/>
                        <a:tabLst/>
                      </a:pPr>
                      <a:r>
                        <a:rPr kumimoji="1" lang="ko-KR" altLang="en-US" sz="1400" b="1" i="0" u="none" strike="noStrike" cap="none" normalizeH="0" baseline="0" dirty="0" err="1" smtClean="0">
                          <a:ln>
                            <a:noFill/>
                          </a:ln>
                          <a:solidFill>
                            <a:schemeClr val="tx1"/>
                          </a:solidFill>
                          <a:effectLst/>
                          <a:latin typeface="새굴림" pitchFamily="18" charset="-127"/>
                          <a:ea typeface="새굴림" pitchFamily="18" charset="-127"/>
                        </a:rPr>
                        <a:t>현장별</a:t>
                      </a: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 월 </a:t>
                      </a:r>
                      <a:r>
                        <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rPr>
                        <a:t>20</a:t>
                      </a:r>
                      <a:r>
                        <a:rPr kumimoji="1" lang="ko-KR" altLang="en-US" sz="1400" b="1" i="0" u="none" strike="noStrike" cap="none" normalizeH="0" baseline="0" dirty="0" err="1" smtClean="0">
                          <a:ln>
                            <a:noFill/>
                          </a:ln>
                          <a:solidFill>
                            <a:schemeClr val="tx1"/>
                          </a:solidFill>
                          <a:effectLst/>
                          <a:latin typeface="새굴림" pitchFamily="18" charset="-127"/>
                          <a:ea typeface="새굴림" pitchFamily="18" charset="-127"/>
                        </a:rPr>
                        <a:t>일이상</a:t>
                      </a: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 </a:t>
                      </a:r>
                      <a:r>
                        <a:rPr kumimoji="1" lang="ko-KR" altLang="en-US" sz="1400" b="1" i="0" u="none" strike="noStrike" cap="none" normalizeH="0" baseline="0" dirty="0" err="1" smtClean="0">
                          <a:ln>
                            <a:noFill/>
                          </a:ln>
                          <a:solidFill>
                            <a:schemeClr val="tx1"/>
                          </a:solidFill>
                          <a:effectLst/>
                          <a:latin typeface="새굴림" pitchFamily="18" charset="-127"/>
                          <a:ea typeface="새굴림" pitchFamily="18" charset="-127"/>
                        </a:rPr>
                        <a:t>출역한</a:t>
                      </a: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 일용근로자</a:t>
                      </a:r>
                      <a:r>
                        <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rPr>
                        <a:t/>
                      </a:r>
                      <a:br>
                        <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rPr>
                      </a:br>
                      <a:r>
                        <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rPr>
                        <a:t>   (1</a:t>
                      </a:r>
                      <a:r>
                        <a:rPr kumimoji="1" lang="ko-KR" altLang="en-US" sz="1400" b="1" i="0" u="none" strike="noStrike" cap="none" normalizeH="0" baseline="0" dirty="0" err="1" smtClean="0">
                          <a:ln>
                            <a:noFill/>
                          </a:ln>
                          <a:solidFill>
                            <a:schemeClr val="tx1"/>
                          </a:solidFill>
                          <a:effectLst/>
                          <a:latin typeface="새굴림" pitchFamily="18" charset="-127"/>
                          <a:ea typeface="새굴림" pitchFamily="18" charset="-127"/>
                        </a:rPr>
                        <a:t>개월이내</a:t>
                      </a:r>
                      <a:r>
                        <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rPr>
                        <a:t>)</a:t>
                      </a:r>
                      <a:endPar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endParaRP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ko-KR" altLang="en-US" sz="1400" b="1" i="0" u="none" strike="noStrike" cap="none" normalizeH="0" baseline="0" dirty="0" err="1" smtClean="0">
                          <a:ln>
                            <a:noFill/>
                          </a:ln>
                          <a:solidFill>
                            <a:schemeClr val="tx1"/>
                          </a:solidFill>
                          <a:effectLst/>
                          <a:latin typeface="새굴림" pitchFamily="18" charset="-127"/>
                          <a:ea typeface="새굴림" pitchFamily="18" charset="-127"/>
                        </a:rPr>
                        <a:t>총급여액의</a:t>
                      </a: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 </a:t>
                      </a:r>
                      <a:endPar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endParaRPr>
                    </a:p>
                    <a:p>
                      <a:pPr marL="0" marR="0" lvl="0" indent="0" algn="ctr" defTabSz="914400" rtl="0" eaLnBrk="1" fontAlgn="base" latinLnBrk="1" hangingPunct="1">
                        <a:lnSpc>
                          <a:spcPct val="100000"/>
                        </a:lnSpc>
                        <a:spcBef>
                          <a:spcPct val="20000"/>
                        </a:spcBef>
                        <a:spcAft>
                          <a:spcPct val="0"/>
                        </a:spcAft>
                        <a:buClrTx/>
                        <a:buSzTx/>
                        <a:buFontTx/>
                        <a:buNone/>
                        <a:tabLst/>
                      </a:pPr>
                      <a:r>
                        <a:rPr kumimoji="1" lang="en-US" altLang="ko-KR" sz="1600" b="1" i="0" u="none" strike="noStrike" cap="none" normalizeH="0" baseline="0" dirty="0" smtClean="0">
                          <a:ln>
                            <a:noFill/>
                          </a:ln>
                          <a:solidFill>
                            <a:srgbClr val="FF0000"/>
                          </a:solidFill>
                          <a:effectLst/>
                          <a:latin typeface="새굴림" pitchFamily="18" charset="-127"/>
                          <a:ea typeface="새굴림" pitchFamily="18" charset="-127"/>
                        </a:rPr>
                        <a:t>4.5%</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ko-KR" altLang="en-US" sz="1400" b="1" i="0" u="none" strike="noStrike" cap="none" normalizeH="0" baseline="0" dirty="0" err="1" smtClean="0">
                          <a:ln>
                            <a:noFill/>
                          </a:ln>
                          <a:solidFill>
                            <a:schemeClr val="tx1"/>
                          </a:solidFill>
                          <a:effectLst/>
                          <a:latin typeface="새굴림" pitchFamily="18" charset="-127"/>
                          <a:ea typeface="새굴림" pitchFamily="18" charset="-127"/>
                        </a:rPr>
                        <a:t>총급여액의</a:t>
                      </a: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  </a:t>
                      </a:r>
                      <a:r>
                        <a:rPr kumimoji="1" lang="en-US" altLang="ko-KR" sz="1400" b="1" i="0" u="none" strike="noStrike" cap="none" normalizeH="0" baseline="0" dirty="0" smtClean="0">
                          <a:ln>
                            <a:noFill/>
                          </a:ln>
                          <a:solidFill>
                            <a:srgbClr val="FF3300"/>
                          </a:solidFill>
                          <a:effectLst/>
                          <a:latin typeface="새굴림" pitchFamily="18" charset="-127"/>
                          <a:ea typeface="새굴림" pitchFamily="18" charset="-127"/>
                        </a:rPr>
                        <a:t>4.5%</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220000"/>
                        </a:lnSpc>
                        <a:spcBef>
                          <a:spcPct val="20000"/>
                        </a:spcBef>
                        <a:spcAft>
                          <a:spcPct val="0"/>
                        </a:spcAft>
                        <a:buClrTx/>
                        <a:buSzTx/>
                        <a:buFontTx/>
                        <a:buNone/>
                        <a:tabLst/>
                      </a:pP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사업주</a:t>
                      </a:r>
                      <a:r>
                        <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rPr>
                        <a:t>/</a:t>
                      </a:r>
                      <a:r>
                        <a:rPr kumimoji="1" lang="ko-KR" altLang="en-US" sz="1400" b="1" i="0" u="none" strike="noStrike" cap="none" normalizeH="0" baseline="0" dirty="0" smtClean="0">
                          <a:ln>
                            <a:noFill/>
                          </a:ln>
                          <a:solidFill>
                            <a:srgbClr val="FF0000"/>
                          </a:solidFill>
                          <a:effectLst/>
                          <a:latin typeface="새굴림" pitchFamily="18" charset="-127"/>
                          <a:ea typeface="새굴림" pitchFamily="18" charset="-127"/>
                        </a:rPr>
                        <a:t>사업주</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20000"/>
                        </a:spcBef>
                        <a:spcAft>
                          <a:spcPct val="0"/>
                        </a:spcAft>
                        <a:buClrTx/>
                        <a:buSzTx/>
                        <a:buFontTx/>
                        <a:buNone/>
                        <a:tabLst/>
                      </a:pPr>
                      <a:r>
                        <a:rPr kumimoji="1" lang="ko-KR" altLang="en-US" sz="1400" b="0" i="0" u="none" strike="noStrike" cap="none" normalizeH="0" baseline="0" smtClean="0">
                          <a:ln>
                            <a:noFill/>
                          </a:ln>
                          <a:solidFill>
                            <a:schemeClr val="tx1"/>
                          </a:solidFill>
                          <a:effectLst/>
                          <a:latin typeface="새굴림" pitchFamily="18" charset="-127"/>
                          <a:ea typeface="새굴림" pitchFamily="18" charset="-127"/>
                        </a:rPr>
                        <a:t>월납</a:t>
                      </a:r>
                      <a:r>
                        <a:rPr kumimoji="1" lang="en-US" altLang="ko-KR" sz="1400" b="0" i="0" u="none" strike="noStrike" cap="none" normalizeH="0" baseline="0" smtClean="0">
                          <a:ln>
                            <a:noFill/>
                          </a:ln>
                          <a:solidFill>
                            <a:schemeClr val="tx1"/>
                          </a:solidFill>
                          <a:effectLst/>
                          <a:latin typeface="새굴림" pitchFamily="18" charset="-127"/>
                          <a:ea typeface="새굴림" pitchFamily="18" charset="-127"/>
                        </a:rPr>
                        <a:t>/</a:t>
                      </a:r>
                      <a:r>
                        <a:rPr kumimoji="1" lang="ko-KR" altLang="en-US" sz="1400" b="0" i="0" u="none" strike="noStrike" cap="none" normalizeH="0" baseline="0" smtClean="0">
                          <a:ln>
                            <a:noFill/>
                          </a:ln>
                          <a:solidFill>
                            <a:schemeClr val="tx1"/>
                          </a:solidFill>
                          <a:effectLst/>
                          <a:latin typeface="새굴림" pitchFamily="18" charset="-127"/>
                          <a:ea typeface="새굴림" pitchFamily="18" charset="-127"/>
                        </a:rPr>
                        <a:t>후납</a:t>
                      </a:r>
                    </a:p>
                    <a:p>
                      <a:pPr marL="0" marR="0" lvl="0" indent="0" algn="ctr" defTabSz="914400" rtl="0" eaLnBrk="1" fontAlgn="base" latinLnBrk="1" hangingPunct="1">
                        <a:lnSpc>
                          <a:spcPct val="120000"/>
                        </a:lnSpc>
                        <a:spcBef>
                          <a:spcPct val="20000"/>
                        </a:spcBef>
                        <a:spcAft>
                          <a:spcPct val="0"/>
                        </a:spcAft>
                        <a:buClrTx/>
                        <a:buSzTx/>
                        <a:buFontTx/>
                        <a:buNone/>
                        <a:tabLst/>
                      </a:pPr>
                      <a:r>
                        <a:rPr kumimoji="1" lang="ko-KR" altLang="en-US" sz="1400" b="0" i="0" u="none" strike="noStrike" cap="none" normalizeH="0" baseline="0" smtClean="0">
                          <a:ln>
                            <a:noFill/>
                          </a:ln>
                          <a:solidFill>
                            <a:schemeClr val="tx1"/>
                          </a:solidFill>
                          <a:effectLst/>
                          <a:latin typeface="새굴림" pitchFamily="18" charset="-127"/>
                          <a:ea typeface="새굴림" pitchFamily="18" charset="-127"/>
                        </a:rPr>
                        <a:t>정산없음</a:t>
                      </a:r>
                    </a:p>
                  </a:txBody>
                  <a:tcPr marT="45731" marB="4573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60626">
                <a:tc>
                  <a:txBody>
                    <a:bodyPr/>
                    <a:lstStyle/>
                    <a:p>
                      <a:pPr marL="0" marR="0" lvl="0" indent="0" algn="ctr" defTabSz="914400" rtl="0" eaLnBrk="1" fontAlgn="base" latinLnBrk="1" hangingPunct="1">
                        <a:lnSpc>
                          <a:spcPct val="120000"/>
                        </a:lnSpc>
                        <a:spcBef>
                          <a:spcPct val="20000"/>
                        </a:spcBef>
                        <a:spcAft>
                          <a:spcPct val="0"/>
                        </a:spcAft>
                        <a:buClrTx/>
                        <a:buSzTx/>
                        <a:buFontTx/>
                        <a:buNone/>
                        <a:tabLst/>
                      </a:pPr>
                      <a:r>
                        <a:rPr kumimoji="1" lang="en-US" altLang="ko-KR" sz="1400" b="0" i="0" u="none" strike="noStrike" cap="none" normalizeH="0" baseline="0" dirty="0" smtClean="0">
                          <a:ln>
                            <a:noFill/>
                          </a:ln>
                          <a:solidFill>
                            <a:schemeClr val="tx1"/>
                          </a:solidFill>
                          <a:effectLst/>
                          <a:latin typeface="HY헤드라인M" pitchFamily="18" charset="-127"/>
                          <a:ea typeface="HY헤드라인M" pitchFamily="18" charset="-127"/>
                        </a:rPr>
                        <a:t> </a:t>
                      </a:r>
                      <a:r>
                        <a:rPr kumimoji="1" lang="ko-KR" altLang="en-US" sz="1400" b="0" i="0" u="none" strike="noStrike" cap="none" normalizeH="0" baseline="0" dirty="0" smtClean="0">
                          <a:ln>
                            <a:noFill/>
                          </a:ln>
                          <a:solidFill>
                            <a:schemeClr val="tx1"/>
                          </a:solidFill>
                          <a:effectLst/>
                          <a:latin typeface="HY헤드라인M" pitchFamily="18" charset="-127"/>
                          <a:ea typeface="HY헤드라인M" pitchFamily="18" charset="-127"/>
                        </a:rPr>
                        <a:t>국민건강</a:t>
                      </a:r>
                    </a:p>
                    <a:p>
                      <a:pPr marL="0" marR="0" lvl="0" indent="0" algn="ctr" defTabSz="914400" rtl="0" eaLnBrk="1" fontAlgn="base" latinLnBrk="1" hangingPunct="1">
                        <a:lnSpc>
                          <a:spcPct val="120000"/>
                        </a:lnSpc>
                        <a:spcBef>
                          <a:spcPct val="20000"/>
                        </a:spcBef>
                        <a:spcAft>
                          <a:spcPct val="0"/>
                        </a:spcAft>
                        <a:buClrTx/>
                        <a:buSzTx/>
                        <a:buFontTx/>
                        <a:buNone/>
                        <a:tabLst/>
                      </a:pPr>
                      <a:r>
                        <a:rPr kumimoji="1" lang="ko-KR" altLang="en-US" sz="1400" b="0" i="0" u="none" strike="noStrike" cap="none" normalizeH="0" baseline="0" dirty="0" smtClean="0">
                          <a:ln>
                            <a:noFill/>
                          </a:ln>
                          <a:solidFill>
                            <a:schemeClr val="tx1"/>
                          </a:solidFill>
                          <a:effectLst/>
                          <a:latin typeface="HY헤드라인M" pitchFamily="18" charset="-127"/>
                          <a:ea typeface="HY헤드라인M" pitchFamily="18" charset="-127"/>
                        </a:rPr>
                        <a:t> 보험</a:t>
                      </a:r>
                    </a:p>
                  </a:txBody>
                  <a:tcPr marT="45731" marB="4573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base" latinLnBrk="1" hangingPunct="1">
                        <a:lnSpc>
                          <a:spcPct val="130000"/>
                        </a:lnSpc>
                        <a:spcBef>
                          <a:spcPct val="20000"/>
                        </a:spcBef>
                        <a:spcAft>
                          <a:spcPct val="0"/>
                        </a:spcAft>
                        <a:buClrTx/>
                        <a:buSzTx/>
                        <a:buFontTx/>
                        <a:buNone/>
                        <a:tabLst/>
                      </a:pPr>
                      <a:r>
                        <a:rPr kumimoji="1" lang="ko-KR" altLang="en-US" sz="1400" b="1" i="0" u="none" strike="noStrike" cap="none" normalizeH="0" baseline="0" dirty="0" err="1" smtClean="0">
                          <a:ln>
                            <a:noFill/>
                          </a:ln>
                          <a:solidFill>
                            <a:schemeClr val="tx1"/>
                          </a:solidFill>
                          <a:effectLst/>
                          <a:latin typeface="새굴림" pitchFamily="18" charset="-127"/>
                          <a:ea typeface="새굴림" pitchFamily="18" charset="-127"/>
                        </a:rPr>
                        <a:t>현장별</a:t>
                      </a: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 월 </a:t>
                      </a:r>
                      <a:r>
                        <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rPr>
                        <a:t>20</a:t>
                      </a:r>
                      <a:r>
                        <a:rPr kumimoji="1" lang="ko-KR" altLang="en-US" sz="1400" b="1" i="0" u="none" strike="noStrike" cap="none" normalizeH="0" baseline="0" dirty="0" err="1" smtClean="0">
                          <a:ln>
                            <a:noFill/>
                          </a:ln>
                          <a:solidFill>
                            <a:schemeClr val="tx1"/>
                          </a:solidFill>
                          <a:effectLst/>
                          <a:latin typeface="새굴림" pitchFamily="18" charset="-127"/>
                          <a:ea typeface="새굴림" pitchFamily="18" charset="-127"/>
                        </a:rPr>
                        <a:t>일이상</a:t>
                      </a: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 </a:t>
                      </a:r>
                      <a:r>
                        <a:rPr kumimoji="1" lang="ko-KR" altLang="en-US" sz="1400" b="1" i="0" u="none" strike="noStrike" cap="none" normalizeH="0" baseline="0" dirty="0" err="1" smtClean="0">
                          <a:ln>
                            <a:noFill/>
                          </a:ln>
                          <a:solidFill>
                            <a:schemeClr val="tx1"/>
                          </a:solidFill>
                          <a:effectLst/>
                          <a:latin typeface="새굴림" pitchFamily="18" charset="-127"/>
                          <a:ea typeface="새굴림" pitchFamily="18" charset="-127"/>
                        </a:rPr>
                        <a:t>출역한</a:t>
                      </a: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 일용근로자</a:t>
                      </a:r>
                      <a:endPar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endParaRPr>
                    </a:p>
                    <a:p>
                      <a:pPr marL="0" marR="0" lvl="0" indent="0" algn="l" defTabSz="914400" rtl="0" eaLnBrk="1" fontAlgn="base" latinLnBrk="1" hangingPunct="1">
                        <a:lnSpc>
                          <a:spcPct val="130000"/>
                        </a:lnSpc>
                        <a:spcBef>
                          <a:spcPct val="20000"/>
                        </a:spcBef>
                        <a:spcAft>
                          <a:spcPct val="0"/>
                        </a:spcAft>
                        <a:buClrTx/>
                        <a:buSzTx/>
                        <a:buFontTx/>
                        <a:buNone/>
                        <a:tabLst/>
                      </a:pPr>
                      <a:r>
                        <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rPr>
                        <a:t>   (1</a:t>
                      </a:r>
                      <a:r>
                        <a:rPr kumimoji="1" lang="ko-KR" altLang="en-US" sz="1400" b="1" i="0" u="none" strike="noStrike" cap="none" normalizeH="0" baseline="0" dirty="0" err="1" smtClean="0">
                          <a:ln>
                            <a:noFill/>
                          </a:ln>
                          <a:solidFill>
                            <a:schemeClr val="tx1"/>
                          </a:solidFill>
                          <a:effectLst/>
                          <a:latin typeface="새굴림" pitchFamily="18" charset="-127"/>
                          <a:ea typeface="새굴림" pitchFamily="18" charset="-127"/>
                        </a:rPr>
                        <a:t>개월이내</a:t>
                      </a:r>
                      <a:r>
                        <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rPr>
                        <a:t>)</a:t>
                      </a:r>
                      <a:endPar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endParaRP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20000"/>
                        </a:spcBef>
                        <a:spcAft>
                          <a:spcPct val="0"/>
                        </a:spcAft>
                        <a:buClrTx/>
                        <a:buSzTx/>
                        <a:buFontTx/>
                        <a:buNone/>
                        <a:tabLst/>
                      </a:pPr>
                      <a:r>
                        <a:rPr kumimoji="1" lang="ko-KR" altLang="en-US" sz="1400" b="1" i="0" u="none" strike="noStrike" cap="none" normalizeH="0" baseline="0" dirty="0" err="1" smtClean="0">
                          <a:ln>
                            <a:noFill/>
                          </a:ln>
                          <a:solidFill>
                            <a:schemeClr val="tx1"/>
                          </a:solidFill>
                          <a:effectLst/>
                          <a:latin typeface="새굴림" pitchFamily="18" charset="-127"/>
                          <a:ea typeface="새굴림" pitchFamily="18" charset="-127"/>
                        </a:rPr>
                        <a:t>총급여액의</a:t>
                      </a:r>
                      <a:r>
                        <a:rPr kumimoji="1" lang="en-US" altLang="ko-KR" sz="1600" b="1" i="0" u="none" strike="noStrike" cap="none" normalizeH="0" baseline="0" dirty="0" smtClean="0">
                          <a:ln>
                            <a:noFill/>
                          </a:ln>
                          <a:solidFill>
                            <a:srgbClr val="FF0000"/>
                          </a:solidFill>
                          <a:effectLst/>
                          <a:latin typeface="새굴림" pitchFamily="18" charset="-127"/>
                          <a:ea typeface="새굴림" pitchFamily="18" charset="-127"/>
                        </a:rPr>
                        <a:t>3.12%</a:t>
                      </a:r>
                      <a:endParaRPr kumimoji="1" lang="en-US" altLang="ko-KR" sz="1400" b="1" i="0" u="none" strike="noStrike" cap="none" normalizeH="0" baseline="0" dirty="0" smtClean="0">
                        <a:ln>
                          <a:noFill/>
                        </a:ln>
                        <a:solidFill>
                          <a:srgbClr val="FF0000"/>
                        </a:solidFill>
                        <a:effectLst/>
                        <a:latin typeface="새굴림" pitchFamily="18" charset="-127"/>
                        <a:ea typeface="새굴림" pitchFamily="18" charset="-127"/>
                      </a:endParaRPr>
                    </a:p>
                    <a:p>
                      <a:pPr marL="0" marR="0" lvl="0" indent="0" algn="ctr" defTabSz="914400" rtl="0" eaLnBrk="1" fontAlgn="base" latinLnBrk="1" hangingPunct="1">
                        <a:lnSpc>
                          <a:spcPct val="120000"/>
                        </a:lnSpc>
                        <a:spcBef>
                          <a:spcPct val="20000"/>
                        </a:spcBef>
                        <a:spcAft>
                          <a:spcPct val="0"/>
                        </a:spcAft>
                        <a:buClrTx/>
                        <a:buSzTx/>
                        <a:buFontTx/>
                        <a:buNone/>
                        <a:tabLst/>
                      </a:pPr>
                      <a:r>
                        <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rPr>
                        <a:t>(</a:t>
                      </a: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노인장기요양보험  </a:t>
                      </a:r>
                      <a:r>
                        <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rPr>
                        <a:t>:</a:t>
                      </a: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건강보험료</a:t>
                      </a:r>
                      <a:r>
                        <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rPr>
                        <a:t>x 7.38%)</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1" hangingPunct="1">
                        <a:lnSpc>
                          <a:spcPct val="120000"/>
                        </a:lnSpc>
                        <a:spcBef>
                          <a:spcPct val="20000"/>
                        </a:spcBef>
                        <a:spcAft>
                          <a:spcPct val="0"/>
                        </a:spcAft>
                        <a:buClrTx/>
                        <a:buSzTx/>
                        <a:buFontTx/>
                        <a:buNone/>
                        <a:tabLst/>
                        <a:defRPr/>
                      </a:pPr>
                      <a:r>
                        <a:rPr kumimoji="1" lang="ko-KR" altLang="en-US" sz="1400" b="1" i="0" u="none" strike="noStrike" cap="none" normalizeH="0" baseline="0" dirty="0" err="1" smtClean="0">
                          <a:ln>
                            <a:noFill/>
                          </a:ln>
                          <a:solidFill>
                            <a:schemeClr val="tx1"/>
                          </a:solidFill>
                          <a:effectLst/>
                          <a:latin typeface="새굴림" pitchFamily="18" charset="-127"/>
                          <a:ea typeface="새굴림" pitchFamily="18" charset="-127"/>
                        </a:rPr>
                        <a:t>총급여액의</a:t>
                      </a: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 </a:t>
                      </a:r>
                      <a:r>
                        <a:rPr kumimoji="1" lang="en-US" altLang="ko-KR" sz="1400" b="1" i="0" u="none" strike="noStrike" cap="none" normalizeH="0" baseline="0" dirty="0" smtClean="0">
                          <a:ln>
                            <a:noFill/>
                          </a:ln>
                          <a:solidFill>
                            <a:srgbClr val="FF3300"/>
                          </a:solidFill>
                          <a:effectLst/>
                          <a:latin typeface="새굴림" pitchFamily="18" charset="-127"/>
                          <a:ea typeface="새굴림" pitchFamily="18" charset="-127"/>
                        </a:rPr>
                        <a:t>3.12%(</a:t>
                      </a: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노인장기요양보험  </a:t>
                      </a:r>
                      <a:r>
                        <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rPr>
                        <a:t>:</a:t>
                      </a: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건강보험료</a:t>
                      </a:r>
                      <a:r>
                        <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rPr>
                        <a:t>x 7.38%)</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220000"/>
                        </a:lnSpc>
                        <a:spcBef>
                          <a:spcPct val="20000"/>
                        </a:spcBef>
                        <a:spcAft>
                          <a:spcPct val="0"/>
                        </a:spcAft>
                        <a:buClrTx/>
                        <a:buSzTx/>
                        <a:buFontTx/>
                        <a:buNone/>
                        <a:tabLst/>
                      </a:pP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사업주</a:t>
                      </a:r>
                      <a:r>
                        <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rPr>
                        <a:t>/</a:t>
                      </a:r>
                      <a:r>
                        <a:rPr kumimoji="1" lang="ko-KR" altLang="en-US" sz="1400" b="1" i="0" u="none" strike="noStrike" cap="none" normalizeH="0" baseline="0" dirty="0" smtClean="0">
                          <a:ln>
                            <a:noFill/>
                          </a:ln>
                          <a:solidFill>
                            <a:srgbClr val="FF0000"/>
                          </a:solidFill>
                          <a:effectLst/>
                          <a:latin typeface="새굴림" pitchFamily="18" charset="-127"/>
                          <a:ea typeface="새굴림" pitchFamily="18" charset="-127"/>
                        </a:rPr>
                        <a:t>사업주</a:t>
                      </a:r>
                    </a:p>
                    <a:p>
                      <a:pPr marL="0" marR="0" lvl="0" indent="0" algn="ctr" defTabSz="914400" rtl="0" eaLnBrk="1" fontAlgn="base" latinLnBrk="1" hangingPunct="1">
                        <a:lnSpc>
                          <a:spcPct val="100000"/>
                        </a:lnSpc>
                        <a:spcBef>
                          <a:spcPct val="20000"/>
                        </a:spcBef>
                        <a:spcAft>
                          <a:spcPct val="0"/>
                        </a:spcAft>
                        <a:buClrTx/>
                        <a:buSzTx/>
                        <a:buFontTx/>
                        <a:buNone/>
                        <a:tabLst/>
                      </a:pPr>
                      <a:endPar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endParaRP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20000"/>
                        </a:spcBef>
                        <a:spcAft>
                          <a:spcPct val="0"/>
                        </a:spcAft>
                        <a:buClrTx/>
                        <a:buSzTx/>
                        <a:buFontTx/>
                        <a:buNone/>
                        <a:tabLst/>
                      </a:pPr>
                      <a:r>
                        <a:rPr kumimoji="1" lang="ko-KR" altLang="en-US" sz="1400" b="0" i="0" u="none" strike="noStrike" cap="none" normalizeH="0" baseline="0" smtClean="0">
                          <a:ln>
                            <a:noFill/>
                          </a:ln>
                          <a:solidFill>
                            <a:schemeClr val="tx1"/>
                          </a:solidFill>
                          <a:effectLst/>
                          <a:latin typeface="새굴림" pitchFamily="18" charset="-127"/>
                          <a:ea typeface="새굴림" pitchFamily="18" charset="-127"/>
                        </a:rPr>
                        <a:t>월납</a:t>
                      </a:r>
                      <a:r>
                        <a:rPr kumimoji="1" lang="en-US" altLang="ko-KR" sz="1400" b="0" i="0" u="none" strike="noStrike" cap="none" normalizeH="0" baseline="0" smtClean="0">
                          <a:ln>
                            <a:noFill/>
                          </a:ln>
                          <a:solidFill>
                            <a:schemeClr val="tx1"/>
                          </a:solidFill>
                          <a:effectLst/>
                          <a:latin typeface="새굴림" pitchFamily="18" charset="-127"/>
                          <a:ea typeface="새굴림" pitchFamily="18" charset="-127"/>
                        </a:rPr>
                        <a:t>/</a:t>
                      </a:r>
                      <a:r>
                        <a:rPr kumimoji="1" lang="ko-KR" altLang="en-US" sz="1400" b="0" i="0" u="none" strike="noStrike" cap="none" normalizeH="0" baseline="0" smtClean="0">
                          <a:ln>
                            <a:noFill/>
                          </a:ln>
                          <a:solidFill>
                            <a:schemeClr val="tx1"/>
                          </a:solidFill>
                          <a:effectLst/>
                          <a:latin typeface="새굴림" pitchFamily="18" charset="-127"/>
                          <a:ea typeface="새굴림" pitchFamily="18" charset="-127"/>
                        </a:rPr>
                        <a:t>후납</a:t>
                      </a:r>
                    </a:p>
                  </a:txBody>
                  <a:tcPr marT="45731" marB="4573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74381">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ko-KR" altLang="en-US" sz="1400" b="0" i="0" u="none" strike="noStrike" cap="none" normalizeH="0" baseline="0" dirty="0" smtClean="0">
                          <a:ln>
                            <a:noFill/>
                          </a:ln>
                          <a:solidFill>
                            <a:schemeClr val="tx1"/>
                          </a:solidFill>
                          <a:effectLst/>
                          <a:latin typeface="HY헤드라인M" pitchFamily="18" charset="-127"/>
                          <a:ea typeface="HY헤드라인M" pitchFamily="18" charset="-127"/>
                        </a:rPr>
                        <a:t>고용보험</a:t>
                      </a:r>
                    </a:p>
                    <a:p>
                      <a:pPr marL="0" marR="0" lvl="0" indent="0" algn="ctr" defTabSz="914400" rtl="0" eaLnBrk="1" fontAlgn="base" latinLnBrk="1" hangingPunct="1">
                        <a:lnSpc>
                          <a:spcPct val="100000"/>
                        </a:lnSpc>
                        <a:spcBef>
                          <a:spcPct val="20000"/>
                        </a:spcBef>
                        <a:spcAft>
                          <a:spcPct val="0"/>
                        </a:spcAft>
                        <a:buClrTx/>
                        <a:buSzTx/>
                        <a:buFontTx/>
                        <a:buNone/>
                        <a:tabLst/>
                      </a:pPr>
                      <a:r>
                        <a:rPr kumimoji="1" lang="ko-KR" altLang="en-US" sz="1400" b="0" i="0" u="none" strike="noStrike" cap="none" normalizeH="0" baseline="0" dirty="0" smtClean="0">
                          <a:ln>
                            <a:noFill/>
                          </a:ln>
                          <a:solidFill>
                            <a:schemeClr val="tx1"/>
                          </a:solidFill>
                          <a:effectLst/>
                          <a:latin typeface="HY헤드라인M" pitchFamily="18" charset="-127"/>
                          <a:ea typeface="HY헤드라인M" pitchFamily="18" charset="-127"/>
                        </a:rPr>
                        <a:t>실업급여</a:t>
                      </a:r>
                    </a:p>
                  </a:txBody>
                  <a:tcPr marT="45731" marB="4573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base" latinLnBrk="1" hangingPunct="1">
                        <a:lnSpc>
                          <a:spcPct val="160000"/>
                        </a:lnSpc>
                        <a:spcBef>
                          <a:spcPct val="20000"/>
                        </a:spcBef>
                        <a:spcAft>
                          <a:spcPct val="0"/>
                        </a:spcAft>
                        <a:buClrTx/>
                        <a:buSzTx/>
                        <a:buFontTx/>
                        <a:buNone/>
                        <a:tabLst/>
                      </a:pPr>
                      <a:r>
                        <a:rPr kumimoji="1" lang="en-US" altLang="ko-KR" sz="1400" b="1" i="0" u="none" strike="noStrike" cap="none" normalizeH="0" baseline="0" smtClean="0">
                          <a:ln>
                            <a:noFill/>
                          </a:ln>
                          <a:solidFill>
                            <a:schemeClr val="tx1"/>
                          </a:solidFill>
                          <a:effectLst/>
                          <a:latin typeface="새굴림" pitchFamily="18" charset="-127"/>
                          <a:ea typeface="새굴림" pitchFamily="18" charset="-127"/>
                        </a:rPr>
                        <a:t> </a:t>
                      </a:r>
                      <a:r>
                        <a:rPr kumimoji="1" lang="ko-KR" altLang="en-US" sz="1400" b="1" i="0" u="none" strike="noStrike" cap="none" normalizeH="0" baseline="0" smtClean="0">
                          <a:ln>
                            <a:noFill/>
                          </a:ln>
                          <a:solidFill>
                            <a:schemeClr val="tx1"/>
                          </a:solidFill>
                          <a:effectLst/>
                          <a:latin typeface="새굴림" pitchFamily="18" charset="-127"/>
                          <a:ea typeface="새굴림" pitchFamily="18" charset="-127"/>
                        </a:rPr>
                        <a:t>모든 일용근로자 </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10000"/>
                        </a:lnSpc>
                        <a:spcBef>
                          <a:spcPct val="20000"/>
                        </a:spcBef>
                        <a:spcAft>
                          <a:spcPct val="0"/>
                        </a:spcAft>
                        <a:buClrTx/>
                        <a:buSzTx/>
                        <a:buFontTx/>
                        <a:buNone/>
                        <a:tabLst/>
                      </a:pPr>
                      <a:r>
                        <a:rPr kumimoji="1" lang="ko-KR" altLang="en-US" sz="1400" b="1" i="0" u="none" strike="noStrike" cap="none" normalizeH="0" baseline="0" dirty="0" err="1" smtClean="0">
                          <a:ln>
                            <a:noFill/>
                          </a:ln>
                          <a:solidFill>
                            <a:schemeClr val="tx1"/>
                          </a:solidFill>
                          <a:effectLst/>
                          <a:latin typeface="새굴림" pitchFamily="18" charset="-127"/>
                          <a:ea typeface="새굴림" pitchFamily="18" charset="-127"/>
                        </a:rPr>
                        <a:t>총급여액의</a:t>
                      </a:r>
                      <a:endPar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endParaRPr>
                    </a:p>
                    <a:p>
                      <a:pPr marL="0" marR="0" lvl="0" indent="0" algn="ctr" defTabSz="914400" rtl="0" eaLnBrk="1" fontAlgn="base" latinLnBrk="1" hangingPunct="1">
                        <a:lnSpc>
                          <a:spcPct val="110000"/>
                        </a:lnSpc>
                        <a:spcBef>
                          <a:spcPct val="20000"/>
                        </a:spcBef>
                        <a:spcAft>
                          <a:spcPct val="0"/>
                        </a:spcAft>
                        <a:buClrTx/>
                        <a:buSzTx/>
                        <a:buFontTx/>
                        <a:buNone/>
                        <a:tabLst/>
                      </a:pPr>
                      <a:r>
                        <a:rPr kumimoji="1" lang="ko-KR" altLang="en-US" sz="1600" b="1" i="0" u="none" strike="noStrike" cap="none" normalizeH="0" baseline="0" dirty="0" smtClean="0">
                          <a:ln>
                            <a:noFill/>
                          </a:ln>
                          <a:solidFill>
                            <a:srgbClr val="FF0000"/>
                          </a:solidFill>
                          <a:effectLst/>
                          <a:latin typeface="새굴림" pitchFamily="18" charset="-127"/>
                          <a:ea typeface="새굴림" pitchFamily="18" charset="-127"/>
                        </a:rPr>
                        <a:t>  </a:t>
                      </a:r>
                      <a:r>
                        <a:rPr kumimoji="1" lang="en-US" altLang="ko-KR" sz="1600" b="1" i="0" u="none" strike="noStrike" cap="none" normalizeH="0" baseline="0" dirty="0" smtClean="0">
                          <a:ln>
                            <a:noFill/>
                          </a:ln>
                          <a:solidFill>
                            <a:srgbClr val="FF0000"/>
                          </a:solidFill>
                          <a:effectLst/>
                          <a:latin typeface="새굴림" pitchFamily="18" charset="-127"/>
                          <a:ea typeface="새굴림" pitchFamily="18" charset="-127"/>
                        </a:rPr>
                        <a:t>0.65%</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1" hangingPunct="1">
                        <a:lnSpc>
                          <a:spcPct val="110000"/>
                        </a:lnSpc>
                        <a:spcBef>
                          <a:spcPct val="20000"/>
                        </a:spcBef>
                        <a:spcAft>
                          <a:spcPct val="0"/>
                        </a:spcAft>
                        <a:buClrTx/>
                        <a:buSzTx/>
                        <a:buFontTx/>
                        <a:buNone/>
                        <a:tabLst/>
                      </a:pPr>
                      <a:r>
                        <a:rPr kumimoji="1" lang="ko-KR" altLang="en-US" sz="1400" b="1" i="0" u="none" strike="noStrike" cap="none" normalizeH="0" baseline="0" dirty="0" err="1" smtClean="0">
                          <a:ln>
                            <a:noFill/>
                          </a:ln>
                          <a:solidFill>
                            <a:schemeClr val="tx1"/>
                          </a:solidFill>
                          <a:effectLst/>
                          <a:latin typeface="새굴림" pitchFamily="18" charset="-127"/>
                          <a:ea typeface="새굴림" pitchFamily="18" charset="-127"/>
                        </a:rPr>
                        <a:t>총급여액의</a:t>
                      </a: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 </a:t>
                      </a:r>
                      <a:r>
                        <a:rPr kumimoji="1" lang="en-US" altLang="ko-KR" sz="1400" b="1" i="0" u="none" strike="noStrike" cap="none" normalizeH="0" baseline="0" dirty="0" smtClean="0">
                          <a:ln>
                            <a:noFill/>
                          </a:ln>
                          <a:solidFill>
                            <a:srgbClr val="FF3300"/>
                          </a:solidFill>
                          <a:effectLst/>
                          <a:latin typeface="새굴림" pitchFamily="18" charset="-127"/>
                          <a:ea typeface="새굴림" pitchFamily="18" charset="-127"/>
                        </a:rPr>
                        <a:t>0.65%</a:t>
                      </a:r>
                    </a:p>
                    <a:p>
                      <a:pPr marL="0" marR="0" lvl="0" indent="0" algn="ctr" defTabSz="914400" rtl="0" eaLnBrk="1" fontAlgn="base" latinLnBrk="1" hangingPunct="1">
                        <a:lnSpc>
                          <a:spcPct val="119000"/>
                        </a:lnSpc>
                        <a:spcBef>
                          <a:spcPct val="0"/>
                        </a:spcBef>
                        <a:spcAft>
                          <a:spcPct val="0"/>
                        </a:spcAft>
                        <a:buClrTx/>
                        <a:buSzTx/>
                        <a:buFontTx/>
                        <a:buNone/>
                        <a:tabLst/>
                      </a:pPr>
                      <a:r>
                        <a:rPr kumimoji="0" lang="ko-KR" altLang="ko-KR" sz="1400" b="0" i="0" u="none" strike="noStrike" cap="none" normalizeH="0" baseline="0" dirty="0" smtClean="0">
                          <a:ln>
                            <a:noFill/>
                          </a:ln>
                          <a:solidFill>
                            <a:srgbClr val="000000"/>
                          </a:solidFill>
                          <a:effectLst/>
                          <a:latin typeface="굴림" panose="020B0600000101010101" pitchFamily="50" charset="-127"/>
                          <a:ea typeface="굴림" panose="020B0600000101010101" pitchFamily="50" charset="-127"/>
                        </a:rPr>
                        <a:t>고용안정직업</a:t>
                      </a:r>
                      <a:endParaRPr kumimoji="0" lang="en-US" altLang="ko-KR" sz="1400" b="0" i="0" u="none" strike="noStrike" cap="none" normalizeH="0" baseline="0" dirty="0" smtClean="0">
                        <a:ln>
                          <a:noFill/>
                        </a:ln>
                        <a:solidFill>
                          <a:srgbClr val="000000"/>
                        </a:solidFill>
                        <a:effectLst/>
                        <a:latin typeface="굴림" panose="020B0600000101010101" pitchFamily="50" charset="-127"/>
                        <a:ea typeface="굴림" panose="020B0600000101010101" pitchFamily="50" charset="-127"/>
                      </a:endParaRPr>
                    </a:p>
                    <a:p>
                      <a:pPr marL="0" marR="0" lvl="0" indent="0" algn="ctr" defTabSz="914400" rtl="0" eaLnBrk="1" fontAlgn="base" latinLnBrk="1" hangingPunct="1">
                        <a:lnSpc>
                          <a:spcPct val="119000"/>
                        </a:lnSpc>
                        <a:spcBef>
                          <a:spcPct val="0"/>
                        </a:spcBef>
                        <a:spcAft>
                          <a:spcPct val="0"/>
                        </a:spcAft>
                        <a:buClrTx/>
                        <a:buSzTx/>
                        <a:buFontTx/>
                        <a:buNone/>
                        <a:tabLst/>
                      </a:pPr>
                      <a:r>
                        <a:rPr kumimoji="0" lang="ko-KR" altLang="ko-KR" sz="1400" b="0" i="0" u="none" strike="noStrike" cap="none" normalizeH="0" baseline="0" dirty="0" smtClean="0">
                          <a:ln>
                            <a:noFill/>
                          </a:ln>
                          <a:solidFill>
                            <a:srgbClr val="000000"/>
                          </a:solidFill>
                          <a:effectLst/>
                          <a:latin typeface="굴림" panose="020B0600000101010101" pitchFamily="50" charset="-127"/>
                          <a:ea typeface="굴림" panose="020B0600000101010101" pitchFamily="50" charset="-127"/>
                        </a:rPr>
                        <a:t>능력</a:t>
                      </a:r>
                      <a:r>
                        <a:rPr kumimoji="0" lang="ko-KR" altLang="en-US" sz="1400" b="0" i="0" u="none" strike="noStrike" cap="none" normalizeH="0" baseline="0" dirty="0" smtClean="0">
                          <a:ln>
                            <a:noFill/>
                          </a:ln>
                          <a:solidFill>
                            <a:srgbClr val="000000"/>
                          </a:solidFill>
                          <a:effectLst/>
                          <a:latin typeface="굴림" panose="020B0600000101010101" pitchFamily="50" charset="-127"/>
                          <a:ea typeface="굴림" panose="020B0600000101010101" pitchFamily="50" charset="-127"/>
                        </a:rPr>
                        <a:t>개발</a:t>
                      </a:r>
                      <a:r>
                        <a:rPr kumimoji="0" lang="en-US" altLang="ko-KR" sz="1400" b="1" i="0" u="none" strike="noStrike" cap="none" normalizeH="0" baseline="0" dirty="0" smtClean="0">
                          <a:ln>
                            <a:noFill/>
                          </a:ln>
                          <a:solidFill>
                            <a:srgbClr val="0000FF"/>
                          </a:solidFill>
                          <a:effectLst/>
                          <a:latin typeface="굴림" panose="020B0600000101010101" pitchFamily="50" charset="-127"/>
                          <a:ea typeface="굴림" panose="020B0600000101010101" pitchFamily="50" charset="-127"/>
                        </a:rPr>
                        <a:t>0.25%~0.85%</a:t>
                      </a:r>
                      <a:endParaRPr kumimoji="1" lang="en-US" altLang="ko-KR" sz="1400" b="1" i="0" u="none" strike="noStrike" cap="none" normalizeH="0" baseline="0" dirty="0" smtClean="0">
                        <a:ln>
                          <a:noFill/>
                        </a:ln>
                        <a:solidFill>
                          <a:srgbClr val="0000FF"/>
                        </a:solidFill>
                        <a:effectLst/>
                        <a:latin typeface="새굴림" pitchFamily="18" charset="-127"/>
                        <a:ea typeface="새굴림" pitchFamily="18" charset="-127"/>
                      </a:endParaRP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20000"/>
                        </a:lnSpc>
                        <a:spcBef>
                          <a:spcPct val="20000"/>
                        </a:spcBef>
                        <a:spcAft>
                          <a:spcPct val="0"/>
                        </a:spcAft>
                        <a:buClrTx/>
                        <a:buSzTx/>
                        <a:buFontTx/>
                        <a:buNone/>
                        <a:tabLst/>
                      </a:pPr>
                      <a:r>
                        <a:rPr kumimoji="1" lang="ko-KR" altLang="en-US" sz="1400" b="1" i="0" u="none" strike="noStrike" cap="none" normalizeH="0" baseline="0" smtClean="0">
                          <a:ln>
                            <a:noFill/>
                          </a:ln>
                          <a:solidFill>
                            <a:schemeClr val="tx1"/>
                          </a:solidFill>
                          <a:effectLst/>
                          <a:latin typeface="새굴림" pitchFamily="18" charset="-127"/>
                          <a:ea typeface="새굴림" pitchFamily="18" charset="-127"/>
                        </a:rPr>
                        <a:t>사업주</a:t>
                      </a:r>
                      <a:r>
                        <a:rPr kumimoji="1" lang="en-US" altLang="ko-KR" sz="1400" b="1" i="0" u="none" strike="noStrike" cap="none" normalizeH="0" baseline="0" smtClean="0">
                          <a:ln>
                            <a:noFill/>
                          </a:ln>
                          <a:solidFill>
                            <a:schemeClr val="tx1"/>
                          </a:solidFill>
                          <a:effectLst/>
                          <a:latin typeface="새굴림" pitchFamily="18" charset="-127"/>
                          <a:ea typeface="새굴림" pitchFamily="18" charset="-127"/>
                        </a:rPr>
                        <a:t>/</a:t>
                      </a:r>
                    </a:p>
                    <a:p>
                      <a:pPr marL="0" marR="0" lvl="0" indent="0" algn="ctr" defTabSz="914400" rtl="0" eaLnBrk="1" fontAlgn="base" latinLnBrk="1" hangingPunct="1">
                        <a:lnSpc>
                          <a:spcPct val="120000"/>
                        </a:lnSpc>
                        <a:spcBef>
                          <a:spcPct val="20000"/>
                        </a:spcBef>
                        <a:spcAft>
                          <a:spcPct val="0"/>
                        </a:spcAft>
                        <a:buClrTx/>
                        <a:buSzTx/>
                        <a:buFontTx/>
                        <a:buNone/>
                        <a:tabLst/>
                      </a:pPr>
                      <a:r>
                        <a:rPr kumimoji="1" lang="ko-KR" altLang="en-US" sz="1400" b="1" i="0" u="none" strike="noStrike" cap="none" normalizeH="0" baseline="0" smtClean="0">
                          <a:ln>
                            <a:noFill/>
                          </a:ln>
                          <a:solidFill>
                            <a:schemeClr val="tx1"/>
                          </a:solidFill>
                          <a:effectLst/>
                          <a:latin typeface="새굴림" pitchFamily="18" charset="-127"/>
                          <a:ea typeface="새굴림" pitchFamily="18" charset="-127"/>
                        </a:rPr>
                        <a:t>원수급인</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50000"/>
                        </a:lnSpc>
                        <a:spcBef>
                          <a:spcPct val="20000"/>
                        </a:spcBef>
                        <a:spcAft>
                          <a:spcPct val="0"/>
                        </a:spcAft>
                        <a:buClrTx/>
                        <a:buSzTx/>
                        <a:buFontTx/>
                        <a:buNone/>
                        <a:tabLst/>
                      </a:pPr>
                      <a:r>
                        <a:rPr kumimoji="1" lang="ko-KR" altLang="en-US" sz="1400" b="0" i="0" u="none" strike="noStrike" cap="none" normalizeH="0" baseline="0" smtClean="0">
                          <a:ln>
                            <a:noFill/>
                          </a:ln>
                          <a:solidFill>
                            <a:schemeClr val="tx1"/>
                          </a:solidFill>
                          <a:effectLst/>
                          <a:latin typeface="새굴림" pitchFamily="18" charset="-127"/>
                          <a:ea typeface="새굴림" pitchFamily="18" charset="-127"/>
                        </a:rPr>
                        <a:t>연납</a:t>
                      </a:r>
                      <a:r>
                        <a:rPr kumimoji="1" lang="en-US" altLang="ko-KR" sz="1400" b="0" i="0" u="none" strike="noStrike" cap="none" normalizeH="0" baseline="0" smtClean="0">
                          <a:ln>
                            <a:noFill/>
                          </a:ln>
                          <a:solidFill>
                            <a:schemeClr val="tx1"/>
                          </a:solidFill>
                          <a:effectLst/>
                          <a:latin typeface="새굴림" pitchFamily="18" charset="-127"/>
                          <a:ea typeface="새굴림" pitchFamily="18" charset="-127"/>
                        </a:rPr>
                        <a:t>/</a:t>
                      </a:r>
                      <a:r>
                        <a:rPr kumimoji="1" lang="ko-KR" altLang="en-US" sz="1400" b="0" i="0" u="none" strike="noStrike" cap="none" normalizeH="0" baseline="0" smtClean="0">
                          <a:ln>
                            <a:noFill/>
                          </a:ln>
                          <a:solidFill>
                            <a:schemeClr val="tx1"/>
                          </a:solidFill>
                          <a:effectLst/>
                          <a:latin typeface="새굴림" pitchFamily="18" charset="-127"/>
                          <a:ea typeface="새굴림" pitchFamily="18" charset="-127"/>
                        </a:rPr>
                        <a:t>선납</a:t>
                      </a:r>
                    </a:p>
                    <a:p>
                      <a:pPr marL="0" marR="0" lvl="0" indent="0" algn="ctr" defTabSz="914400" rtl="0" eaLnBrk="1" fontAlgn="base" latinLnBrk="1" hangingPunct="1">
                        <a:lnSpc>
                          <a:spcPct val="150000"/>
                        </a:lnSpc>
                        <a:spcBef>
                          <a:spcPct val="20000"/>
                        </a:spcBef>
                        <a:spcAft>
                          <a:spcPct val="0"/>
                        </a:spcAft>
                        <a:buClrTx/>
                        <a:buSzTx/>
                        <a:buFontTx/>
                        <a:buNone/>
                        <a:tabLst/>
                      </a:pPr>
                      <a:r>
                        <a:rPr kumimoji="1" lang="ko-KR" altLang="en-US" sz="1400" b="0" i="0" u="none" strike="noStrike" cap="none" normalizeH="0" baseline="0" smtClean="0">
                          <a:ln>
                            <a:noFill/>
                          </a:ln>
                          <a:solidFill>
                            <a:schemeClr val="tx1"/>
                          </a:solidFill>
                          <a:effectLst/>
                          <a:latin typeface="새굴림" pitchFamily="18" charset="-127"/>
                          <a:ea typeface="새굴림" pitchFamily="18" charset="-127"/>
                        </a:rPr>
                        <a:t>일괄</a:t>
                      </a:r>
                      <a:r>
                        <a:rPr kumimoji="1" lang="en-US" altLang="ko-KR" sz="1400" b="0" i="0" u="none" strike="noStrike" cap="none" normalizeH="0" baseline="0" smtClean="0">
                          <a:ln>
                            <a:noFill/>
                          </a:ln>
                          <a:solidFill>
                            <a:schemeClr val="tx1"/>
                          </a:solidFill>
                          <a:effectLst/>
                          <a:latin typeface="새굴림" pitchFamily="18" charset="-127"/>
                          <a:ea typeface="새굴림" pitchFamily="18" charset="-127"/>
                        </a:rPr>
                        <a:t>/</a:t>
                      </a:r>
                      <a:r>
                        <a:rPr kumimoji="1" lang="ko-KR" altLang="en-US" sz="1400" b="0" i="0" u="none" strike="noStrike" cap="none" normalizeH="0" baseline="0" smtClean="0">
                          <a:ln>
                            <a:noFill/>
                          </a:ln>
                          <a:solidFill>
                            <a:schemeClr val="tx1"/>
                          </a:solidFill>
                          <a:effectLst/>
                          <a:latin typeface="새굴림" pitchFamily="18" charset="-127"/>
                          <a:ea typeface="새굴림" pitchFamily="18" charset="-127"/>
                        </a:rPr>
                        <a:t>확정정산</a:t>
                      </a:r>
                    </a:p>
                  </a:txBody>
                  <a:tcPr marT="45731" marB="4573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74381">
                <a:tc>
                  <a:txBody>
                    <a:bodyPr/>
                    <a:lstStyle/>
                    <a:p>
                      <a:pPr marL="0" marR="0" lvl="0" indent="0" algn="ctr" defTabSz="914400" rtl="0" eaLnBrk="1" fontAlgn="base" latinLnBrk="1" hangingPunct="1">
                        <a:lnSpc>
                          <a:spcPct val="140000"/>
                        </a:lnSpc>
                        <a:spcBef>
                          <a:spcPct val="20000"/>
                        </a:spcBef>
                        <a:spcAft>
                          <a:spcPct val="0"/>
                        </a:spcAft>
                        <a:buClrTx/>
                        <a:buSzTx/>
                        <a:buFontTx/>
                        <a:buNone/>
                        <a:tabLst/>
                      </a:pPr>
                      <a:r>
                        <a:rPr kumimoji="1" lang="ko-KR" altLang="en-US" sz="1400" b="0" i="0" u="none" strike="noStrike" cap="none" normalizeH="0" baseline="0" dirty="0" smtClean="0">
                          <a:ln>
                            <a:noFill/>
                          </a:ln>
                          <a:solidFill>
                            <a:schemeClr val="tx1"/>
                          </a:solidFill>
                          <a:effectLst/>
                          <a:latin typeface="HY헤드라인M" pitchFamily="18" charset="-127"/>
                          <a:ea typeface="HY헤드라인M" pitchFamily="18" charset="-127"/>
                        </a:rPr>
                        <a:t>산재보험</a:t>
                      </a:r>
                    </a:p>
                  </a:txBody>
                  <a:tcPr marT="45731" marB="45731"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base" latinLnBrk="1" hangingPunct="1">
                        <a:lnSpc>
                          <a:spcPct val="160000"/>
                        </a:lnSpc>
                        <a:spcBef>
                          <a:spcPct val="20000"/>
                        </a:spcBef>
                        <a:spcAft>
                          <a:spcPct val="0"/>
                        </a:spcAft>
                        <a:buClrTx/>
                        <a:buSzTx/>
                        <a:buFontTx/>
                        <a:buNone/>
                        <a:tabLst/>
                      </a:pPr>
                      <a:r>
                        <a:rPr kumimoji="1" lang="en-US" altLang="ko-KR" sz="1400" b="1" i="0" u="none" strike="noStrike" cap="none" normalizeH="0" baseline="0" smtClean="0">
                          <a:ln>
                            <a:noFill/>
                          </a:ln>
                          <a:solidFill>
                            <a:schemeClr val="tx1"/>
                          </a:solidFill>
                          <a:effectLst/>
                          <a:latin typeface="새굴림" pitchFamily="18" charset="-127"/>
                          <a:ea typeface="새굴림" pitchFamily="18" charset="-127"/>
                        </a:rPr>
                        <a:t> </a:t>
                      </a:r>
                      <a:r>
                        <a:rPr kumimoji="1" lang="ko-KR" altLang="en-US" sz="1400" b="1" i="0" u="none" strike="noStrike" cap="none" normalizeH="0" baseline="0" smtClean="0">
                          <a:ln>
                            <a:noFill/>
                          </a:ln>
                          <a:solidFill>
                            <a:schemeClr val="tx1"/>
                          </a:solidFill>
                          <a:effectLst/>
                          <a:latin typeface="새굴림" pitchFamily="18" charset="-127"/>
                          <a:ea typeface="새굴림" pitchFamily="18" charset="-127"/>
                        </a:rPr>
                        <a:t>모든 일용근로자</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50000"/>
                        </a:lnSpc>
                        <a:spcBef>
                          <a:spcPct val="20000"/>
                        </a:spcBef>
                        <a:spcAft>
                          <a:spcPct val="0"/>
                        </a:spcAft>
                        <a:buClrTx/>
                        <a:buSzTx/>
                        <a:buFontTx/>
                        <a:buNone/>
                        <a:tabLst/>
                      </a:pPr>
                      <a:r>
                        <a:rPr kumimoji="1" lang="ko-KR" altLang="en-US" sz="1400" b="1" i="0" u="none" strike="noStrike" cap="none" normalizeH="0" baseline="0" smtClean="0">
                          <a:ln>
                            <a:noFill/>
                          </a:ln>
                          <a:solidFill>
                            <a:schemeClr val="tx1"/>
                          </a:solidFill>
                          <a:effectLst/>
                          <a:latin typeface="새굴림" pitchFamily="18" charset="-127"/>
                          <a:ea typeface="새굴림" pitchFamily="18" charset="-127"/>
                        </a:rPr>
                        <a:t>없음</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1" hangingPunct="1">
                        <a:lnSpc>
                          <a:spcPct val="100000"/>
                        </a:lnSpc>
                        <a:spcBef>
                          <a:spcPct val="20000"/>
                        </a:spcBef>
                        <a:spcAft>
                          <a:spcPct val="0"/>
                        </a:spcAft>
                        <a:buClrTx/>
                        <a:buSzTx/>
                        <a:buFontTx/>
                        <a:buNone/>
                        <a:tabLst/>
                      </a:pPr>
                      <a:r>
                        <a:rPr kumimoji="1" lang="ko-KR" altLang="en-US" sz="1400" b="1" i="0" u="none" strike="noStrike" cap="none" normalizeH="0" baseline="0" dirty="0" err="1" smtClean="0">
                          <a:ln>
                            <a:noFill/>
                          </a:ln>
                          <a:solidFill>
                            <a:schemeClr val="tx1"/>
                          </a:solidFill>
                          <a:effectLst/>
                          <a:latin typeface="새굴림" pitchFamily="18" charset="-127"/>
                          <a:ea typeface="새굴림" pitchFamily="18" charset="-127"/>
                        </a:rPr>
                        <a:t>총급여액의</a:t>
                      </a:r>
                      <a:r>
                        <a:rPr kumimoji="1" lang="ko-KR" altLang="en-US" sz="1400" b="1" i="0" u="none" strike="noStrike" cap="none" normalizeH="0" baseline="0" dirty="0" smtClean="0">
                          <a:ln>
                            <a:noFill/>
                          </a:ln>
                          <a:solidFill>
                            <a:schemeClr val="tx1"/>
                          </a:solidFill>
                          <a:effectLst/>
                          <a:latin typeface="새굴림" pitchFamily="18" charset="-127"/>
                          <a:ea typeface="새굴림" pitchFamily="18" charset="-127"/>
                        </a:rPr>
                        <a:t>         </a:t>
                      </a:r>
                      <a:r>
                        <a:rPr kumimoji="1" lang="en-US" altLang="ko-KR" sz="1400" b="1" i="0" u="none" strike="noStrike" cap="none" normalizeH="0" baseline="0" dirty="0" smtClean="0">
                          <a:ln>
                            <a:noFill/>
                          </a:ln>
                          <a:solidFill>
                            <a:schemeClr val="tx1"/>
                          </a:solidFill>
                          <a:effectLst/>
                          <a:latin typeface="새굴림" pitchFamily="18" charset="-127"/>
                          <a:ea typeface="새굴림" pitchFamily="18" charset="-127"/>
                        </a:rPr>
                        <a:t>4.05%</a:t>
                      </a:r>
                      <a:r>
                        <a:rPr kumimoji="1" lang="en-US" altLang="ko-KR" sz="1800" b="1" i="0" u="none" strike="noStrike" cap="none" normalizeH="0" baseline="0" dirty="0" smtClean="0">
                          <a:ln>
                            <a:noFill/>
                          </a:ln>
                          <a:solidFill>
                            <a:srgbClr val="FF0000"/>
                          </a:solidFill>
                          <a:effectLst/>
                          <a:latin typeface="새굴림" pitchFamily="18" charset="-127"/>
                          <a:ea typeface="새굴림" pitchFamily="18" charset="-127"/>
                        </a:rPr>
                        <a:t/>
                      </a:r>
                      <a:br>
                        <a:rPr kumimoji="1" lang="en-US" altLang="ko-KR" sz="1800" b="1" i="0" u="none" strike="noStrike" cap="none" normalizeH="0" baseline="0" dirty="0" smtClean="0">
                          <a:ln>
                            <a:noFill/>
                          </a:ln>
                          <a:solidFill>
                            <a:srgbClr val="FF0000"/>
                          </a:solidFill>
                          <a:effectLst/>
                          <a:latin typeface="새굴림" pitchFamily="18" charset="-127"/>
                          <a:ea typeface="새굴림" pitchFamily="18" charset="-127"/>
                        </a:rPr>
                      </a:br>
                      <a:r>
                        <a:rPr kumimoji="1" lang="ko-KR" altLang="en-US" sz="1200" b="1" i="0" u="none" strike="noStrike" cap="none" normalizeH="0" baseline="0" dirty="0" smtClean="0">
                          <a:ln>
                            <a:noFill/>
                          </a:ln>
                          <a:solidFill>
                            <a:srgbClr val="FF0000"/>
                          </a:solidFill>
                          <a:effectLst/>
                          <a:latin typeface="새굴림" pitchFamily="18" charset="-127"/>
                          <a:ea typeface="새굴림" pitchFamily="18" charset="-127"/>
                        </a:rPr>
                        <a:t>노무비율</a:t>
                      </a:r>
                      <a:r>
                        <a:rPr kumimoji="1" lang="en-US" altLang="ko-KR" sz="1200" b="1" i="0" u="none" strike="noStrike" cap="none" normalizeH="0" baseline="0" dirty="0" smtClean="0">
                          <a:ln>
                            <a:noFill/>
                          </a:ln>
                          <a:solidFill>
                            <a:srgbClr val="FF0000"/>
                          </a:solidFill>
                          <a:effectLst/>
                          <a:latin typeface="새굴림" pitchFamily="18" charset="-127"/>
                          <a:ea typeface="새굴림" pitchFamily="18" charset="-127"/>
                        </a:rPr>
                        <a:t>27%/30%</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10000"/>
                        </a:lnSpc>
                        <a:spcBef>
                          <a:spcPct val="20000"/>
                        </a:spcBef>
                        <a:spcAft>
                          <a:spcPct val="0"/>
                        </a:spcAft>
                        <a:buClrTx/>
                        <a:buSzTx/>
                        <a:buFontTx/>
                        <a:buNone/>
                        <a:tabLst/>
                      </a:pPr>
                      <a:r>
                        <a:rPr kumimoji="1" lang="ko-KR" altLang="en-US" sz="1400" b="1" i="0" u="none" strike="noStrike" cap="none" normalizeH="0" baseline="0" smtClean="0">
                          <a:ln>
                            <a:noFill/>
                          </a:ln>
                          <a:solidFill>
                            <a:schemeClr val="tx1"/>
                          </a:solidFill>
                          <a:effectLst/>
                          <a:latin typeface="새굴림" pitchFamily="18" charset="-127"/>
                          <a:ea typeface="새굴림" pitchFamily="18" charset="-127"/>
                        </a:rPr>
                        <a:t>원수급인</a:t>
                      </a:r>
                      <a:r>
                        <a:rPr kumimoji="1" lang="en-US" altLang="ko-KR" sz="1400" b="1" i="0" u="none" strike="noStrike" cap="none" normalizeH="0" baseline="0" smtClean="0">
                          <a:ln>
                            <a:noFill/>
                          </a:ln>
                          <a:solidFill>
                            <a:schemeClr val="tx1"/>
                          </a:solidFill>
                          <a:effectLst/>
                          <a:latin typeface="새굴림" pitchFamily="18" charset="-127"/>
                          <a:ea typeface="새굴림" pitchFamily="18" charset="-127"/>
                        </a:rPr>
                        <a:t>/</a:t>
                      </a:r>
                    </a:p>
                    <a:p>
                      <a:pPr marL="0" marR="0" lvl="0" indent="0" algn="ctr" defTabSz="914400" rtl="0" eaLnBrk="1" fontAlgn="base" latinLnBrk="1" hangingPunct="1">
                        <a:lnSpc>
                          <a:spcPct val="110000"/>
                        </a:lnSpc>
                        <a:spcBef>
                          <a:spcPct val="20000"/>
                        </a:spcBef>
                        <a:spcAft>
                          <a:spcPct val="0"/>
                        </a:spcAft>
                        <a:buClrTx/>
                        <a:buSzTx/>
                        <a:buFontTx/>
                        <a:buNone/>
                        <a:tabLst/>
                      </a:pPr>
                      <a:r>
                        <a:rPr kumimoji="1" lang="ko-KR" altLang="en-US" sz="1400" b="1" i="0" u="none" strike="noStrike" cap="none" normalizeH="0" baseline="0" smtClean="0">
                          <a:ln>
                            <a:noFill/>
                          </a:ln>
                          <a:solidFill>
                            <a:schemeClr val="tx1"/>
                          </a:solidFill>
                          <a:effectLst/>
                          <a:latin typeface="새굴림" pitchFamily="18" charset="-127"/>
                          <a:ea typeface="새굴림" pitchFamily="18" charset="-127"/>
                        </a:rPr>
                        <a:t>원수급인</a:t>
                      </a:r>
                    </a:p>
                  </a:txBody>
                  <a:tcPr marT="45731" marB="4573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1" hangingPunct="1">
                        <a:lnSpc>
                          <a:spcPct val="150000"/>
                        </a:lnSpc>
                        <a:spcBef>
                          <a:spcPct val="20000"/>
                        </a:spcBef>
                        <a:spcAft>
                          <a:spcPct val="0"/>
                        </a:spcAft>
                        <a:buClrTx/>
                        <a:buSzTx/>
                        <a:buFontTx/>
                        <a:buNone/>
                        <a:tabLst/>
                      </a:pPr>
                      <a:r>
                        <a:rPr kumimoji="1" lang="ko-KR" altLang="en-US" sz="1400" b="0" i="0" u="none" strike="noStrike" cap="none" normalizeH="0" baseline="0" dirty="0" smtClean="0">
                          <a:ln>
                            <a:noFill/>
                          </a:ln>
                          <a:solidFill>
                            <a:schemeClr val="tx1"/>
                          </a:solidFill>
                          <a:effectLst/>
                          <a:latin typeface="새굴림" pitchFamily="18" charset="-127"/>
                          <a:ea typeface="새굴림" pitchFamily="18" charset="-127"/>
                        </a:rPr>
                        <a:t>연납</a:t>
                      </a:r>
                      <a:r>
                        <a:rPr kumimoji="1" lang="en-US" altLang="ko-KR" sz="1400" b="0" i="0" u="none" strike="noStrike" cap="none" normalizeH="0" baseline="0" dirty="0" smtClean="0">
                          <a:ln>
                            <a:noFill/>
                          </a:ln>
                          <a:solidFill>
                            <a:schemeClr val="tx1"/>
                          </a:solidFill>
                          <a:effectLst/>
                          <a:latin typeface="새굴림" pitchFamily="18" charset="-127"/>
                          <a:ea typeface="새굴림" pitchFamily="18" charset="-127"/>
                        </a:rPr>
                        <a:t>/</a:t>
                      </a:r>
                      <a:r>
                        <a:rPr kumimoji="1" lang="ko-KR" altLang="en-US" sz="1400" b="0" i="0" u="none" strike="noStrike" cap="none" normalizeH="0" baseline="0" dirty="0" smtClean="0">
                          <a:ln>
                            <a:noFill/>
                          </a:ln>
                          <a:solidFill>
                            <a:schemeClr val="tx1"/>
                          </a:solidFill>
                          <a:effectLst/>
                          <a:latin typeface="새굴림" pitchFamily="18" charset="-127"/>
                          <a:ea typeface="새굴림" pitchFamily="18" charset="-127"/>
                        </a:rPr>
                        <a:t>선납</a:t>
                      </a:r>
                    </a:p>
                    <a:p>
                      <a:pPr marL="0" marR="0" lvl="0" indent="0" algn="ctr" defTabSz="914400" rtl="0" eaLnBrk="1" fontAlgn="base" latinLnBrk="1" hangingPunct="1">
                        <a:lnSpc>
                          <a:spcPct val="150000"/>
                        </a:lnSpc>
                        <a:spcBef>
                          <a:spcPct val="20000"/>
                        </a:spcBef>
                        <a:spcAft>
                          <a:spcPct val="0"/>
                        </a:spcAft>
                        <a:buClrTx/>
                        <a:buSzTx/>
                        <a:buFontTx/>
                        <a:buNone/>
                        <a:tabLst/>
                      </a:pPr>
                      <a:r>
                        <a:rPr kumimoji="1" lang="ko-KR" altLang="en-US" sz="1400" b="0" i="0" u="none" strike="noStrike" cap="none" normalizeH="0" baseline="0" dirty="0" smtClean="0">
                          <a:ln>
                            <a:noFill/>
                          </a:ln>
                          <a:solidFill>
                            <a:schemeClr val="tx1"/>
                          </a:solidFill>
                          <a:effectLst/>
                          <a:latin typeface="새굴림" pitchFamily="18" charset="-127"/>
                          <a:ea typeface="새굴림" pitchFamily="18" charset="-127"/>
                        </a:rPr>
                        <a:t>일괄</a:t>
                      </a:r>
                      <a:r>
                        <a:rPr kumimoji="1" lang="en-US" altLang="ko-KR" sz="1400" b="0" i="0" u="none" strike="noStrike" cap="none" normalizeH="0" baseline="0" dirty="0" smtClean="0">
                          <a:ln>
                            <a:noFill/>
                          </a:ln>
                          <a:solidFill>
                            <a:schemeClr val="tx1"/>
                          </a:solidFill>
                          <a:effectLst/>
                          <a:latin typeface="새굴림" pitchFamily="18" charset="-127"/>
                          <a:ea typeface="새굴림" pitchFamily="18" charset="-127"/>
                        </a:rPr>
                        <a:t>/</a:t>
                      </a:r>
                      <a:r>
                        <a:rPr kumimoji="1" lang="ko-KR" altLang="en-US" sz="1400" b="0" i="0" u="none" strike="noStrike" cap="none" normalizeH="0" baseline="0" dirty="0" smtClean="0">
                          <a:ln>
                            <a:noFill/>
                          </a:ln>
                          <a:solidFill>
                            <a:schemeClr val="tx1"/>
                          </a:solidFill>
                          <a:effectLst/>
                          <a:latin typeface="새굴림" pitchFamily="18" charset="-127"/>
                          <a:ea typeface="새굴림" pitchFamily="18" charset="-127"/>
                        </a:rPr>
                        <a:t>확정정산</a:t>
                      </a:r>
                    </a:p>
                  </a:txBody>
                  <a:tcPr marT="45731" marB="45731"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1248" name="Text Box 48"/>
          <p:cNvSpPr txBox="1">
            <a:spLocks noChangeArrowheads="1"/>
          </p:cNvSpPr>
          <p:nvPr/>
        </p:nvSpPr>
        <p:spPr bwMode="auto">
          <a:xfrm>
            <a:off x="147638" y="271463"/>
            <a:ext cx="8928100" cy="400110"/>
          </a:xfrm>
          <a:prstGeom prst="rect">
            <a:avLst/>
          </a:prstGeom>
          <a:noFill/>
          <a:ln w="9525">
            <a:noFill/>
            <a:miter lim="800000"/>
            <a:headEnd/>
            <a:tailEnd/>
          </a:ln>
        </p:spPr>
        <p:txBody>
          <a:bodyPr>
            <a:spAutoFit/>
          </a:bodyPr>
          <a:lstStyle/>
          <a:p>
            <a:pPr>
              <a:spcBef>
                <a:spcPct val="50000"/>
              </a:spcBef>
            </a:pPr>
            <a:r>
              <a:rPr lang="en-US" altLang="ko-KR" sz="2000" dirty="0" smtClean="0">
                <a:latin typeface="HY헤드라인M" pitchFamily="18" charset="-127"/>
                <a:ea typeface="HY헤드라인M" pitchFamily="18" charset="-127"/>
              </a:rPr>
              <a:t>4</a:t>
            </a:r>
            <a:r>
              <a:rPr lang="ko-KR" altLang="en-US" sz="2000" dirty="0" err="1" smtClean="0">
                <a:latin typeface="HY헤드라인M" pitchFamily="18" charset="-127"/>
                <a:ea typeface="HY헤드라인M" pitchFamily="18" charset="-127"/>
              </a:rPr>
              <a:t>대보험료</a:t>
            </a:r>
            <a:r>
              <a:rPr lang="ko-KR" altLang="en-US" sz="2000" dirty="0" smtClean="0">
                <a:latin typeface="HY헤드라인M" pitchFamily="18" charset="-127"/>
                <a:ea typeface="HY헤드라인M" pitchFamily="18" charset="-127"/>
              </a:rPr>
              <a:t> 근로자 및 사업부 부담 기준</a:t>
            </a:r>
            <a:endParaRPr lang="ko-KR" altLang="en-US" sz="2000" dirty="0">
              <a:latin typeface="HY헤드라인M" pitchFamily="18" charset="-127"/>
              <a:ea typeface="HY헤드라인M" pitchFamily="18" charset="-127"/>
            </a:endParaRPr>
          </a:p>
        </p:txBody>
      </p:sp>
      <p:sp>
        <p:nvSpPr>
          <p:cNvPr id="2" name="슬라이드 번호 개체 틀 1"/>
          <p:cNvSpPr>
            <a:spLocks noGrp="1"/>
          </p:cNvSpPr>
          <p:nvPr>
            <p:ph type="sldNum" sz="quarter" idx="12"/>
          </p:nvPr>
        </p:nvSpPr>
        <p:spPr/>
        <p:txBody>
          <a:bodyPr/>
          <a:lstStyle/>
          <a:p>
            <a:pPr>
              <a:defRPr/>
            </a:pPr>
            <a:fld id="{79B13D33-4088-474A-9A44-3605EFAD491C}" type="slidenum">
              <a:rPr lang="en-US" altLang="ko-KR" smtClean="0"/>
              <a:pPr>
                <a:defRPr/>
              </a:pPr>
              <a:t>79</a:t>
            </a:fld>
            <a:endParaRPr lang="en-US" altLang="ko-KR"/>
          </a:p>
        </p:txBody>
      </p:sp>
      <p:cxnSp>
        <p:nvCxnSpPr>
          <p:cNvPr id="7" name="직선 연결선 6"/>
          <p:cNvCxnSpPr/>
          <p:nvPr/>
        </p:nvCxnSpPr>
        <p:spPr>
          <a:xfrm>
            <a:off x="0" y="785794"/>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262086902"/>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슬라이드 번호 개체 틀 2"/>
          <p:cNvSpPr>
            <a:spLocks noGrp="1"/>
          </p:cNvSpPr>
          <p:nvPr>
            <p:ph type="sldNum" sz="quarter" idx="12"/>
          </p:nvPr>
        </p:nvSpPr>
        <p:spPr/>
        <p:txBody>
          <a:bodyPr/>
          <a:lstStyle/>
          <a:p>
            <a:pPr>
              <a:defRPr/>
            </a:pPr>
            <a:fld id="{B0B6F1A9-172C-49AD-9F7F-AF7132960669}" type="slidenum">
              <a:rPr lang="en-US" altLang="ko-KR" smtClean="0"/>
              <a:pPr>
                <a:defRPr/>
              </a:pPr>
              <a:t>8</a:t>
            </a:fld>
            <a:endParaRPr lang="en-US" altLang="ko-KR"/>
          </a:p>
        </p:txBody>
      </p:sp>
      <p:sp>
        <p:nvSpPr>
          <p:cNvPr id="4" name="직사각형 3"/>
          <p:cNvSpPr/>
          <p:nvPr/>
        </p:nvSpPr>
        <p:spPr>
          <a:xfrm>
            <a:off x="1000100" y="142852"/>
            <a:ext cx="8429684" cy="400110"/>
          </a:xfrm>
          <a:prstGeom prst="rect">
            <a:avLst/>
          </a:prstGeom>
        </p:spPr>
        <p:txBody>
          <a:bodyPr wrap="square">
            <a:spAutoFit/>
          </a:bodyPr>
          <a:lstStyle/>
          <a:p>
            <a:r>
              <a:rPr lang="ko-KR" altLang="en-US" sz="2000" b="1" dirty="0" smtClean="0"/>
              <a:t>주 </a:t>
            </a:r>
            <a:r>
              <a:rPr lang="en-US" altLang="ko-KR" sz="2000" b="1" dirty="0" smtClean="0"/>
              <a:t>52</a:t>
            </a:r>
            <a:r>
              <a:rPr lang="ko-KR" altLang="en-US" sz="2000" b="1" dirty="0" smtClean="0"/>
              <a:t>시간 </a:t>
            </a:r>
            <a:r>
              <a:rPr lang="ko-KR" altLang="en-US" sz="2000" b="1" dirty="0" err="1" smtClean="0"/>
              <a:t>근로제</a:t>
            </a:r>
            <a:r>
              <a:rPr lang="ko-KR" altLang="en-US" sz="2000" b="1" dirty="0" smtClean="0"/>
              <a:t> 건설 공사비 최대 </a:t>
            </a:r>
            <a:r>
              <a:rPr lang="en-US" altLang="ko-KR" sz="2000" b="1" dirty="0" smtClean="0"/>
              <a:t>14.5% </a:t>
            </a:r>
            <a:r>
              <a:rPr lang="ko-KR" altLang="en-US" sz="2000" b="1" dirty="0" smtClean="0"/>
              <a:t>늘고</a:t>
            </a:r>
            <a:r>
              <a:rPr lang="en-US" altLang="ko-KR" sz="2000" b="1" dirty="0" smtClean="0"/>
              <a:t>, </a:t>
            </a:r>
            <a:r>
              <a:rPr lang="ko-KR" altLang="en-US" sz="2000" b="1" dirty="0" smtClean="0"/>
              <a:t>임금은 </a:t>
            </a:r>
            <a:r>
              <a:rPr lang="en-US" altLang="ko-KR" sz="2000" b="1" dirty="0" smtClean="0"/>
              <a:t>13% </a:t>
            </a:r>
            <a:r>
              <a:rPr lang="ko-KR" altLang="en-US" sz="2000" b="1" dirty="0" smtClean="0"/>
              <a:t>감소 </a:t>
            </a:r>
            <a:endParaRPr lang="ko-KR" altLang="en-US" sz="2000" dirty="0"/>
          </a:p>
        </p:txBody>
      </p:sp>
      <p:sp>
        <p:nvSpPr>
          <p:cNvPr id="5" name="직사각형 4"/>
          <p:cNvSpPr/>
          <p:nvPr/>
        </p:nvSpPr>
        <p:spPr>
          <a:xfrm>
            <a:off x="368894" y="754168"/>
            <a:ext cx="4786314" cy="4031873"/>
          </a:xfrm>
          <a:prstGeom prst="rect">
            <a:avLst/>
          </a:prstGeom>
        </p:spPr>
        <p:txBody>
          <a:bodyPr wrap="square">
            <a:spAutoFit/>
          </a:bodyPr>
          <a:lstStyle/>
          <a:p>
            <a:r>
              <a:rPr lang="ko-KR" altLang="en-US" sz="1600" b="1" dirty="0" smtClean="0"/>
              <a:t>한국건설산업연구원</a:t>
            </a:r>
            <a:r>
              <a:rPr lang="en-US" altLang="ko-KR" sz="1600" b="1" dirty="0" smtClean="0"/>
              <a:t>(</a:t>
            </a:r>
            <a:r>
              <a:rPr lang="ko-KR" altLang="en-US" sz="1600" b="1" dirty="0" err="1" smtClean="0"/>
              <a:t>건산연</a:t>
            </a:r>
            <a:r>
              <a:rPr lang="en-US" altLang="ko-KR" sz="1600" b="1" dirty="0" smtClean="0"/>
              <a:t>)</a:t>
            </a:r>
            <a:r>
              <a:rPr lang="ko-KR" altLang="en-US" sz="1600" b="1" dirty="0" smtClean="0"/>
              <a:t>은 </a:t>
            </a:r>
            <a:r>
              <a:rPr lang="en-US" altLang="ko-KR" sz="1600" b="1" dirty="0" smtClean="0"/>
              <a:t>37</a:t>
            </a:r>
            <a:r>
              <a:rPr lang="ko-KR" altLang="en-US" sz="1600" b="1" dirty="0" smtClean="0"/>
              <a:t>개 현장을 대상으로 조사</a:t>
            </a:r>
            <a:endParaRPr lang="en-US" altLang="ko-KR" sz="1600" b="1" dirty="0" smtClean="0"/>
          </a:p>
          <a:p>
            <a:endParaRPr lang="en-US" altLang="ko-KR" sz="1600" b="1" dirty="0" smtClean="0"/>
          </a:p>
          <a:p>
            <a:r>
              <a:rPr lang="ko-KR" altLang="en-US" sz="1600" b="1" dirty="0" smtClean="0"/>
              <a:t>조사 대상 건설 현장 관리직 직원의 주당 평균 근로시간은 </a:t>
            </a:r>
            <a:r>
              <a:rPr lang="en-US" altLang="ko-KR" sz="1600" b="1" dirty="0" smtClean="0"/>
              <a:t>59.8</a:t>
            </a:r>
            <a:r>
              <a:rPr lang="ko-KR" altLang="en-US" sz="1600" b="1" dirty="0" smtClean="0"/>
              <a:t>시간</a:t>
            </a:r>
            <a:r>
              <a:rPr lang="en-US" altLang="ko-KR" sz="1600" b="1" dirty="0" smtClean="0"/>
              <a:t>. </a:t>
            </a:r>
            <a:r>
              <a:rPr lang="ko-KR" altLang="en-US" sz="1600" b="1" dirty="0" smtClean="0"/>
              <a:t>기능직은 </a:t>
            </a:r>
            <a:r>
              <a:rPr lang="en-US" altLang="ko-KR" sz="1600" b="1" dirty="0" smtClean="0"/>
              <a:t>56.8</a:t>
            </a:r>
            <a:r>
              <a:rPr lang="ko-KR" altLang="en-US" sz="1600" b="1" dirty="0" smtClean="0"/>
              <a:t>시간</a:t>
            </a:r>
            <a:r>
              <a:rPr lang="en-US" altLang="ko-KR" sz="1600" b="1" dirty="0" smtClean="0"/>
              <a:t>. </a:t>
            </a:r>
          </a:p>
          <a:p>
            <a:endParaRPr lang="en-US" altLang="ko-KR" sz="1600" b="1" dirty="0"/>
          </a:p>
          <a:p>
            <a:r>
              <a:rPr lang="en-US" altLang="ko-KR" sz="1600" b="1" dirty="0" smtClean="0"/>
              <a:t>52</a:t>
            </a:r>
            <a:r>
              <a:rPr lang="ko-KR" altLang="en-US" sz="1600" b="1" dirty="0" smtClean="0"/>
              <a:t>시간제를 적용할 경우 관리직과 기능직의 근로시간 감소율은 각각 </a:t>
            </a:r>
            <a:r>
              <a:rPr lang="en-US" altLang="ko-KR" sz="1600" b="1" dirty="0" smtClean="0"/>
              <a:t>13%, 8.4%. </a:t>
            </a:r>
          </a:p>
          <a:p>
            <a:endParaRPr lang="en-US" altLang="ko-KR" sz="1600" b="1" dirty="0"/>
          </a:p>
          <a:p>
            <a:r>
              <a:rPr lang="ko-KR" altLang="en-US" sz="1600" b="1" dirty="0" err="1" smtClean="0"/>
              <a:t>추가인력투입시</a:t>
            </a:r>
            <a:r>
              <a:rPr lang="en-US" altLang="ko-KR" sz="1600" b="1" dirty="0" smtClean="0"/>
              <a:t> </a:t>
            </a:r>
            <a:r>
              <a:rPr lang="ko-KR" altLang="en-US" sz="1600" b="1" dirty="0" smtClean="0"/>
              <a:t>직접 </a:t>
            </a:r>
            <a:r>
              <a:rPr lang="ko-KR" altLang="en-US" sz="1600" b="1" dirty="0" err="1" smtClean="0"/>
              <a:t>노무비는</a:t>
            </a:r>
            <a:r>
              <a:rPr lang="ko-KR" altLang="en-US" sz="1600" b="1" dirty="0" smtClean="0"/>
              <a:t> 평균 </a:t>
            </a:r>
            <a:r>
              <a:rPr lang="en-US" altLang="ko-KR" sz="1600" b="1" dirty="0" smtClean="0"/>
              <a:t>8.9% ~ </a:t>
            </a:r>
            <a:r>
              <a:rPr lang="ko-KR" altLang="en-US" sz="1600" b="1" dirty="0" smtClean="0"/>
              <a:t>최대 </a:t>
            </a:r>
            <a:r>
              <a:rPr lang="en-US" altLang="ko-KR" sz="1600" b="1" dirty="0" smtClean="0"/>
              <a:t>25.7% </a:t>
            </a:r>
            <a:r>
              <a:rPr lang="ko-KR" altLang="en-US" sz="1600" b="1" dirty="0" smtClean="0"/>
              <a:t>증가 </a:t>
            </a:r>
            <a:r>
              <a:rPr lang="en-US" altLang="ko-KR" sz="1600" b="1" dirty="0" smtClean="0"/>
              <a:t>/</a:t>
            </a:r>
            <a:r>
              <a:rPr lang="ko-KR" altLang="en-US" sz="1600" b="1" dirty="0" smtClean="0"/>
              <a:t>관리직을 늘릴 경우 간접 </a:t>
            </a:r>
            <a:r>
              <a:rPr lang="ko-KR" altLang="en-US" sz="1600" b="1" dirty="0" err="1" smtClean="0"/>
              <a:t>노무비는</a:t>
            </a:r>
            <a:r>
              <a:rPr lang="ko-KR" altLang="en-US" sz="1600" b="1" dirty="0" smtClean="0"/>
              <a:t> 평균 </a:t>
            </a:r>
            <a:r>
              <a:rPr lang="en-US" altLang="ko-KR" sz="1600" b="1" dirty="0" smtClean="0"/>
              <a:t>12.3%, </a:t>
            </a:r>
            <a:r>
              <a:rPr lang="ko-KR" altLang="en-US" sz="1600" b="1" dirty="0" smtClean="0"/>
              <a:t>최대 </a:t>
            </a:r>
            <a:r>
              <a:rPr lang="en-US" altLang="ko-KR" sz="1600" b="1" dirty="0" smtClean="0"/>
              <a:t>35%</a:t>
            </a:r>
            <a:r>
              <a:rPr lang="ko-KR" altLang="en-US" sz="1600" b="1" dirty="0" smtClean="0"/>
              <a:t>증가</a:t>
            </a:r>
            <a:endParaRPr lang="en-US" altLang="ko-KR" sz="1600" b="1" dirty="0" smtClean="0"/>
          </a:p>
          <a:p>
            <a:endParaRPr lang="en-US" altLang="ko-KR" sz="1600" b="1" dirty="0" smtClean="0"/>
          </a:p>
          <a:p>
            <a:r>
              <a:rPr lang="ko-KR" altLang="en-US" sz="1600" b="1" dirty="0" err="1" smtClean="0">
                <a:solidFill>
                  <a:srgbClr val="0000FF"/>
                </a:solidFill>
              </a:rPr>
              <a:t>총공사비는</a:t>
            </a:r>
            <a:r>
              <a:rPr lang="ko-KR" altLang="en-US" sz="1600" b="1" dirty="0" smtClean="0">
                <a:solidFill>
                  <a:srgbClr val="0000FF"/>
                </a:solidFill>
              </a:rPr>
              <a:t> 최소 </a:t>
            </a:r>
            <a:r>
              <a:rPr lang="en-US" altLang="ko-KR" sz="1600" b="1" dirty="0" smtClean="0">
                <a:solidFill>
                  <a:srgbClr val="0000FF"/>
                </a:solidFill>
              </a:rPr>
              <a:t>0.3%</a:t>
            </a:r>
            <a:r>
              <a:rPr lang="ko-KR" altLang="en-US" sz="1600" b="1" dirty="0" smtClean="0">
                <a:solidFill>
                  <a:srgbClr val="0000FF"/>
                </a:solidFill>
              </a:rPr>
              <a:t>에서 최대 </a:t>
            </a:r>
            <a:r>
              <a:rPr lang="en-US" altLang="ko-KR" sz="1600" b="1" dirty="0" smtClean="0">
                <a:solidFill>
                  <a:srgbClr val="0000FF"/>
                </a:solidFill>
              </a:rPr>
              <a:t>14.5% </a:t>
            </a:r>
            <a:r>
              <a:rPr lang="ko-KR" altLang="en-US" sz="1600" b="1" dirty="0" smtClean="0">
                <a:solidFill>
                  <a:srgbClr val="0000FF"/>
                </a:solidFill>
              </a:rPr>
              <a:t>증가</a:t>
            </a:r>
            <a:r>
              <a:rPr lang="en-US" altLang="ko-KR" sz="1600" b="1" dirty="0" smtClean="0"/>
              <a:t>. </a:t>
            </a:r>
            <a:r>
              <a:rPr lang="ko-KR" altLang="en-US" sz="1600" b="1" dirty="0" smtClean="0">
                <a:solidFill>
                  <a:srgbClr val="FF0000"/>
                </a:solidFill>
              </a:rPr>
              <a:t>평균 증가율은 </a:t>
            </a:r>
            <a:r>
              <a:rPr lang="en-US" altLang="ko-KR" sz="1600" b="1" dirty="0" smtClean="0">
                <a:solidFill>
                  <a:srgbClr val="FF0000"/>
                </a:solidFill>
              </a:rPr>
              <a:t>4.3%</a:t>
            </a:r>
            <a:r>
              <a:rPr lang="en-US" altLang="ko-KR" sz="1600" b="1" dirty="0" smtClean="0"/>
              <a:t>. </a:t>
            </a:r>
            <a:r>
              <a:rPr lang="ko-KR" altLang="en-US" sz="1600" b="1" dirty="0" smtClean="0"/>
              <a:t>일본 건설업에 </a:t>
            </a:r>
            <a:r>
              <a:rPr lang="en-US" altLang="ko-KR" sz="1600" b="1" dirty="0" smtClean="0"/>
              <a:t>5</a:t>
            </a:r>
            <a:r>
              <a:rPr lang="ko-KR" altLang="en-US" sz="1600" b="1" dirty="0" smtClean="0"/>
              <a:t>년 적용유예 </a:t>
            </a:r>
            <a:r>
              <a:rPr lang="en-US" altLang="ko-KR" sz="1600" b="1" dirty="0" smtClean="0"/>
              <a:t>(</a:t>
            </a:r>
            <a:r>
              <a:rPr lang="ko-KR" altLang="en-US" sz="1600" b="1" dirty="0" smtClean="0"/>
              <a:t>중앙일보  </a:t>
            </a:r>
            <a:r>
              <a:rPr lang="en-US" altLang="ko-KR" sz="1600" b="1" dirty="0" smtClean="0"/>
              <a:t>2018-06-11) </a:t>
            </a:r>
            <a:endParaRPr lang="ko-KR" altLang="en-US" sz="1600" b="1" dirty="0"/>
          </a:p>
        </p:txBody>
      </p:sp>
      <p:pic>
        <p:nvPicPr>
          <p:cNvPr id="6" name="그림 5" descr="캡처.PNG"/>
          <p:cNvPicPr>
            <a:picLocks noChangeAspect="1"/>
          </p:cNvPicPr>
          <p:nvPr/>
        </p:nvPicPr>
        <p:blipFill>
          <a:blip r:embed="rId2"/>
          <a:stretch>
            <a:fillRect/>
          </a:stretch>
        </p:blipFill>
        <p:spPr>
          <a:xfrm>
            <a:off x="5286380" y="836712"/>
            <a:ext cx="3643338" cy="3949610"/>
          </a:xfrm>
          <a:prstGeom prst="rect">
            <a:avLst/>
          </a:prstGeom>
        </p:spPr>
      </p:pic>
      <p:pic>
        <p:nvPicPr>
          <p:cNvPr id="8" name="그림 7" descr="캡처1.PNG"/>
          <p:cNvPicPr>
            <a:picLocks noChangeAspect="1"/>
          </p:cNvPicPr>
          <p:nvPr/>
        </p:nvPicPr>
        <p:blipFill>
          <a:blip r:embed="rId3"/>
          <a:stretch>
            <a:fillRect/>
          </a:stretch>
        </p:blipFill>
        <p:spPr>
          <a:xfrm>
            <a:off x="285720" y="4718411"/>
            <a:ext cx="8643998" cy="2000264"/>
          </a:xfrm>
          <a:prstGeom prst="rect">
            <a:avLst/>
          </a:prstGeom>
        </p:spPr>
      </p:pic>
      <p:sp>
        <p:nvSpPr>
          <p:cNvPr id="7" name="모서리가 둥근 직사각형 6"/>
          <p:cNvSpPr/>
          <p:nvPr/>
        </p:nvSpPr>
        <p:spPr>
          <a:xfrm>
            <a:off x="142876" y="142852"/>
            <a:ext cx="771556"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2</a:t>
            </a:r>
            <a:endParaRPr lang="ko-KR" altLang="en-US" b="1" dirty="0">
              <a:latin typeface="+mn-ea"/>
            </a:endParaRPr>
          </a:p>
        </p:txBody>
      </p:sp>
    </p:spTree>
    <p:extLst>
      <p:ext uri="{BB962C8B-B14F-4D97-AF65-F5344CB8AC3E}">
        <p14:creationId xmlns="" xmlns:p14="http://schemas.microsoft.com/office/powerpoint/2010/main" val="291674695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3" descr="j0285434[1]"/>
          <p:cNvPicPr>
            <a:picLocks noChangeAspect="1" noChangeArrowheads="1"/>
          </p:cNvPicPr>
          <p:nvPr/>
        </p:nvPicPr>
        <p:blipFill>
          <a:blip r:embed="rId2"/>
          <a:srcRect/>
          <a:stretch>
            <a:fillRect/>
          </a:stretch>
        </p:blipFill>
        <p:spPr bwMode="auto">
          <a:xfrm>
            <a:off x="298450" y="3068638"/>
            <a:ext cx="1681163" cy="3384550"/>
          </a:xfrm>
          <a:prstGeom prst="rect">
            <a:avLst/>
          </a:prstGeom>
          <a:noFill/>
          <a:ln w="9525">
            <a:noFill/>
            <a:miter lim="800000"/>
            <a:headEnd/>
            <a:tailEnd/>
          </a:ln>
        </p:spPr>
      </p:pic>
      <p:sp>
        <p:nvSpPr>
          <p:cNvPr id="37892" name="Rectangle 5"/>
          <p:cNvSpPr>
            <a:spLocks noChangeArrowheads="1"/>
          </p:cNvSpPr>
          <p:nvPr/>
        </p:nvSpPr>
        <p:spPr bwMode="auto">
          <a:xfrm>
            <a:off x="1857356" y="1000108"/>
            <a:ext cx="6840537" cy="689420"/>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lIns="54000" rIns="54000">
            <a:spAutoFit/>
          </a:bodyPr>
          <a:lstStyle/>
          <a:p>
            <a:pPr marL="419100" indent="-419100" eaLnBrk="0" hangingPunct="0">
              <a:lnSpc>
                <a:spcPct val="120000"/>
              </a:lnSpc>
              <a:spcBef>
                <a:spcPct val="20000"/>
              </a:spcBef>
              <a:buClr>
                <a:schemeClr val="hlink"/>
              </a:buClr>
              <a:buFont typeface="Wingdings" pitchFamily="2" charset="2"/>
              <a:buNone/>
              <a:tabLst>
                <a:tab pos="92075" algn="l"/>
              </a:tabLst>
              <a:defRPr/>
            </a:pPr>
            <a:r>
              <a:rPr lang="en-US" altLang="ko-KR" sz="1600" dirty="0" smtClean="0">
                <a:latin typeface="HY헤드라인M" pitchFamily="18" charset="-127"/>
                <a:ea typeface="HY헤드라인M" pitchFamily="18" charset="-127"/>
              </a:rPr>
              <a:t>3</a:t>
            </a:r>
            <a:r>
              <a:rPr lang="ko-KR" altLang="en-US" sz="1400" dirty="0" err="1" smtClean="0">
                <a:latin typeface="HY헤드라인M" pitchFamily="18" charset="-127"/>
                <a:ea typeface="HY헤드라인M" pitchFamily="18" charset="-127"/>
              </a:rPr>
              <a:t>개월이상</a:t>
            </a:r>
            <a:r>
              <a:rPr lang="ko-KR" altLang="en-US" sz="1400" dirty="0" smtClean="0">
                <a:latin typeface="HY헤드라인M" pitchFamily="18" charset="-127"/>
                <a:ea typeface="HY헤드라인M" pitchFamily="18" charset="-127"/>
              </a:rPr>
              <a:t> 근로하고 퇴직한 근로자들이 해고수당을 청구하는 사례가 급증하고 있다</a:t>
            </a:r>
            <a:r>
              <a:rPr lang="en-US" altLang="ko-KR" sz="1400" dirty="0" smtClean="0">
                <a:latin typeface="HY헤드라인M" pitchFamily="18" charset="-127"/>
                <a:ea typeface="HY헤드라인M" pitchFamily="18" charset="-127"/>
              </a:rPr>
              <a:t>.</a:t>
            </a:r>
          </a:p>
          <a:p>
            <a:pPr marL="419100" indent="-419100" eaLnBrk="0" hangingPunct="0">
              <a:lnSpc>
                <a:spcPct val="120000"/>
              </a:lnSpc>
              <a:spcBef>
                <a:spcPct val="20000"/>
              </a:spcBef>
              <a:buClr>
                <a:schemeClr val="hlink"/>
              </a:buClr>
              <a:buFont typeface="Wingdings" pitchFamily="2" charset="2"/>
              <a:buNone/>
              <a:tabLst>
                <a:tab pos="92075" algn="l"/>
              </a:tabLst>
              <a:defRPr/>
            </a:pPr>
            <a:r>
              <a:rPr lang="ko-KR" altLang="en-US" sz="1400" dirty="0" smtClean="0">
                <a:latin typeface="HY헤드라인M" pitchFamily="18" charset="-127"/>
                <a:ea typeface="HY헤드라인M" pitchFamily="18" charset="-127"/>
              </a:rPr>
              <a:t>근로계약기간을 </a:t>
            </a:r>
            <a:r>
              <a:rPr lang="ko-KR" altLang="en-US" sz="1400" dirty="0">
                <a:latin typeface="HY헤드라인M" pitchFamily="18" charset="-127"/>
                <a:ea typeface="HY헤드라인M" pitchFamily="18" charset="-127"/>
              </a:rPr>
              <a:t>법적 </a:t>
            </a:r>
            <a:r>
              <a:rPr lang="ko-KR" altLang="en-US" sz="1400" dirty="0" smtClean="0">
                <a:latin typeface="HY헤드라인M" pitchFamily="18" charset="-127"/>
                <a:ea typeface="HY헤드라인M" pitchFamily="18" charset="-127"/>
              </a:rPr>
              <a:t>기준과 </a:t>
            </a:r>
            <a:r>
              <a:rPr lang="ko-KR" altLang="en-US" sz="1400" dirty="0">
                <a:latin typeface="HY헤드라인M" pitchFamily="18" charset="-127"/>
                <a:ea typeface="HY헤드라인M" pitchFamily="18" charset="-127"/>
              </a:rPr>
              <a:t>건설현장의 현실에 맞도록 </a:t>
            </a:r>
            <a:r>
              <a:rPr lang="ko-KR" altLang="en-US" sz="1400" dirty="0" smtClean="0">
                <a:latin typeface="HY헤드라인M" pitchFamily="18" charset="-127"/>
                <a:ea typeface="HY헤드라인M" pitchFamily="18" charset="-127"/>
              </a:rPr>
              <a:t>기재하는 </a:t>
            </a:r>
            <a:r>
              <a:rPr lang="ko-KR" altLang="en-US" sz="1400" dirty="0">
                <a:latin typeface="HY헤드라인M" pitchFamily="18" charset="-127"/>
                <a:ea typeface="HY헤드라인M" pitchFamily="18" charset="-127"/>
              </a:rPr>
              <a:t>방안이 있는지</a:t>
            </a:r>
            <a:r>
              <a:rPr lang="en-US" altLang="ko-KR" sz="1400" dirty="0">
                <a:latin typeface="HY헤드라인M" pitchFamily="18" charset="-127"/>
                <a:ea typeface="HY헤드라인M" pitchFamily="18" charset="-127"/>
              </a:rPr>
              <a:t>? </a:t>
            </a:r>
          </a:p>
        </p:txBody>
      </p:sp>
      <p:sp>
        <p:nvSpPr>
          <p:cNvPr id="48132" name="AutoShape 5"/>
          <p:cNvSpPr>
            <a:spLocks noChangeArrowheads="1"/>
          </p:cNvSpPr>
          <p:nvPr/>
        </p:nvSpPr>
        <p:spPr bwMode="auto">
          <a:xfrm>
            <a:off x="214282" y="1143000"/>
            <a:ext cx="1439863" cy="1079500"/>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a:buClr>
                <a:schemeClr val="hlink"/>
              </a:buClr>
              <a:buFont typeface="Wingdings" pitchFamily="2" charset="2"/>
              <a:buNone/>
            </a:pPr>
            <a:r>
              <a:rPr kumimoji="0" lang="ko-KR" altLang="en-US">
                <a:solidFill>
                  <a:schemeClr val="bg1"/>
                </a:solidFill>
                <a:ea typeface="HY헤드라인M" pitchFamily="18" charset="-127"/>
              </a:rPr>
              <a:t>근로계약</a:t>
            </a:r>
          </a:p>
          <a:p>
            <a:pPr algn="ctr">
              <a:buClr>
                <a:schemeClr val="hlink"/>
              </a:buClr>
              <a:buFont typeface="Wingdings" pitchFamily="2" charset="2"/>
              <a:buNone/>
            </a:pPr>
            <a:r>
              <a:rPr kumimoji="0" lang="ko-KR" altLang="en-US">
                <a:solidFill>
                  <a:schemeClr val="bg1"/>
                </a:solidFill>
                <a:ea typeface="HY헤드라인M" pitchFamily="18" charset="-127"/>
              </a:rPr>
              <a:t>기간</a:t>
            </a:r>
          </a:p>
          <a:p>
            <a:pPr algn="ctr">
              <a:buClr>
                <a:schemeClr val="hlink"/>
              </a:buClr>
              <a:buFont typeface="Wingdings" pitchFamily="2" charset="2"/>
              <a:buNone/>
            </a:pPr>
            <a:r>
              <a:rPr kumimoji="0" lang="ko-KR" altLang="en-US">
                <a:solidFill>
                  <a:schemeClr val="bg1"/>
                </a:solidFill>
                <a:ea typeface="HY헤드라인M" pitchFamily="18" charset="-127"/>
              </a:rPr>
              <a:t>명시방법 </a:t>
            </a:r>
          </a:p>
        </p:txBody>
      </p:sp>
      <p:sp>
        <p:nvSpPr>
          <p:cNvPr id="48133" name="Rectangle 6"/>
          <p:cNvSpPr>
            <a:spLocks noChangeArrowheads="1"/>
          </p:cNvSpPr>
          <p:nvPr/>
        </p:nvSpPr>
        <p:spPr bwMode="auto">
          <a:xfrm>
            <a:off x="2124075" y="6053138"/>
            <a:ext cx="6551613" cy="400050"/>
          </a:xfrm>
          <a:prstGeom prst="rect">
            <a:avLst/>
          </a:prstGeom>
          <a:noFill/>
          <a:ln w="9525">
            <a:solidFill>
              <a:schemeClr val="bg1"/>
            </a:solidFill>
            <a:miter lim="800000"/>
            <a:headEnd/>
            <a:tailEnd/>
          </a:ln>
        </p:spPr>
        <p:txBody>
          <a:bodyPr lIns="54000" rIns="54000">
            <a:spAutoFit/>
          </a:bodyPr>
          <a:lstStyle/>
          <a:p>
            <a:pPr marL="609600" indent="-609600">
              <a:lnSpc>
                <a:spcPct val="140000"/>
              </a:lnSpc>
              <a:buClr>
                <a:schemeClr val="hlink"/>
              </a:buClr>
              <a:buFont typeface="Wingdings" pitchFamily="2" charset="2"/>
              <a:buChar char="§"/>
              <a:tabLst>
                <a:tab pos="92075" algn="l"/>
              </a:tabLst>
            </a:pPr>
            <a:endParaRPr lang="en-US" altLang="ko-KR" sz="1400">
              <a:ea typeface="HY헤드라인M" pitchFamily="18" charset="-127"/>
            </a:endParaRPr>
          </a:p>
        </p:txBody>
      </p:sp>
      <p:sp>
        <p:nvSpPr>
          <p:cNvPr id="109576" name="Rectangle 4"/>
          <p:cNvSpPr>
            <a:spLocks noChangeArrowheads="1"/>
          </p:cNvSpPr>
          <p:nvPr/>
        </p:nvSpPr>
        <p:spPr bwMode="auto">
          <a:xfrm>
            <a:off x="1063605" y="201105"/>
            <a:ext cx="8428037" cy="369332"/>
          </a:xfrm>
          <a:prstGeom prst="rect">
            <a:avLst/>
          </a:prstGeom>
          <a:noFill/>
          <a:ln w="9525">
            <a:noFill/>
            <a:miter lim="800000"/>
            <a:headEnd/>
            <a:tailEnd/>
          </a:ln>
        </p:spPr>
        <p:txBody>
          <a:bodyPr>
            <a:spAutoFit/>
          </a:bodyPr>
          <a:lstStyle/>
          <a:p>
            <a:pPr>
              <a:buClr>
                <a:schemeClr val="hlink"/>
              </a:buClr>
              <a:buFont typeface="Wingdings" pitchFamily="2" charset="2"/>
              <a:buNone/>
              <a:defRPr/>
            </a:pPr>
            <a:r>
              <a:rPr lang="ko-KR" altLang="en-US" b="1" dirty="0" smtClean="0">
                <a:solidFill>
                  <a:schemeClr val="tx1">
                    <a:lumMod val="95000"/>
                    <a:lumOff val="5000"/>
                  </a:schemeClr>
                </a:solidFill>
                <a:ea typeface="HY헤드라인M" pitchFamily="18" charset="-127"/>
              </a:rPr>
              <a:t>근로계약기간 만료 </a:t>
            </a:r>
            <a:r>
              <a:rPr lang="ko-KR" altLang="en-US" b="1" dirty="0" err="1" smtClean="0">
                <a:solidFill>
                  <a:schemeClr val="tx1">
                    <a:lumMod val="95000"/>
                    <a:lumOff val="5000"/>
                  </a:schemeClr>
                </a:solidFill>
                <a:ea typeface="HY헤드라인M" pitchFamily="18" charset="-127"/>
              </a:rPr>
              <a:t>통보시는</a:t>
            </a:r>
            <a:r>
              <a:rPr lang="ko-KR" altLang="en-US" b="1" dirty="0" smtClean="0">
                <a:solidFill>
                  <a:schemeClr val="tx1">
                    <a:lumMod val="95000"/>
                    <a:lumOff val="5000"/>
                  </a:schemeClr>
                </a:solidFill>
                <a:ea typeface="HY헤드라인M" pitchFamily="18" charset="-127"/>
              </a:rPr>
              <a:t> </a:t>
            </a:r>
            <a:r>
              <a:rPr lang="ko-KR" altLang="en-US" b="1" dirty="0" smtClean="0">
                <a:solidFill>
                  <a:srgbClr val="C00000"/>
                </a:solidFill>
                <a:ea typeface="HY헤드라인M" pitchFamily="18" charset="-127"/>
              </a:rPr>
              <a:t>해고예고수당</a:t>
            </a:r>
            <a:r>
              <a:rPr lang="ko-KR" altLang="en-US" b="1" dirty="0" smtClean="0">
                <a:solidFill>
                  <a:schemeClr val="tx1">
                    <a:lumMod val="95000"/>
                    <a:lumOff val="5000"/>
                  </a:schemeClr>
                </a:solidFill>
                <a:ea typeface="HY헤드라인M" pitchFamily="18" charset="-127"/>
              </a:rPr>
              <a:t>을 지급하지 않아도 되는가</a:t>
            </a:r>
            <a:r>
              <a:rPr lang="en-US" altLang="ko-KR" b="1" dirty="0" smtClean="0">
                <a:solidFill>
                  <a:schemeClr val="tx1">
                    <a:lumMod val="95000"/>
                    <a:lumOff val="5000"/>
                  </a:schemeClr>
                </a:solidFill>
                <a:ea typeface="HY헤드라인M" pitchFamily="18" charset="-127"/>
              </a:rPr>
              <a:t>?</a:t>
            </a:r>
            <a:endParaRPr lang="en-US" altLang="ko-KR" b="1" dirty="0">
              <a:solidFill>
                <a:schemeClr val="tx1">
                  <a:lumMod val="95000"/>
                  <a:lumOff val="5000"/>
                </a:schemeClr>
              </a:solidFill>
              <a:ea typeface="HY헤드라인M" pitchFamily="18" charset="-127"/>
            </a:endParaRPr>
          </a:p>
        </p:txBody>
      </p:sp>
      <p:sp>
        <p:nvSpPr>
          <p:cNvPr id="195594" name="Rectangle 6"/>
          <p:cNvSpPr>
            <a:spLocks noChangeArrowheads="1"/>
          </p:cNvSpPr>
          <p:nvPr/>
        </p:nvSpPr>
        <p:spPr bwMode="auto">
          <a:xfrm>
            <a:off x="1857356" y="4000504"/>
            <a:ext cx="6929516" cy="803297"/>
          </a:xfrm>
          <a:prstGeom prst="rect">
            <a:avLst/>
          </a:prstGeom>
          <a:solidFill>
            <a:srgbClr val="C6E9FE"/>
          </a:solidFill>
          <a:ln w="9525">
            <a:solidFill>
              <a:schemeClr val="bg1">
                <a:lumMod val="50000"/>
              </a:schemeClr>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54000" rIns="54000">
            <a:spAutoFit/>
          </a:bodyPr>
          <a:lstStyle/>
          <a:p>
            <a:pPr marL="609600" indent="-609600">
              <a:lnSpc>
                <a:spcPct val="110000"/>
              </a:lnSpc>
              <a:buClr>
                <a:schemeClr val="hlink"/>
              </a:buClr>
              <a:buFont typeface="Wingdings" pitchFamily="2" charset="2"/>
              <a:buNone/>
              <a:tabLst>
                <a:tab pos="92075" algn="l"/>
              </a:tabLst>
              <a:defRPr/>
            </a:pPr>
            <a:r>
              <a:rPr lang="ko-KR" altLang="en-US" sz="1400" dirty="0">
                <a:solidFill>
                  <a:srgbClr val="FF0000"/>
                </a:solidFill>
                <a:latin typeface="HY헤드라인M" pitchFamily="18" charset="-127"/>
                <a:ea typeface="HY헤드라인M" pitchFamily="18" charset="-127"/>
              </a:rPr>
              <a:t>용역인부</a:t>
            </a:r>
            <a:r>
              <a:rPr lang="ko-KR" altLang="en-US" sz="1400" dirty="0">
                <a:latin typeface="HY헤드라인M" pitchFamily="18" charset="-127"/>
                <a:ea typeface="HY헤드라인M" pitchFamily="18" charset="-127"/>
              </a:rPr>
              <a:t> </a:t>
            </a:r>
            <a:r>
              <a:rPr lang="en-US" altLang="ko-KR" sz="1400" dirty="0">
                <a:latin typeface="HY헤드라인M" pitchFamily="18" charset="-127"/>
                <a:ea typeface="HY헤드라인M" pitchFamily="18" charset="-127"/>
              </a:rPr>
              <a:t>- 1</a:t>
            </a:r>
            <a:r>
              <a:rPr lang="ko-KR" altLang="en-US" sz="1400" dirty="0">
                <a:latin typeface="HY헤드라인M" pitchFamily="18" charset="-127"/>
                <a:ea typeface="HY헤드라인M" pitchFamily="18" charset="-127"/>
              </a:rPr>
              <a:t>일단위로 불러서 고용하는 인력이나</a:t>
            </a:r>
            <a:r>
              <a:rPr lang="en-US" altLang="ko-KR" sz="1400" dirty="0">
                <a:latin typeface="HY헤드라인M" pitchFamily="18" charset="-127"/>
                <a:ea typeface="HY헤드라인M" pitchFamily="18" charset="-127"/>
              </a:rPr>
              <a:t>, 1</a:t>
            </a:r>
            <a:r>
              <a:rPr lang="ko-KR" altLang="en-US" sz="1400" dirty="0">
                <a:latin typeface="HY헤드라인M" pitchFamily="18" charset="-127"/>
                <a:ea typeface="HY헤드라인M" pitchFamily="18" charset="-127"/>
              </a:rPr>
              <a:t>일 단위 반복 계속 근로를 하게되면</a:t>
            </a:r>
            <a:r>
              <a:rPr lang="en-US" altLang="ko-KR" sz="1400" dirty="0">
                <a:latin typeface="HY헤드라인M" pitchFamily="18" charset="-127"/>
                <a:ea typeface="HY헤드라인M" pitchFamily="18" charset="-127"/>
              </a:rPr>
              <a:t>, </a:t>
            </a:r>
            <a:r>
              <a:rPr lang="ko-KR" altLang="en-US" sz="1400" dirty="0">
                <a:latin typeface="HY헤드라인M" pitchFamily="18" charset="-127"/>
                <a:ea typeface="HY헤드라인M" pitchFamily="18" charset="-127"/>
              </a:rPr>
              <a:t>기간이 없는 </a:t>
            </a:r>
            <a:r>
              <a:rPr lang="en-US" altLang="ko-KR" sz="1400" dirty="0">
                <a:latin typeface="HY헤드라인M" pitchFamily="18" charset="-127"/>
                <a:ea typeface="HY헤드라인M" pitchFamily="18" charset="-127"/>
              </a:rPr>
              <a:t>(</a:t>
            </a:r>
            <a:r>
              <a:rPr lang="ko-KR" altLang="en-US" sz="1400" dirty="0">
                <a:latin typeface="HY헤드라인M" pitchFamily="18" charset="-127"/>
                <a:ea typeface="HY헤드라인M" pitchFamily="18" charset="-127"/>
              </a:rPr>
              <a:t>현장종료일</a:t>
            </a:r>
            <a:r>
              <a:rPr lang="en-US" altLang="ko-KR" sz="1400" dirty="0">
                <a:latin typeface="HY헤드라인M" pitchFamily="18" charset="-127"/>
                <a:ea typeface="HY헤드라인M" pitchFamily="18" charset="-127"/>
              </a:rPr>
              <a:t>)</a:t>
            </a:r>
            <a:r>
              <a:rPr lang="ko-KR" altLang="en-US" sz="1400" dirty="0">
                <a:latin typeface="HY헤드라인M" pitchFamily="18" charset="-127"/>
                <a:ea typeface="HY헤드라인M" pitchFamily="18" charset="-127"/>
              </a:rPr>
              <a:t>근로가 되므로</a:t>
            </a:r>
            <a:r>
              <a:rPr lang="en-US" altLang="ko-KR" sz="1400" dirty="0">
                <a:latin typeface="HY헤드라인M" pitchFamily="18" charset="-127"/>
                <a:ea typeface="HY헤드라인M" pitchFamily="18" charset="-127"/>
              </a:rPr>
              <a:t>, 7</a:t>
            </a:r>
            <a:r>
              <a:rPr lang="ko-KR" altLang="en-US" sz="1400" dirty="0" err="1">
                <a:latin typeface="HY헤드라인M" pitchFamily="18" charset="-127"/>
                <a:ea typeface="HY헤드라인M" pitchFamily="18" charset="-127"/>
              </a:rPr>
              <a:t>일단위</a:t>
            </a:r>
            <a:r>
              <a:rPr lang="ko-KR" altLang="en-US" sz="1400" dirty="0">
                <a:latin typeface="HY헤드라인M" pitchFamily="18" charset="-127"/>
                <a:ea typeface="HY헤드라인M" pitchFamily="18" charset="-127"/>
              </a:rPr>
              <a:t> 또는 장기간 사용시 </a:t>
            </a:r>
            <a:r>
              <a:rPr lang="en-US" altLang="ko-KR" sz="1400" dirty="0">
                <a:latin typeface="HY헤드라인M" pitchFamily="18" charset="-127"/>
                <a:ea typeface="HY헤드라인M" pitchFamily="18" charset="-127"/>
              </a:rPr>
              <a:t>1</a:t>
            </a:r>
            <a:r>
              <a:rPr lang="ko-KR" altLang="en-US" sz="1400" dirty="0">
                <a:latin typeface="HY헤드라인M" pitchFamily="18" charset="-127"/>
                <a:ea typeface="HY헤드라인M" pitchFamily="18" charset="-127"/>
              </a:rPr>
              <a:t>개월 단위로 근로계약기간을 명시하여야 함</a:t>
            </a:r>
            <a:r>
              <a:rPr lang="en-US" altLang="ko-KR" sz="1400" dirty="0">
                <a:latin typeface="HY헤드라인M" pitchFamily="18" charset="-127"/>
                <a:ea typeface="HY헤드라인M" pitchFamily="18" charset="-127"/>
              </a:rPr>
              <a:t>. </a:t>
            </a:r>
          </a:p>
        </p:txBody>
      </p:sp>
      <p:sp>
        <p:nvSpPr>
          <p:cNvPr id="17" name="직사각형 16"/>
          <p:cNvSpPr/>
          <p:nvPr/>
        </p:nvSpPr>
        <p:spPr>
          <a:xfrm>
            <a:off x="1857375" y="1857364"/>
            <a:ext cx="6929438" cy="2031325"/>
          </a:xfrm>
          <a:prstGeom prst="rect">
            <a:avLst/>
          </a:prstGeom>
          <a:noFill/>
          <a:ln>
            <a:solidFill>
              <a:schemeClr val="bg1">
                <a:lumMod val="50000"/>
              </a:schemeClr>
            </a:solidFill>
          </a:ln>
        </p:spPr>
        <p:txBody>
          <a:bodyPr wrap="square">
            <a:spAutoFit/>
          </a:bodyPr>
          <a:lstStyle/>
          <a:p>
            <a:pPr>
              <a:lnSpc>
                <a:spcPct val="150000"/>
              </a:lnSpc>
              <a:buClr>
                <a:schemeClr val="hlink"/>
              </a:buClr>
              <a:buFont typeface="Wingdings" pitchFamily="2" charset="2"/>
              <a:buNone/>
              <a:defRPr/>
            </a:pPr>
            <a:r>
              <a:rPr lang="ko-KR" altLang="en-US" sz="1400" dirty="0">
                <a:latin typeface="HY헤드라인M" pitchFamily="18" charset="-127"/>
                <a:ea typeface="HY헤드라인M" pitchFamily="18" charset="-127"/>
              </a:rPr>
              <a:t>제</a:t>
            </a:r>
            <a:r>
              <a:rPr lang="en-US" altLang="ko-KR" sz="1400" dirty="0">
                <a:latin typeface="HY헤드라인M" pitchFamily="18" charset="-127"/>
                <a:ea typeface="HY헤드라인M" pitchFamily="18" charset="-127"/>
              </a:rPr>
              <a:t>00</a:t>
            </a:r>
            <a:r>
              <a:rPr lang="ko-KR" altLang="en-US" sz="1400" dirty="0">
                <a:latin typeface="HY헤드라인M" pitchFamily="18" charset="-127"/>
                <a:ea typeface="HY헤드라인M" pitchFamily="18" charset="-127"/>
              </a:rPr>
              <a:t>조</a:t>
            </a:r>
            <a:r>
              <a:rPr lang="en-US" altLang="ko-KR" sz="1400" dirty="0">
                <a:latin typeface="HY헤드라인M" pitchFamily="18" charset="-127"/>
                <a:ea typeface="HY헤드라인M" pitchFamily="18" charset="-127"/>
              </a:rPr>
              <a:t>(</a:t>
            </a:r>
            <a:r>
              <a:rPr lang="ko-KR" altLang="en-US" sz="1400" dirty="0">
                <a:latin typeface="HY헤드라인M" pitchFamily="18" charset="-127"/>
                <a:ea typeface="HY헤드라인M" pitchFamily="18" charset="-127"/>
              </a:rPr>
              <a:t>근로계약기간</a:t>
            </a:r>
            <a:r>
              <a:rPr lang="en-US" altLang="ko-KR" sz="1400" dirty="0">
                <a:latin typeface="HY헤드라인M" pitchFamily="18" charset="-127"/>
                <a:ea typeface="HY헤드라인M" pitchFamily="18" charset="-127"/>
              </a:rPr>
              <a:t>)  </a:t>
            </a:r>
            <a:r>
              <a:rPr lang="en-US" altLang="ko-KR" sz="1400" dirty="0" smtClean="0">
                <a:latin typeface="HY헤드라인M" pitchFamily="18" charset="-127"/>
                <a:ea typeface="HY헤드라인M" pitchFamily="18" charset="-127"/>
              </a:rPr>
              <a:t>2017</a:t>
            </a:r>
            <a:r>
              <a:rPr lang="ko-KR" altLang="en-US" sz="1400" u="sng" dirty="0" smtClean="0">
                <a:solidFill>
                  <a:srgbClr val="C00000"/>
                </a:solidFill>
                <a:latin typeface="HY헤드라인M" pitchFamily="18" charset="-127"/>
                <a:ea typeface="HY헤드라인M" pitchFamily="18" charset="-127"/>
              </a:rPr>
              <a:t>년 </a:t>
            </a:r>
            <a:r>
              <a:rPr lang="en-US" altLang="ko-KR" sz="1400" u="sng" dirty="0">
                <a:solidFill>
                  <a:srgbClr val="C00000"/>
                </a:solidFill>
                <a:latin typeface="HY헤드라인M" pitchFamily="18" charset="-127"/>
                <a:ea typeface="HY헤드라인M" pitchFamily="18" charset="-127"/>
              </a:rPr>
              <a:t>00</a:t>
            </a:r>
            <a:r>
              <a:rPr lang="ko-KR" altLang="en-US" sz="1400" u="sng" dirty="0">
                <a:solidFill>
                  <a:srgbClr val="C00000"/>
                </a:solidFill>
                <a:latin typeface="HY헤드라인M" pitchFamily="18" charset="-127"/>
                <a:ea typeface="HY헤드라인M" pitchFamily="18" charset="-127"/>
              </a:rPr>
              <a:t>월 </a:t>
            </a:r>
            <a:r>
              <a:rPr lang="en-US" altLang="ko-KR" sz="1400" u="sng" dirty="0">
                <a:solidFill>
                  <a:srgbClr val="C00000"/>
                </a:solidFill>
                <a:latin typeface="HY헤드라인M" pitchFamily="18" charset="-127"/>
                <a:ea typeface="HY헤드라인M" pitchFamily="18" charset="-127"/>
              </a:rPr>
              <a:t>00</a:t>
            </a:r>
            <a:r>
              <a:rPr lang="ko-KR" altLang="en-US" sz="1400" u="sng" dirty="0">
                <a:solidFill>
                  <a:srgbClr val="C00000"/>
                </a:solidFill>
                <a:latin typeface="HY헤드라인M" pitchFamily="18" charset="-127"/>
                <a:ea typeface="HY헤드라인M" pitchFamily="18" charset="-127"/>
              </a:rPr>
              <a:t>일</a:t>
            </a:r>
            <a:r>
              <a:rPr lang="en-US" altLang="ko-KR" sz="1400" u="sng" dirty="0">
                <a:solidFill>
                  <a:srgbClr val="C00000"/>
                </a:solidFill>
                <a:latin typeface="HY헤드라인M" pitchFamily="18" charset="-127"/>
                <a:ea typeface="HY헤드라인M" pitchFamily="18" charset="-127"/>
              </a:rPr>
              <a:t>~0000</a:t>
            </a:r>
            <a:r>
              <a:rPr lang="ko-KR" altLang="en-US" sz="1400" u="sng" dirty="0">
                <a:solidFill>
                  <a:srgbClr val="C00000"/>
                </a:solidFill>
                <a:latin typeface="HY헤드라인M" pitchFamily="18" charset="-127"/>
                <a:ea typeface="HY헤드라인M" pitchFamily="18" charset="-127"/>
              </a:rPr>
              <a:t>년 </a:t>
            </a:r>
            <a:r>
              <a:rPr lang="en-US" altLang="ko-KR" sz="1400" u="sng" dirty="0">
                <a:solidFill>
                  <a:srgbClr val="C00000"/>
                </a:solidFill>
                <a:latin typeface="HY헤드라인M" pitchFamily="18" charset="-127"/>
                <a:ea typeface="HY헤드라인M" pitchFamily="18" charset="-127"/>
              </a:rPr>
              <a:t>00</a:t>
            </a:r>
            <a:r>
              <a:rPr lang="ko-KR" altLang="en-US" sz="1400" u="sng" dirty="0">
                <a:solidFill>
                  <a:srgbClr val="C00000"/>
                </a:solidFill>
                <a:latin typeface="HY헤드라인M" pitchFamily="18" charset="-127"/>
                <a:ea typeface="HY헤드라인M" pitchFamily="18" charset="-127"/>
              </a:rPr>
              <a:t>월 </a:t>
            </a:r>
            <a:r>
              <a:rPr lang="en-US" altLang="ko-KR" sz="1400" u="sng" dirty="0">
                <a:solidFill>
                  <a:srgbClr val="C00000"/>
                </a:solidFill>
                <a:latin typeface="HY헤드라인M" pitchFamily="18" charset="-127"/>
                <a:ea typeface="HY헤드라인M" pitchFamily="18" charset="-127"/>
              </a:rPr>
              <a:t>00</a:t>
            </a:r>
            <a:r>
              <a:rPr lang="ko-KR" altLang="en-US" sz="1400" u="sng" dirty="0">
                <a:solidFill>
                  <a:srgbClr val="C00000"/>
                </a:solidFill>
                <a:latin typeface="HY헤드라인M" pitchFamily="18" charset="-127"/>
                <a:ea typeface="HY헤드라인M" pitchFamily="18" charset="-127"/>
              </a:rPr>
              <a:t>일 </a:t>
            </a:r>
            <a:r>
              <a:rPr lang="en-US" altLang="ko-KR" sz="1400" u="sng" dirty="0">
                <a:solidFill>
                  <a:srgbClr val="C00000"/>
                </a:solidFill>
                <a:latin typeface="HY헤드라인M" pitchFamily="18" charset="-127"/>
                <a:ea typeface="HY헤드라인M" pitchFamily="18" charset="-127"/>
              </a:rPr>
              <a:t>( </a:t>
            </a:r>
            <a:r>
              <a:rPr lang="en-US" altLang="ko-KR" sz="1400" u="sng" dirty="0" smtClean="0">
                <a:solidFill>
                  <a:srgbClr val="C00000"/>
                </a:solidFill>
                <a:latin typeface="HY헤드라인M" pitchFamily="18" charset="-127"/>
                <a:ea typeface="HY헤드라인M" pitchFamily="18" charset="-127"/>
              </a:rPr>
              <a:t> </a:t>
            </a:r>
            <a:r>
              <a:rPr lang="ko-KR" altLang="en-US" sz="1400" u="sng" dirty="0" smtClean="0">
                <a:solidFill>
                  <a:srgbClr val="C00000"/>
                </a:solidFill>
                <a:latin typeface="HY헤드라인M" pitchFamily="18" charset="-127"/>
                <a:ea typeface="HY헤드라인M" pitchFamily="18" charset="-127"/>
              </a:rPr>
              <a:t>개월간</a:t>
            </a:r>
            <a:r>
              <a:rPr lang="en-US" altLang="ko-KR" sz="1400" u="sng" dirty="0">
                <a:solidFill>
                  <a:srgbClr val="C00000"/>
                </a:solidFill>
                <a:latin typeface="HY헤드라인M" pitchFamily="18" charset="-127"/>
                <a:ea typeface="HY헤드라인M" pitchFamily="18" charset="-127"/>
              </a:rPr>
              <a:t>) </a:t>
            </a:r>
            <a:r>
              <a:rPr lang="ko-KR" altLang="en-US" sz="1400" dirty="0">
                <a:latin typeface="HY헤드라인M" pitchFamily="18" charset="-127"/>
                <a:ea typeface="HY헤드라인M" pitchFamily="18" charset="-127"/>
              </a:rPr>
              <a:t>근로계약이 갱신된 경우라도 해당 수행업무</a:t>
            </a:r>
            <a:r>
              <a:rPr lang="en-US" altLang="ko-KR" sz="1400" dirty="0">
                <a:latin typeface="HY헤드라인M" pitchFamily="18" charset="-127"/>
                <a:ea typeface="HY헤드라인M" pitchFamily="18" charset="-127"/>
              </a:rPr>
              <a:t>(</a:t>
            </a:r>
            <a:r>
              <a:rPr lang="ko-KR" altLang="en-US" sz="1400" dirty="0">
                <a:latin typeface="HY헤드라인M" pitchFamily="18" charset="-127"/>
                <a:ea typeface="HY헤드라인M" pitchFamily="18" charset="-127"/>
              </a:rPr>
              <a:t>또는 </a:t>
            </a:r>
            <a:r>
              <a:rPr lang="ko-KR" altLang="en-US" sz="1400" dirty="0" err="1">
                <a:latin typeface="HY헤드라인M" pitchFamily="18" charset="-127"/>
                <a:ea typeface="HY헤드라인M" pitchFamily="18" charset="-127"/>
              </a:rPr>
              <a:t>공종</a:t>
            </a:r>
            <a:r>
              <a:rPr lang="en-US" altLang="ko-KR" sz="1400" dirty="0">
                <a:latin typeface="HY헤드라인M" pitchFamily="18" charset="-127"/>
                <a:ea typeface="HY헤드라인M" pitchFamily="18" charset="-127"/>
              </a:rPr>
              <a:t>)</a:t>
            </a:r>
            <a:r>
              <a:rPr lang="ko-KR" altLang="en-US" sz="1400" dirty="0">
                <a:latin typeface="HY헤드라인M" pitchFamily="18" charset="-127"/>
                <a:ea typeface="HY헤드라인M" pitchFamily="18" charset="-127"/>
              </a:rPr>
              <a:t>의 종료일을 초과하지 못한다</a:t>
            </a:r>
            <a:r>
              <a:rPr lang="en-US" altLang="ko-KR" sz="1400" dirty="0">
                <a:latin typeface="HY헤드라인M" pitchFamily="18" charset="-127"/>
                <a:ea typeface="HY헤드라인M" pitchFamily="18" charset="-127"/>
              </a:rPr>
              <a:t>.  </a:t>
            </a:r>
            <a:r>
              <a:rPr lang="ko-KR" altLang="en-US" sz="1400" dirty="0">
                <a:latin typeface="HY헤드라인M" pitchFamily="18" charset="-127"/>
                <a:ea typeface="HY헤드라인M" pitchFamily="18" charset="-127"/>
              </a:rPr>
              <a:t>근로계약만료일 전이라도 해당업무 또는 </a:t>
            </a:r>
            <a:r>
              <a:rPr lang="ko-KR" altLang="en-US" sz="1400" dirty="0" err="1">
                <a:latin typeface="HY헤드라인M" pitchFamily="18" charset="-127"/>
                <a:ea typeface="HY헤드라인M" pitchFamily="18" charset="-127"/>
              </a:rPr>
              <a:t>해당공종이</a:t>
            </a:r>
            <a:r>
              <a:rPr lang="ko-KR" altLang="en-US" sz="1400" dirty="0">
                <a:latin typeface="HY헤드라인M" pitchFamily="18" charset="-127"/>
                <a:ea typeface="HY헤드라인M" pitchFamily="18" charset="-127"/>
              </a:rPr>
              <a:t> 종료된 경우</a:t>
            </a:r>
            <a:r>
              <a:rPr lang="en-US" altLang="ko-KR" sz="1400" dirty="0">
                <a:latin typeface="HY헤드라인M" pitchFamily="18" charset="-127"/>
                <a:ea typeface="HY헤드라인M" pitchFamily="18" charset="-127"/>
              </a:rPr>
              <a:t>, </a:t>
            </a:r>
            <a:r>
              <a:rPr lang="ko-KR" altLang="en-US" sz="1400" dirty="0">
                <a:latin typeface="HY헤드라인M" pitchFamily="18" charset="-127"/>
                <a:ea typeface="HY헤드라인M" pitchFamily="18" charset="-127"/>
              </a:rPr>
              <a:t>천재지변 및 이에 준하는 사유</a:t>
            </a:r>
            <a:r>
              <a:rPr lang="en-US" altLang="ko-KR" sz="1400" dirty="0">
                <a:latin typeface="HY헤드라인M" pitchFamily="18" charset="-127"/>
                <a:ea typeface="HY헤드라인M" pitchFamily="18" charset="-127"/>
              </a:rPr>
              <a:t>, </a:t>
            </a:r>
            <a:r>
              <a:rPr lang="ko-KR" altLang="en-US" sz="1400" dirty="0" err="1">
                <a:latin typeface="HY헤드라인M" pitchFamily="18" charset="-127"/>
                <a:ea typeface="HY헤드라인M" pitchFamily="18" charset="-127"/>
              </a:rPr>
              <a:t>발주처의</a:t>
            </a:r>
            <a:r>
              <a:rPr lang="ko-KR" altLang="en-US" sz="1400" dirty="0">
                <a:latin typeface="HY헤드라인M" pitchFamily="18" charset="-127"/>
                <a:ea typeface="HY헤드라인M" pitchFamily="18" charset="-127"/>
              </a:rPr>
              <a:t> 공사중단</a:t>
            </a:r>
            <a:r>
              <a:rPr lang="en-US" altLang="ko-KR" sz="1400" dirty="0">
                <a:latin typeface="HY헤드라인M" pitchFamily="18" charset="-127"/>
                <a:ea typeface="HY헤드라인M" pitchFamily="18" charset="-127"/>
              </a:rPr>
              <a:t>, </a:t>
            </a:r>
            <a:r>
              <a:rPr lang="ko-KR" altLang="en-US" sz="1400" dirty="0">
                <a:latin typeface="HY헤드라인M" pitchFamily="18" charset="-127"/>
                <a:ea typeface="HY헤드라인M" pitchFamily="18" charset="-127"/>
              </a:rPr>
              <a:t>설계변경 등으로 공사를 계속할 수 없는 경우에는 그 때를 근로계약 만료일로 한다</a:t>
            </a:r>
            <a:r>
              <a:rPr lang="en-US" altLang="ko-KR" sz="1400" dirty="0" smtClean="0">
                <a:latin typeface="HY헤드라인M" pitchFamily="18" charset="-127"/>
                <a:ea typeface="HY헤드라인M" pitchFamily="18" charset="-127"/>
              </a:rPr>
              <a:t>.</a:t>
            </a:r>
            <a:r>
              <a:rPr lang="ko-KR" altLang="en-US" sz="1400" dirty="0" smtClean="0">
                <a:latin typeface="HY헤드라인M" pitchFamily="18" charset="-127"/>
                <a:ea typeface="HY헤드라인M" pitchFamily="18" charset="-127"/>
              </a:rPr>
              <a:t> 현장간 이동할 수 없다</a:t>
            </a:r>
            <a:r>
              <a:rPr lang="en-US" altLang="ko-KR" sz="1400" dirty="0" smtClean="0">
                <a:latin typeface="HY헤드라인M" pitchFamily="18" charset="-127"/>
                <a:ea typeface="HY헤드라인M" pitchFamily="18" charset="-127"/>
              </a:rPr>
              <a:t>.</a:t>
            </a:r>
            <a:r>
              <a:rPr lang="ko-KR" altLang="en-US" sz="1400" b="1" u="sng" dirty="0" smtClean="0">
                <a:solidFill>
                  <a:srgbClr val="003366"/>
                </a:solidFill>
                <a:latin typeface="굴림체"/>
              </a:rPr>
              <a:t> </a:t>
            </a:r>
            <a:r>
              <a:rPr lang="ko-KR" altLang="en-US" sz="1400" b="1" u="sng" dirty="0" smtClean="0">
                <a:solidFill>
                  <a:srgbClr val="FF0000"/>
                </a:solidFill>
                <a:latin typeface="굴림체"/>
              </a:rPr>
              <a:t>현장간의 전출입은 엄격히 금지되며 현장이동이 필요한 경우 계약을 해지</a:t>
            </a:r>
            <a:r>
              <a:rPr lang="en-US" altLang="ko-KR" sz="1400" b="1" u="sng" dirty="0" smtClean="0">
                <a:solidFill>
                  <a:srgbClr val="FF0000"/>
                </a:solidFill>
                <a:latin typeface="굴림체"/>
              </a:rPr>
              <a:t>(</a:t>
            </a:r>
            <a:r>
              <a:rPr lang="ko-KR" altLang="en-US" sz="1400" b="1" u="sng" dirty="0" smtClean="0">
                <a:solidFill>
                  <a:srgbClr val="FF0000"/>
                </a:solidFill>
                <a:latin typeface="굴림체"/>
              </a:rPr>
              <a:t>사직</a:t>
            </a:r>
            <a:r>
              <a:rPr lang="en-US" altLang="ko-KR" sz="1400" b="1" u="sng" dirty="0" smtClean="0">
                <a:solidFill>
                  <a:srgbClr val="FF0000"/>
                </a:solidFill>
                <a:latin typeface="굴림체"/>
              </a:rPr>
              <a:t>)</a:t>
            </a:r>
            <a:r>
              <a:rPr lang="ko-KR" altLang="en-US" sz="1400" b="1" u="sng" dirty="0" smtClean="0">
                <a:solidFill>
                  <a:srgbClr val="FF0000"/>
                </a:solidFill>
                <a:latin typeface="굴림체"/>
              </a:rPr>
              <a:t>하고 신규채용절차를 밟아야 한다</a:t>
            </a:r>
            <a:endParaRPr lang="ko-KR" altLang="en-US" sz="1400" dirty="0">
              <a:solidFill>
                <a:srgbClr val="FF0000"/>
              </a:solidFill>
              <a:latin typeface="HY헤드라인M" pitchFamily="18" charset="-127"/>
              <a:ea typeface="HY헤드라인M" pitchFamily="18" charset="-127"/>
            </a:endParaRPr>
          </a:p>
        </p:txBody>
      </p:sp>
      <p:sp>
        <p:nvSpPr>
          <p:cNvPr id="2" name="슬라이드 번호 개체 틀 1"/>
          <p:cNvSpPr>
            <a:spLocks noGrp="1"/>
          </p:cNvSpPr>
          <p:nvPr>
            <p:ph type="sldNum" sz="quarter" idx="12"/>
          </p:nvPr>
        </p:nvSpPr>
        <p:spPr/>
        <p:txBody>
          <a:bodyPr/>
          <a:lstStyle/>
          <a:p>
            <a:pPr>
              <a:defRPr/>
            </a:pPr>
            <a:fld id="{4C3C175B-30DE-460F-B902-702557C4A3F1}" type="slidenum">
              <a:rPr lang="en-US" altLang="ko-KR" smtClean="0"/>
              <a:pPr>
                <a:defRPr/>
              </a:pPr>
              <a:t>80</a:t>
            </a:fld>
            <a:endParaRPr lang="en-US" altLang="ko-KR"/>
          </a:p>
        </p:txBody>
      </p:sp>
      <p:cxnSp>
        <p:nvCxnSpPr>
          <p:cNvPr id="14" name="직선 연결선 13"/>
          <p:cNvCxnSpPr/>
          <p:nvPr/>
        </p:nvCxnSpPr>
        <p:spPr>
          <a:xfrm>
            <a:off x="0" y="785794"/>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5" name="Oval 3"/>
          <p:cNvSpPr>
            <a:spLocks noChangeArrowheads="1"/>
          </p:cNvSpPr>
          <p:nvPr/>
        </p:nvSpPr>
        <p:spPr bwMode="auto">
          <a:xfrm>
            <a:off x="1465272" y="1000108"/>
            <a:ext cx="422275" cy="368300"/>
          </a:xfrm>
          <a:prstGeom prst="ellipse">
            <a:avLst/>
          </a:prstGeom>
          <a:solidFill>
            <a:srgbClr val="0066FF"/>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buClrTx/>
              <a:buFontTx/>
              <a:buNone/>
            </a:pPr>
            <a:r>
              <a:rPr lang="ko-KR" altLang="en-US" b="1" dirty="0" smtClean="0">
                <a:solidFill>
                  <a:schemeClr val="bg1"/>
                </a:solidFill>
                <a:effectLst>
                  <a:outerShdw blurRad="38100" dist="38100" dir="2700000" algn="tl">
                    <a:srgbClr val="000000"/>
                  </a:outerShdw>
                </a:effectLst>
                <a:latin typeface="HY동녘B" pitchFamily="18" charset="-127"/>
                <a:ea typeface="HY동녘B" pitchFamily="18" charset="-127"/>
              </a:rPr>
              <a:t>문</a:t>
            </a:r>
            <a:endParaRPr lang="en-US" altLang="ko-KR" b="1" dirty="0">
              <a:solidFill>
                <a:schemeClr val="bg1"/>
              </a:solidFill>
              <a:effectLst>
                <a:outerShdw blurRad="38100" dist="38100" dir="2700000" algn="tl">
                  <a:srgbClr val="000000"/>
                </a:outerShdw>
              </a:effectLst>
              <a:latin typeface="HY동녘B" pitchFamily="18" charset="-127"/>
              <a:ea typeface="HY동녘B" pitchFamily="18" charset="-127"/>
            </a:endParaRPr>
          </a:p>
        </p:txBody>
      </p:sp>
      <p:sp>
        <p:nvSpPr>
          <p:cNvPr id="16" name="Oval 3"/>
          <p:cNvSpPr>
            <a:spLocks noChangeArrowheads="1"/>
          </p:cNvSpPr>
          <p:nvPr/>
        </p:nvSpPr>
        <p:spPr bwMode="auto">
          <a:xfrm>
            <a:off x="1428728" y="2098649"/>
            <a:ext cx="422275" cy="368300"/>
          </a:xfrm>
          <a:prstGeom prst="ellipse">
            <a:avLst/>
          </a:prstGeom>
          <a:solidFill>
            <a:srgbClr val="FC5AAB"/>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buClrTx/>
              <a:buFontTx/>
              <a:buNone/>
            </a:pPr>
            <a:r>
              <a:rPr lang="ko-KR" altLang="en-US" b="1" dirty="0" smtClean="0">
                <a:solidFill>
                  <a:schemeClr val="bg1"/>
                </a:solidFill>
                <a:effectLst>
                  <a:outerShdw blurRad="38100" dist="38100" dir="2700000" algn="tl">
                    <a:srgbClr val="000000"/>
                  </a:outerShdw>
                </a:effectLst>
                <a:latin typeface="HY동녘B" pitchFamily="18" charset="-127"/>
                <a:ea typeface="HY동녘B" pitchFamily="18" charset="-127"/>
              </a:rPr>
              <a:t>답</a:t>
            </a:r>
            <a:endParaRPr lang="en-US" altLang="ko-KR" b="1" dirty="0">
              <a:solidFill>
                <a:schemeClr val="bg1"/>
              </a:solidFill>
              <a:effectLst>
                <a:outerShdw blurRad="38100" dist="38100" dir="2700000" algn="tl">
                  <a:srgbClr val="000000"/>
                </a:outerShdw>
              </a:effectLst>
              <a:latin typeface="HY동녘B" pitchFamily="18" charset="-127"/>
              <a:ea typeface="HY동녘B" pitchFamily="18" charset="-127"/>
            </a:endParaRPr>
          </a:p>
        </p:txBody>
      </p:sp>
      <p:sp>
        <p:nvSpPr>
          <p:cNvPr id="18" name="Rectangle 6"/>
          <p:cNvSpPr>
            <a:spLocks noChangeArrowheads="1"/>
          </p:cNvSpPr>
          <p:nvPr/>
        </p:nvSpPr>
        <p:spPr bwMode="auto">
          <a:xfrm>
            <a:off x="1857385" y="4857760"/>
            <a:ext cx="6929516" cy="523220"/>
          </a:xfrm>
          <a:prstGeom prst="rect">
            <a:avLst/>
          </a:prstGeom>
          <a:solidFill>
            <a:srgbClr val="C6E9FE"/>
          </a:solidFill>
          <a:ln w="9525">
            <a:solidFill>
              <a:schemeClr val="bg1">
                <a:lumMod val="50000"/>
              </a:schemeClr>
            </a:solid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54000" rIns="54000">
            <a:spAutoFit/>
          </a:bodyPr>
          <a:lstStyle/>
          <a:p>
            <a:pPr marL="609600" indent="-609600">
              <a:buClr>
                <a:schemeClr val="hlink"/>
              </a:buClr>
              <a:buFont typeface="Wingdings" pitchFamily="2" charset="2"/>
              <a:buNone/>
              <a:tabLst>
                <a:tab pos="92075" algn="l"/>
              </a:tabLst>
              <a:defRPr/>
            </a:pPr>
            <a:r>
              <a:rPr lang="ko-KR" altLang="en-US" sz="1400" dirty="0" smtClean="0">
                <a:solidFill>
                  <a:srgbClr val="FF0000"/>
                </a:solidFill>
                <a:latin typeface="HY헤드라인M" pitchFamily="18" charset="-127"/>
                <a:ea typeface="HY헤드라인M" pitchFamily="18" charset="-127"/>
              </a:rPr>
              <a:t>직영 일용직</a:t>
            </a:r>
            <a:r>
              <a:rPr lang="ko-KR" altLang="en-US" sz="1400" dirty="0" smtClean="0">
                <a:latin typeface="HY헤드라인M" pitchFamily="18" charset="-127"/>
                <a:ea typeface="HY헤드라인M" pitchFamily="18" charset="-127"/>
              </a:rPr>
              <a:t> </a:t>
            </a:r>
            <a:r>
              <a:rPr lang="en-US" altLang="ko-KR" sz="1400" dirty="0" smtClean="0">
                <a:latin typeface="HY헤드라인M" pitchFamily="18" charset="-127"/>
                <a:ea typeface="HY헤드라인M" pitchFamily="18" charset="-127"/>
              </a:rPr>
              <a:t>– 1</a:t>
            </a:r>
            <a:r>
              <a:rPr lang="ko-KR" altLang="en-US" sz="1400" dirty="0" err="1" smtClean="0">
                <a:latin typeface="HY헤드라인M" pitchFamily="18" charset="-127"/>
                <a:ea typeface="HY헤드라인M" pitchFamily="18" charset="-127"/>
              </a:rPr>
              <a:t>개월단위</a:t>
            </a:r>
            <a:r>
              <a:rPr lang="ko-KR" altLang="en-US" sz="1400" dirty="0" smtClean="0">
                <a:latin typeface="HY헤드라인M" pitchFamily="18" charset="-127"/>
                <a:ea typeface="HY헤드라인M" pitchFamily="18" charset="-127"/>
              </a:rPr>
              <a:t> 근로계약기간 명시</a:t>
            </a:r>
            <a:endParaRPr lang="en-US" altLang="ko-KR" sz="1400" dirty="0" smtClean="0">
              <a:latin typeface="HY헤드라인M" pitchFamily="18" charset="-127"/>
              <a:ea typeface="HY헤드라인M" pitchFamily="18" charset="-127"/>
            </a:endParaRPr>
          </a:p>
          <a:p>
            <a:pPr marL="609600" indent="-609600">
              <a:buClr>
                <a:schemeClr val="hlink"/>
              </a:buClr>
              <a:buFont typeface="Wingdings" pitchFamily="2" charset="2"/>
              <a:buNone/>
              <a:tabLst>
                <a:tab pos="92075" algn="l"/>
              </a:tabLst>
              <a:defRPr/>
            </a:pPr>
            <a:r>
              <a:rPr lang="en-US" altLang="ko-KR" sz="1400" dirty="0" smtClean="0">
                <a:latin typeface="HY헤드라인M" pitchFamily="18" charset="-127"/>
                <a:ea typeface="HY헤드라인M" pitchFamily="18" charset="-127"/>
              </a:rPr>
              <a:t>                    </a:t>
            </a:r>
            <a:r>
              <a:rPr lang="ko-KR" altLang="en-US" sz="1400" dirty="0" smtClean="0">
                <a:latin typeface="HY헤드라인M" pitchFamily="18" charset="-127"/>
                <a:ea typeface="HY헤드라인M" pitchFamily="18" charset="-127"/>
              </a:rPr>
              <a:t>또는</a:t>
            </a:r>
            <a:r>
              <a:rPr lang="en-US" altLang="ko-KR" sz="1400" dirty="0" smtClean="0">
                <a:latin typeface="HY헤드라인M" pitchFamily="18" charset="-127"/>
                <a:ea typeface="HY헤드라인M" pitchFamily="18" charset="-127"/>
              </a:rPr>
              <a:t> </a:t>
            </a:r>
            <a:r>
              <a:rPr lang="ko-KR" altLang="en-US" sz="1400" dirty="0">
                <a:latin typeface="HY헤드라인M" pitchFamily="18" charset="-127"/>
                <a:ea typeface="HY헤드라인M" pitchFamily="18" charset="-127"/>
              </a:rPr>
              <a:t>해당 </a:t>
            </a:r>
            <a:r>
              <a:rPr lang="ko-KR" altLang="en-US" sz="1400" dirty="0" err="1">
                <a:latin typeface="HY헤드라인M" pitchFamily="18" charset="-127"/>
                <a:ea typeface="HY헤드라인M" pitchFamily="18" charset="-127"/>
              </a:rPr>
              <a:t>현장내</a:t>
            </a:r>
            <a:r>
              <a:rPr lang="ko-KR" altLang="en-US" sz="1400" dirty="0">
                <a:latin typeface="HY헤드라인M" pitchFamily="18" charset="-127"/>
                <a:ea typeface="HY헤드라인M" pitchFamily="18" charset="-127"/>
              </a:rPr>
              <a:t> 공종명</a:t>
            </a:r>
            <a:r>
              <a:rPr lang="en-US" altLang="ko-KR" sz="1400" dirty="0">
                <a:latin typeface="HY헤드라인M" pitchFamily="18" charset="-127"/>
                <a:ea typeface="HY헤드라인M" pitchFamily="18" charset="-127"/>
              </a:rPr>
              <a:t>(</a:t>
            </a:r>
            <a:r>
              <a:rPr lang="ko-KR" altLang="en-US" sz="1400" dirty="0">
                <a:latin typeface="HY헤드라인M" pitchFamily="18" charset="-127"/>
                <a:ea typeface="HY헤드라인M" pitchFamily="18" charset="-127"/>
              </a:rPr>
              <a:t>예</a:t>
            </a:r>
            <a:r>
              <a:rPr lang="en-US" altLang="ko-KR" sz="1400" dirty="0">
                <a:latin typeface="HY헤드라인M" pitchFamily="18" charset="-127"/>
                <a:ea typeface="HY헤드라인M" pitchFamily="18" charset="-127"/>
              </a:rPr>
              <a:t>, 00</a:t>
            </a:r>
            <a:r>
              <a:rPr lang="ko-KR" altLang="en-US" sz="1400" dirty="0">
                <a:latin typeface="HY헤드라인M" pitchFamily="18" charset="-127"/>
                <a:ea typeface="HY헤드라인M" pitchFamily="18" charset="-127"/>
              </a:rPr>
              <a:t>현장 </a:t>
            </a:r>
            <a:r>
              <a:rPr lang="en-US" altLang="ko-KR" sz="1400" dirty="0">
                <a:latin typeface="HY헤드라인M" pitchFamily="18" charset="-127"/>
                <a:ea typeface="HY헤드라인M" pitchFamily="18" charset="-127"/>
              </a:rPr>
              <a:t>00</a:t>
            </a:r>
            <a:r>
              <a:rPr lang="ko-KR" altLang="en-US" sz="1400" dirty="0" err="1">
                <a:latin typeface="HY헤드라인M" pitchFamily="18" charset="-127"/>
                <a:ea typeface="HY헤드라인M" pitchFamily="18" charset="-127"/>
              </a:rPr>
              <a:t>공종</a:t>
            </a:r>
            <a:r>
              <a:rPr lang="ko-KR" altLang="en-US" sz="1400" dirty="0">
                <a:latin typeface="HY헤드라인M" pitchFamily="18" charset="-127"/>
                <a:ea typeface="HY헤드라인M" pitchFamily="18" charset="-127"/>
              </a:rPr>
              <a:t> 보조업무 </a:t>
            </a:r>
            <a:r>
              <a:rPr lang="en-US" altLang="ko-KR" sz="1400" dirty="0">
                <a:latin typeface="HY헤드라인M" pitchFamily="18" charset="-127"/>
                <a:ea typeface="HY헤드라인M" pitchFamily="18" charset="-127"/>
              </a:rPr>
              <a:t>)</a:t>
            </a:r>
            <a:r>
              <a:rPr lang="ko-KR" altLang="en-US" sz="1400" dirty="0">
                <a:latin typeface="HY헤드라인M" pitchFamily="18" charset="-127"/>
                <a:ea typeface="HY헤드라인M" pitchFamily="18" charset="-127"/>
              </a:rPr>
              <a:t>을 </a:t>
            </a:r>
            <a:r>
              <a:rPr lang="ko-KR" altLang="en-US" sz="1400" dirty="0" smtClean="0">
                <a:latin typeface="HY헤드라인M" pitchFamily="18" charset="-127"/>
                <a:ea typeface="HY헤드라인M" pitchFamily="18" charset="-127"/>
              </a:rPr>
              <a:t>기재</a:t>
            </a:r>
            <a:r>
              <a:rPr lang="en-US" altLang="ko-KR" sz="1400" dirty="0" smtClean="0">
                <a:latin typeface="HY헤드라인M" pitchFamily="18" charset="-127"/>
                <a:ea typeface="HY헤드라인M" pitchFamily="18" charset="-127"/>
              </a:rPr>
              <a:t>  </a:t>
            </a:r>
            <a:endParaRPr lang="en-US" altLang="ko-KR" sz="1400" dirty="0">
              <a:latin typeface="HY헤드라인M" pitchFamily="18" charset="-127"/>
              <a:ea typeface="HY헤드라인M" pitchFamily="18" charset="-127"/>
            </a:endParaRPr>
          </a:p>
        </p:txBody>
      </p:sp>
      <p:sp>
        <p:nvSpPr>
          <p:cNvPr id="19" name="직사각형 18"/>
          <p:cNvSpPr/>
          <p:nvPr/>
        </p:nvSpPr>
        <p:spPr bwMode="auto">
          <a:xfrm>
            <a:off x="1857356" y="5715016"/>
            <a:ext cx="6994516" cy="714380"/>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anchor="ctr"/>
          <a:lstStyle/>
          <a:p>
            <a:pPr>
              <a:spcBef>
                <a:spcPct val="20000"/>
              </a:spcBef>
              <a:buFont typeface="Wingdings" pitchFamily="2" charset="2"/>
              <a:buChar char="ü"/>
              <a:defRPr/>
            </a:pPr>
            <a:r>
              <a:rPr lang="en-US" altLang="ko-KR" sz="1600" b="1" dirty="0" smtClean="0"/>
              <a:t> </a:t>
            </a:r>
            <a:r>
              <a:rPr lang="ko-KR" altLang="en-US" sz="1600" b="1" dirty="0"/>
              <a:t>계약기간 만료 통보는 해고가 아니므로 근로기준법 제</a:t>
            </a:r>
            <a:r>
              <a:rPr lang="en-US" altLang="ko-KR" sz="1600" b="1" dirty="0"/>
              <a:t>26</a:t>
            </a:r>
            <a:r>
              <a:rPr lang="ko-KR" altLang="en-US" sz="1600" b="1" dirty="0"/>
              <a:t>조의 </a:t>
            </a:r>
            <a:r>
              <a:rPr lang="ko-KR" altLang="en-US" sz="1600" b="1" dirty="0" smtClean="0"/>
              <a:t>해고예고</a:t>
            </a:r>
            <a:endParaRPr lang="en-US" altLang="ko-KR" sz="1600" b="1" dirty="0" smtClean="0"/>
          </a:p>
          <a:p>
            <a:pPr>
              <a:spcBef>
                <a:spcPct val="20000"/>
              </a:spcBef>
              <a:defRPr/>
            </a:pPr>
            <a:r>
              <a:rPr lang="en-US" altLang="ko-KR" sz="1600" b="1" dirty="0" smtClean="0"/>
              <a:t> </a:t>
            </a:r>
            <a:r>
              <a:rPr lang="ko-KR" altLang="en-US" sz="1600" b="1" dirty="0" smtClean="0"/>
              <a:t>  해고예고수당을 </a:t>
            </a:r>
            <a:r>
              <a:rPr lang="ko-KR" altLang="en-US" sz="1600" b="1" dirty="0"/>
              <a:t>지급할 필요는 없다</a:t>
            </a:r>
            <a:r>
              <a:rPr lang="en-US" altLang="ko-KR" sz="1600" b="1" dirty="0"/>
              <a:t>.</a:t>
            </a:r>
            <a:endParaRPr lang="ko-KR" altLang="en-US" sz="1600" b="1" dirty="0"/>
          </a:p>
        </p:txBody>
      </p:sp>
      <p:sp>
        <p:nvSpPr>
          <p:cNvPr id="20" name="한쪽 모서리가 잘린 사각형 19"/>
          <p:cNvSpPr/>
          <p:nvPr/>
        </p:nvSpPr>
        <p:spPr>
          <a:xfrm>
            <a:off x="78310" y="179357"/>
            <a:ext cx="1000132" cy="428628"/>
          </a:xfrm>
          <a:prstGeom prst="snip1Rect">
            <a:avLst/>
          </a:prstGeom>
          <a:solidFill>
            <a:srgbClr val="92D05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4</a:t>
            </a:r>
            <a:endParaRPr lang="ko-KR" altLang="en-US" b="1" dirty="0">
              <a:solidFill>
                <a:schemeClr val="bg1"/>
              </a:solidFill>
              <a:latin typeface="맑은 고딕" pitchFamily="50" charset="-127"/>
              <a:ea typeface="맑은 고딕" pitchFamily="50" charset="-127"/>
            </a:endParaRPr>
          </a:p>
        </p:txBody>
      </p:sp>
    </p:spTree>
    <p:extLst>
      <p:ext uri="{BB962C8B-B14F-4D97-AF65-F5344CB8AC3E}">
        <p14:creationId xmlns:p14="http://schemas.microsoft.com/office/powerpoint/2010/main" xmlns="" val="135311716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95594"/>
                                        </p:tgtEl>
                                        <p:attrNameLst>
                                          <p:attrName>style.visibility</p:attrName>
                                        </p:attrNameLst>
                                      </p:cBhvr>
                                      <p:to>
                                        <p:strVal val="visible"/>
                                      </p:to>
                                    </p:set>
                                    <p:animEffect transition="in" filter="blinds(horizontal)">
                                      <p:cBhvr>
                                        <p:cTn id="7" dur="500"/>
                                        <p:tgtEl>
                                          <p:spTgt spid="195594"/>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lide(fromLeft)">
                                      <p:cBhvr>
                                        <p:cTn id="10" dur="500"/>
                                        <p:tgtEl>
                                          <p:spTgt spid="15"/>
                                        </p:tgtEl>
                                      </p:cBhvr>
                                    </p:animEffect>
                                  </p:childTnLst>
                                </p:cTn>
                              </p:par>
                              <p:par>
                                <p:cTn id="11" presetID="12" presetClass="entr" presetSubtype="8"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Left)">
                                      <p:cBhvr>
                                        <p:cTn id="13" dur="500"/>
                                        <p:tgtEl>
                                          <p:spTgt spid="16"/>
                                        </p:tgtEl>
                                      </p:cBhvr>
                                    </p:animEffect>
                                  </p:childTnLst>
                                </p:cTn>
                              </p:par>
                              <p:par>
                                <p:cTn id="14" presetID="3" presetClass="entr" presetSubtype="1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linds(horizontal)">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슬라이드 번호 개체 틀 2"/>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fld id="{5AAE20D0-04C6-4E00-A264-8B2EAA76F08A}" type="slidenum">
              <a:rPr lang="en-US" altLang="ko-KR" sz="1400" smtClean="0">
                <a:latin typeface="굴림" panose="020B0600000101010101" pitchFamily="50" charset="-127"/>
              </a:rPr>
              <a:pPr/>
              <a:t>81</a:t>
            </a:fld>
            <a:endParaRPr lang="en-US" altLang="ko-KR" sz="1400" smtClean="0">
              <a:latin typeface="굴림" panose="020B0600000101010101" pitchFamily="50" charset="-127"/>
            </a:endParaRPr>
          </a:p>
        </p:txBody>
      </p:sp>
      <p:sp>
        <p:nvSpPr>
          <p:cNvPr id="23555" name="직사각형 8"/>
          <p:cNvSpPr>
            <a:spLocks noChangeArrowheads="1"/>
          </p:cNvSpPr>
          <p:nvPr/>
        </p:nvSpPr>
        <p:spPr bwMode="auto">
          <a:xfrm>
            <a:off x="1292158" y="239840"/>
            <a:ext cx="712879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marL="342900" indent="-342900" eaLnBrk="1" latinLnBrk="1" hangingPunct="1"/>
            <a:r>
              <a:rPr lang="ko-KR" altLang="en-US" sz="2400" b="1" dirty="0" smtClean="0">
                <a:latin typeface="맑은 고딕" panose="020B0503020000020004" pitchFamily="50" charset="-127"/>
                <a:ea typeface="맑은 고딕" panose="020B0503020000020004" pitchFamily="50" charset="-127"/>
              </a:rPr>
              <a:t>전무</a:t>
            </a:r>
            <a:r>
              <a:rPr lang="en-US" altLang="ko-KR" sz="2400" b="1" dirty="0" smtClean="0">
                <a:latin typeface="맑은 고딕" panose="020B0503020000020004" pitchFamily="50" charset="-127"/>
                <a:ea typeface="맑은 고딕" panose="020B0503020000020004" pitchFamily="50" charset="-127"/>
              </a:rPr>
              <a:t>.</a:t>
            </a:r>
            <a:r>
              <a:rPr lang="ko-KR" altLang="en-US" sz="2400" b="1" dirty="0" smtClean="0">
                <a:latin typeface="맑은 고딕" panose="020B0503020000020004" pitchFamily="50" charset="-127"/>
                <a:ea typeface="맑은 고딕" panose="020B0503020000020004" pitchFamily="50" charset="-127"/>
              </a:rPr>
              <a:t>상무도 연차 및 퇴직금 지급하여야 하는가</a:t>
            </a:r>
            <a:r>
              <a:rPr lang="en-US" altLang="ko-KR" sz="2400" b="1" dirty="0" smtClean="0">
                <a:latin typeface="맑은 고딕" panose="020B0503020000020004" pitchFamily="50" charset="-127"/>
                <a:ea typeface="맑은 고딕" panose="020B0503020000020004" pitchFamily="50" charset="-127"/>
              </a:rPr>
              <a:t>?</a:t>
            </a:r>
            <a:r>
              <a:rPr lang="ko-KR" altLang="en-US" sz="2400" b="1" dirty="0" smtClean="0">
                <a:latin typeface="맑은 고딕" panose="020B0503020000020004" pitchFamily="50" charset="-127"/>
                <a:ea typeface="맑은 고딕" panose="020B0503020000020004" pitchFamily="50" charset="-127"/>
              </a:rPr>
              <a:t> </a:t>
            </a:r>
            <a:endParaRPr lang="ko-KR" altLang="en-US" sz="2400" b="1" dirty="0">
              <a:latin typeface="맑은 고딕" panose="020B0503020000020004" pitchFamily="50" charset="-127"/>
              <a:ea typeface="맑은 고딕" panose="020B0503020000020004" pitchFamily="50" charset="-127"/>
            </a:endParaRPr>
          </a:p>
        </p:txBody>
      </p:sp>
      <p:cxnSp>
        <p:nvCxnSpPr>
          <p:cNvPr id="5" name="직선 연결선 4"/>
          <p:cNvCxnSpPr/>
          <p:nvPr/>
        </p:nvCxnSpPr>
        <p:spPr>
          <a:xfrm>
            <a:off x="0" y="857232"/>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cture 3" descr="j0285434[1]"/>
          <p:cNvPicPr>
            <a:picLocks noChangeAspect="1" noChangeArrowheads="1"/>
          </p:cNvPicPr>
          <p:nvPr/>
        </p:nvPicPr>
        <p:blipFill>
          <a:blip r:embed="rId2"/>
          <a:srcRect/>
          <a:stretch>
            <a:fillRect/>
          </a:stretch>
        </p:blipFill>
        <p:spPr bwMode="auto">
          <a:xfrm>
            <a:off x="298450" y="3068638"/>
            <a:ext cx="1681163" cy="3384550"/>
          </a:xfrm>
          <a:prstGeom prst="rect">
            <a:avLst/>
          </a:prstGeom>
          <a:noFill/>
          <a:ln w="9525">
            <a:noFill/>
            <a:miter lim="800000"/>
            <a:headEnd/>
            <a:tailEnd/>
          </a:ln>
        </p:spPr>
      </p:pic>
      <p:sp>
        <p:nvSpPr>
          <p:cNvPr id="7" name="AutoShape 5"/>
          <p:cNvSpPr>
            <a:spLocks noChangeArrowheads="1"/>
          </p:cNvSpPr>
          <p:nvPr/>
        </p:nvSpPr>
        <p:spPr bwMode="auto">
          <a:xfrm>
            <a:off x="323851" y="1143000"/>
            <a:ext cx="1247754" cy="1079500"/>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p>
            <a:pPr algn="ctr">
              <a:buClr>
                <a:schemeClr val="hlink"/>
              </a:buClr>
              <a:buFont typeface="Wingdings" pitchFamily="2" charset="2"/>
              <a:buNone/>
            </a:pPr>
            <a:r>
              <a:rPr kumimoji="0" lang="ko-KR" altLang="en-US" dirty="0" smtClean="0">
                <a:solidFill>
                  <a:schemeClr val="bg1"/>
                </a:solidFill>
                <a:ea typeface="HY헤드라인M" pitchFamily="18" charset="-127"/>
              </a:rPr>
              <a:t>임원</a:t>
            </a:r>
            <a:endParaRPr kumimoji="0" lang="ko-KR" altLang="en-US" dirty="0">
              <a:solidFill>
                <a:schemeClr val="bg1"/>
              </a:solidFill>
              <a:ea typeface="HY헤드라인M" pitchFamily="18" charset="-127"/>
            </a:endParaRPr>
          </a:p>
        </p:txBody>
      </p:sp>
      <p:sp>
        <p:nvSpPr>
          <p:cNvPr id="8" name="AutoShape 2"/>
          <p:cNvSpPr>
            <a:spLocks noChangeArrowheads="1"/>
          </p:cNvSpPr>
          <p:nvPr/>
        </p:nvSpPr>
        <p:spPr bwMode="auto">
          <a:xfrm>
            <a:off x="1857356" y="2143116"/>
            <a:ext cx="7058025" cy="3741739"/>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1400" b="1">
              <a:latin typeface="맑은 고딕" panose="020B0503020000020004" pitchFamily="50" charset="-127"/>
              <a:ea typeface="맑은 고딕" panose="020B0503020000020004" pitchFamily="50" charset="-127"/>
            </a:endParaRPr>
          </a:p>
        </p:txBody>
      </p:sp>
      <p:sp>
        <p:nvSpPr>
          <p:cNvPr id="9" name="Rectangle 5"/>
          <p:cNvSpPr>
            <a:spLocks noChangeArrowheads="1"/>
          </p:cNvSpPr>
          <p:nvPr/>
        </p:nvSpPr>
        <p:spPr bwMode="auto">
          <a:xfrm>
            <a:off x="1928794" y="1214422"/>
            <a:ext cx="6769100" cy="654090"/>
          </a:xfrm>
          <a:prstGeom prst="rect">
            <a:avLst/>
          </a:prstGeom>
          <a:ln>
            <a:headEnd/>
            <a:tailEnd/>
          </a:ln>
          <a:extLst/>
        </p:spPr>
        <p:style>
          <a:lnRef idx="2">
            <a:schemeClr val="accent5"/>
          </a:lnRef>
          <a:fillRef idx="1">
            <a:schemeClr val="lt1"/>
          </a:fillRef>
          <a:effectRef idx="0">
            <a:schemeClr val="accent5"/>
          </a:effectRef>
          <a:fontRef idx="minor">
            <a:schemeClr val="dk1"/>
          </a:fontRef>
        </p:style>
        <p:txBody>
          <a:bodyPr lIns="54000" rIns="54000">
            <a:spAutoFit/>
          </a:bodyPr>
          <a:lstStyle>
            <a:lvl1pPr marL="419100" indent="-419100">
              <a:tabLst>
                <a:tab pos="92075" algn="l"/>
              </a:tabLst>
              <a:defRPr kumimoji="1" sz="1600">
                <a:solidFill>
                  <a:schemeClr val="tx1"/>
                </a:solidFill>
                <a:latin typeface="HY헤드라인M" panose="02030600000101010101" pitchFamily="18" charset="-127"/>
                <a:ea typeface="굴림" panose="020B0600000101010101" pitchFamily="50" charset="-127"/>
              </a:defRPr>
            </a:lvl1pPr>
            <a:lvl2pPr marL="742950" indent="-285750">
              <a:tabLst>
                <a:tab pos="92075" algn="l"/>
              </a:tabLst>
              <a:defRPr kumimoji="1" sz="1600">
                <a:solidFill>
                  <a:schemeClr val="tx1"/>
                </a:solidFill>
                <a:latin typeface="HY헤드라인M" panose="02030600000101010101" pitchFamily="18" charset="-127"/>
                <a:ea typeface="굴림" panose="020B0600000101010101" pitchFamily="50" charset="-127"/>
              </a:defRPr>
            </a:lvl2pPr>
            <a:lvl3pPr marL="11430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3pPr>
            <a:lvl4pPr marL="16002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4pPr>
            <a:lvl5pPr marL="20574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lnSpc>
                <a:spcPct val="120000"/>
              </a:lnSpc>
              <a:buFont typeface="Wingdings" panose="05000000000000000000" pitchFamily="2" charset="2"/>
              <a:buNone/>
            </a:pPr>
            <a:r>
              <a:rPr lang="ko-KR" altLang="en-US" b="1" dirty="0" smtClean="0">
                <a:latin typeface="맑은 고딕" panose="020B0503020000020004" pitchFamily="50" charset="-127"/>
                <a:ea typeface="맑은 고딕" panose="020B0503020000020004" pitchFamily="50" charset="-127"/>
              </a:rPr>
              <a:t> 법인등기부등본에 등재된 전무</a:t>
            </a:r>
            <a:r>
              <a:rPr lang="en-US" altLang="ko-KR" b="1" dirty="0" smtClean="0">
                <a:latin typeface="맑은 고딕" panose="020B0503020000020004" pitchFamily="50" charset="-127"/>
                <a:ea typeface="맑은 고딕" panose="020B0503020000020004" pitchFamily="50" charset="-127"/>
              </a:rPr>
              <a:t>,</a:t>
            </a:r>
            <a:r>
              <a:rPr lang="ko-KR" altLang="en-US" b="1" dirty="0" smtClean="0">
                <a:latin typeface="맑은 고딕" panose="020B0503020000020004" pitchFamily="50" charset="-127"/>
                <a:ea typeface="맑은 고딕" panose="020B0503020000020004" pitchFamily="50" charset="-127"/>
              </a:rPr>
              <a:t>상무</a:t>
            </a:r>
            <a:r>
              <a:rPr lang="en-US" altLang="ko-KR" b="1" dirty="0" smtClean="0">
                <a:latin typeface="맑은 고딕" panose="020B0503020000020004" pitchFamily="50" charset="-127"/>
                <a:ea typeface="맑은 고딕" panose="020B0503020000020004" pitchFamily="50" charset="-127"/>
              </a:rPr>
              <a:t>.</a:t>
            </a:r>
            <a:r>
              <a:rPr lang="ko-KR" altLang="en-US" b="1" dirty="0" smtClean="0">
                <a:latin typeface="맑은 고딕" panose="020B0503020000020004" pitchFamily="50" charset="-127"/>
                <a:ea typeface="맑은 고딕" panose="020B0503020000020004" pitchFamily="50" charset="-127"/>
              </a:rPr>
              <a:t>이사는 사용자에 해당되어 연차 및 </a:t>
            </a:r>
            <a:endParaRPr lang="en-US" altLang="ko-KR" b="1" dirty="0" smtClean="0">
              <a:latin typeface="맑은 고딕" panose="020B0503020000020004" pitchFamily="50" charset="-127"/>
              <a:ea typeface="맑은 고딕" panose="020B0503020000020004" pitchFamily="50" charset="-127"/>
            </a:endParaRPr>
          </a:p>
          <a:p>
            <a:pPr eaLnBrk="1" latinLnBrk="1" hangingPunct="1">
              <a:lnSpc>
                <a:spcPct val="120000"/>
              </a:lnSpc>
              <a:buFont typeface="Wingdings" panose="05000000000000000000" pitchFamily="2" charset="2"/>
              <a:buNone/>
            </a:pPr>
            <a:r>
              <a:rPr lang="en-US" altLang="ko-KR" b="1" dirty="0" smtClean="0">
                <a:latin typeface="맑은 고딕" panose="020B0503020000020004" pitchFamily="50" charset="-127"/>
                <a:ea typeface="맑은 고딕" panose="020B0503020000020004" pitchFamily="50" charset="-127"/>
              </a:rPr>
              <a:t> </a:t>
            </a:r>
            <a:r>
              <a:rPr lang="ko-KR" altLang="en-US" b="1" dirty="0" smtClean="0">
                <a:latin typeface="맑은 고딕" panose="020B0503020000020004" pitchFamily="50" charset="-127"/>
                <a:ea typeface="맑은 고딕" panose="020B0503020000020004" pitchFamily="50" charset="-127"/>
              </a:rPr>
              <a:t>퇴직금 지급의무가 없는가</a:t>
            </a:r>
            <a:r>
              <a:rPr lang="en-US" altLang="ko-KR" b="1" dirty="0" smtClean="0">
                <a:latin typeface="맑은 고딕" panose="020B0503020000020004" pitchFamily="50" charset="-127"/>
                <a:ea typeface="맑은 고딕" panose="020B0503020000020004" pitchFamily="50" charset="-127"/>
              </a:rPr>
              <a:t>?</a:t>
            </a:r>
            <a:r>
              <a:rPr lang="ko-KR" altLang="en-US" b="1" dirty="0" smtClean="0">
                <a:latin typeface="맑은 고딕" panose="020B0503020000020004" pitchFamily="50" charset="-127"/>
                <a:ea typeface="맑은 고딕" panose="020B0503020000020004" pitchFamily="50" charset="-127"/>
              </a:rPr>
              <a:t>  </a:t>
            </a:r>
            <a:endParaRPr lang="en-US" altLang="ko-KR" b="1" dirty="0">
              <a:latin typeface="맑은 고딕" panose="020B0503020000020004" pitchFamily="50" charset="-127"/>
              <a:ea typeface="맑은 고딕" panose="020B0503020000020004" pitchFamily="50" charset="-127"/>
            </a:endParaRPr>
          </a:p>
        </p:txBody>
      </p:sp>
      <p:sp>
        <p:nvSpPr>
          <p:cNvPr id="10" name="직사각형 9"/>
          <p:cNvSpPr/>
          <p:nvPr/>
        </p:nvSpPr>
        <p:spPr>
          <a:xfrm>
            <a:off x="2071670" y="2333685"/>
            <a:ext cx="6357982" cy="2850011"/>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a:spAutoFit/>
          </a:bodyPr>
          <a:lstStyle/>
          <a:p>
            <a:pPr algn="just">
              <a:lnSpc>
                <a:spcPct val="160000"/>
              </a:lnSpc>
              <a:defRPr/>
            </a:pPr>
            <a:r>
              <a:rPr lang="ko-KR" altLang="en-US" sz="1400" b="1" dirty="0" smtClean="0"/>
              <a:t>근로기준법상의 근로자라 함은 직업의 종류를 불문하고 임금을 목적으로 근로를 제공하는 자</a:t>
            </a:r>
            <a:r>
              <a:rPr lang="en-US" altLang="ko-KR" sz="1400" b="1" dirty="0" smtClean="0"/>
              <a:t>(</a:t>
            </a:r>
            <a:r>
              <a:rPr lang="ko-KR" altLang="en-US" sz="1400" b="1" dirty="0" smtClean="0"/>
              <a:t>법 제</a:t>
            </a:r>
            <a:r>
              <a:rPr lang="en-US" altLang="ko-KR" sz="1400" b="1" dirty="0" smtClean="0"/>
              <a:t>14</a:t>
            </a:r>
            <a:r>
              <a:rPr lang="ko-KR" altLang="en-US" sz="1400" b="1" dirty="0" smtClean="0"/>
              <a:t>조</a:t>
            </a:r>
            <a:r>
              <a:rPr lang="en-US" altLang="ko-KR" sz="1400" b="1" dirty="0" smtClean="0"/>
              <a:t>)</a:t>
            </a:r>
            <a:r>
              <a:rPr lang="ko-KR" altLang="en-US" sz="1400" b="1" dirty="0" smtClean="0"/>
              <a:t>를 말하는 바</a:t>
            </a:r>
            <a:r>
              <a:rPr lang="en-US" altLang="ko-KR" sz="1400" b="1" dirty="0" smtClean="0"/>
              <a:t>, </a:t>
            </a:r>
            <a:r>
              <a:rPr lang="ko-KR" altLang="en-US" sz="1400" b="1" dirty="0" smtClean="0"/>
              <a:t>주식회사의 이사 등의 지위에 있는 자는 원칙적으로 업무집행권을 가진 자로서 사업주와 사용종속관계가 없다고 보아 근로자로 보지 아니하나</a:t>
            </a:r>
            <a:r>
              <a:rPr lang="en-US" altLang="ko-KR" sz="1400" b="1" dirty="0" smtClean="0"/>
              <a:t>, </a:t>
            </a:r>
          </a:p>
          <a:p>
            <a:pPr algn="just">
              <a:lnSpc>
                <a:spcPct val="160000"/>
              </a:lnSpc>
              <a:defRPr/>
            </a:pPr>
            <a:endParaRPr lang="en-US" altLang="ko-KR" sz="1400" b="1" dirty="0" smtClean="0"/>
          </a:p>
          <a:p>
            <a:pPr algn="just">
              <a:lnSpc>
                <a:spcPct val="160000"/>
              </a:lnSpc>
              <a:defRPr/>
            </a:pPr>
            <a:r>
              <a:rPr lang="ko-KR" altLang="en-US" sz="1400" b="1" dirty="0" smtClean="0"/>
              <a:t>법령</a:t>
            </a:r>
            <a:r>
              <a:rPr lang="en-US" altLang="ko-KR" sz="1400" b="1" dirty="0" smtClean="0"/>
              <a:t>, </a:t>
            </a:r>
            <a:r>
              <a:rPr lang="ko-KR" altLang="en-US" sz="1400" b="1" dirty="0" smtClean="0"/>
              <a:t>정관 등의 규정에 의하여 업무 집행권을 가진 자의 감독을 받아 사실상 노무에 종사하고 그 대가로 임금을 지급받고 있는 경우에는 근로자로 인정될 수도 있음</a:t>
            </a:r>
            <a:r>
              <a:rPr lang="en-US" altLang="ko-KR" sz="1400" b="1" dirty="0" smtClean="0"/>
              <a:t>.</a:t>
            </a:r>
            <a:r>
              <a:rPr lang="ko-KR" altLang="en-US" sz="1400" b="1" dirty="0" smtClean="0"/>
              <a:t> </a:t>
            </a:r>
            <a:r>
              <a:rPr lang="ko-KR" altLang="en-US" sz="1400" b="1" kern="0" dirty="0" smtClean="0">
                <a:solidFill>
                  <a:srgbClr val="000000"/>
                </a:solidFill>
                <a:latin typeface="+mn-ea"/>
              </a:rPr>
              <a:t>근로자에 해당되는 경우에는 연차 및 퇴직금 지급의무가 발생됨</a:t>
            </a:r>
            <a:r>
              <a:rPr lang="en-US" altLang="ko-KR" sz="1400" b="1" kern="0" dirty="0" smtClean="0">
                <a:solidFill>
                  <a:srgbClr val="000000"/>
                </a:solidFill>
                <a:latin typeface="+mn-ea"/>
              </a:rPr>
              <a:t>. </a:t>
            </a:r>
            <a:endParaRPr lang="ko-KR" altLang="en-US" sz="1400" b="1" kern="0" dirty="0">
              <a:solidFill>
                <a:srgbClr val="000000"/>
              </a:solidFill>
              <a:latin typeface="+mn-ea"/>
            </a:endParaRPr>
          </a:p>
        </p:txBody>
      </p:sp>
      <p:sp>
        <p:nvSpPr>
          <p:cNvPr id="11" name="Oval 3"/>
          <p:cNvSpPr>
            <a:spLocks noChangeArrowheads="1"/>
          </p:cNvSpPr>
          <p:nvPr/>
        </p:nvSpPr>
        <p:spPr bwMode="auto">
          <a:xfrm>
            <a:off x="1577957" y="1247779"/>
            <a:ext cx="422275" cy="368300"/>
          </a:xfrm>
          <a:prstGeom prst="ellipse">
            <a:avLst/>
          </a:prstGeom>
          <a:solidFill>
            <a:srgbClr val="0066FF"/>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buClrTx/>
              <a:buFontTx/>
              <a:buNone/>
            </a:pPr>
            <a:r>
              <a:rPr lang="ko-KR" altLang="en-US" b="1" dirty="0" smtClean="0">
                <a:solidFill>
                  <a:schemeClr val="bg1"/>
                </a:solidFill>
                <a:effectLst>
                  <a:outerShdw blurRad="38100" dist="38100" dir="2700000" algn="tl">
                    <a:srgbClr val="000000"/>
                  </a:outerShdw>
                </a:effectLst>
                <a:latin typeface="HY동녘B" pitchFamily="18" charset="-127"/>
                <a:ea typeface="HY동녘B" pitchFamily="18" charset="-127"/>
              </a:rPr>
              <a:t>문</a:t>
            </a:r>
            <a:endParaRPr lang="en-US" altLang="ko-KR" b="1" dirty="0">
              <a:solidFill>
                <a:schemeClr val="bg1"/>
              </a:solidFill>
              <a:effectLst>
                <a:outerShdw blurRad="38100" dist="38100" dir="2700000" algn="tl">
                  <a:srgbClr val="000000"/>
                </a:outerShdw>
              </a:effectLst>
              <a:latin typeface="HY동녘B" pitchFamily="18" charset="-127"/>
              <a:ea typeface="HY동녘B" pitchFamily="18" charset="-127"/>
            </a:endParaRPr>
          </a:p>
        </p:txBody>
      </p:sp>
      <p:sp>
        <p:nvSpPr>
          <p:cNvPr id="12" name="Oval 3"/>
          <p:cNvSpPr>
            <a:spLocks noChangeArrowheads="1"/>
          </p:cNvSpPr>
          <p:nvPr/>
        </p:nvSpPr>
        <p:spPr bwMode="auto">
          <a:xfrm>
            <a:off x="1541413" y="2346320"/>
            <a:ext cx="422275" cy="368300"/>
          </a:xfrm>
          <a:prstGeom prst="ellipse">
            <a:avLst/>
          </a:prstGeom>
          <a:solidFill>
            <a:srgbClr val="FC5AAB"/>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buClrTx/>
              <a:buFontTx/>
              <a:buNone/>
            </a:pPr>
            <a:r>
              <a:rPr lang="ko-KR" altLang="en-US" b="1" dirty="0" smtClean="0">
                <a:solidFill>
                  <a:schemeClr val="bg1"/>
                </a:solidFill>
                <a:effectLst>
                  <a:outerShdw blurRad="38100" dist="38100" dir="2700000" algn="tl">
                    <a:srgbClr val="000000"/>
                  </a:outerShdw>
                </a:effectLst>
                <a:latin typeface="HY동녘B" pitchFamily="18" charset="-127"/>
                <a:ea typeface="HY동녘B" pitchFamily="18" charset="-127"/>
              </a:rPr>
              <a:t>답</a:t>
            </a:r>
            <a:endParaRPr lang="en-US" altLang="ko-KR" b="1" dirty="0">
              <a:solidFill>
                <a:schemeClr val="bg1"/>
              </a:solidFill>
              <a:effectLst>
                <a:outerShdw blurRad="38100" dist="38100" dir="2700000" algn="tl">
                  <a:srgbClr val="000000"/>
                </a:outerShdw>
              </a:effectLst>
              <a:latin typeface="HY동녘B" pitchFamily="18" charset="-127"/>
              <a:ea typeface="HY동녘B" pitchFamily="18" charset="-127"/>
            </a:endParaRPr>
          </a:p>
        </p:txBody>
      </p:sp>
      <p:sp>
        <p:nvSpPr>
          <p:cNvPr id="13" name="한쪽 모서리가 잘린 사각형 12"/>
          <p:cNvSpPr/>
          <p:nvPr/>
        </p:nvSpPr>
        <p:spPr>
          <a:xfrm>
            <a:off x="138899" y="286514"/>
            <a:ext cx="1000132" cy="428628"/>
          </a:xfrm>
          <a:prstGeom prst="snip1Rect">
            <a:avLst/>
          </a:prstGeom>
          <a:solidFill>
            <a:srgbClr val="92D05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5</a:t>
            </a:r>
            <a:endParaRPr lang="ko-KR" altLang="en-US" b="1" dirty="0">
              <a:solidFill>
                <a:schemeClr val="bg1"/>
              </a:solidFill>
              <a:latin typeface="맑은 고딕" pitchFamily="50" charset="-127"/>
              <a:ea typeface="맑은 고딕" pitchFamily="50" charset="-127"/>
            </a:endParaRPr>
          </a:p>
        </p:txBody>
      </p:sp>
    </p:spTree>
    <p:extLst>
      <p:ext uri="{BB962C8B-B14F-4D97-AF65-F5344CB8AC3E}">
        <p14:creationId xmlns:p14="http://schemas.microsoft.com/office/powerpoint/2010/main" xmlns="" val="503102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555"/>
                                        </p:tgtEl>
                                        <p:attrNameLst>
                                          <p:attrName>style.visibility</p:attrName>
                                        </p:attrNameLst>
                                      </p:cBhvr>
                                      <p:to>
                                        <p:strVal val="visible"/>
                                      </p:to>
                                    </p:set>
                                    <p:animEffect transition="in" filter="blinds(horizontal)">
                                      <p:cBhvr>
                                        <p:cTn id="7" dur="500"/>
                                        <p:tgtEl>
                                          <p:spTgt spid="23555"/>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linds(horizontal)">
                                      <p:cBhvr>
                                        <p:cTn id="13" dur="500"/>
                                        <p:tgtEl>
                                          <p:spTgt spid="9"/>
                                        </p:tgtEl>
                                      </p:cBhvr>
                                    </p:animEffect>
                                  </p:childTnLst>
                                </p:cTn>
                              </p:par>
                              <p:par>
                                <p:cTn id="14" presetID="3"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linds(horizontal)">
                                      <p:cBhvr>
                                        <p:cTn id="24" dur="500"/>
                                        <p:tgtEl>
                                          <p:spTgt spid="10"/>
                                        </p:tgtEl>
                                      </p:cBhvr>
                                    </p:animEffect>
                                  </p:childTnLst>
                                </p:cTn>
                              </p:par>
                              <p:par>
                                <p:cTn id="25" presetID="12" presetClass="entr" presetSubtype="8"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slide(fromLeft)">
                                      <p:cBhvr>
                                        <p:cTn id="27" dur="500"/>
                                        <p:tgtEl>
                                          <p:spTgt spid="11"/>
                                        </p:tgtEl>
                                      </p:cBhvr>
                                    </p:animEffect>
                                  </p:childTnLst>
                                </p:cTn>
                              </p:par>
                              <p:par>
                                <p:cTn id="28" presetID="12" presetClass="entr" presetSubtype="8"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slide(fromLeft)">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p:bldP spid="7" grpId="0" animBg="1"/>
      <p:bldP spid="8" grpId="0" animBg="1"/>
      <p:bldP spid="9" grpId="0" animBg="1"/>
      <p:bldP spid="10" grpId="0" animBg="1"/>
      <p:bldP spid="11" grpId="0" animBg="1"/>
      <p:bldP spid="12"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슬라이드 번호 개체 틀 2"/>
          <p:cNvSpPr>
            <a:spLocks noGrp="1"/>
          </p:cNvSpPr>
          <p:nvPr>
            <p:ph type="sldNum" sz="quarter" idx="4"/>
          </p:nvPr>
        </p:nvSpPr>
        <p:spPr>
          <a:prstGeom prst="rect">
            <a:avLst/>
          </a:prstGeom>
        </p:spPr>
        <p:txBody>
          <a:bodyPr/>
          <a:lstStyle/>
          <a:p>
            <a:pPr algn="l">
              <a:defRPr/>
            </a:pPr>
            <a:r>
              <a:rPr lang="en-US" altLang="ko-KR"/>
              <a:t>-</a:t>
            </a:r>
            <a:fld id="{B6FD5F8F-25F4-41BD-9EED-4BB55B6C8B48}" type="slidenum">
              <a:rPr lang="ko-KR" altLang="en-US" smtClean="0"/>
              <a:pPr algn="l">
                <a:defRPr/>
              </a:pPr>
              <a:t>82</a:t>
            </a:fld>
            <a:r>
              <a:rPr lang="en-US" altLang="ko-KR"/>
              <a:t>-</a:t>
            </a:r>
            <a:endParaRPr lang="ko-KR" altLang="en-US"/>
          </a:p>
        </p:txBody>
      </p:sp>
      <p:grpSp>
        <p:nvGrpSpPr>
          <p:cNvPr id="2" name="그룹 34"/>
          <p:cNvGrpSpPr>
            <a:grpSpLocks/>
          </p:cNvGrpSpPr>
          <p:nvPr/>
        </p:nvGrpSpPr>
        <p:grpSpPr bwMode="auto">
          <a:xfrm>
            <a:off x="788989" y="2071688"/>
            <a:ext cx="6997722" cy="1928812"/>
            <a:chOff x="579438" y="2071688"/>
            <a:chExt cx="7354887" cy="1928812"/>
          </a:xfrm>
        </p:grpSpPr>
        <p:grpSp>
          <p:nvGrpSpPr>
            <p:cNvPr id="3" name="Group 2"/>
            <p:cNvGrpSpPr>
              <a:grpSpLocks/>
            </p:cNvGrpSpPr>
            <p:nvPr/>
          </p:nvGrpSpPr>
          <p:grpSpPr bwMode="auto">
            <a:xfrm flipH="1">
              <a:off x="1011238" y="2428875"/>
              <a:ext cx="6923087" cy="1571625"/>
              <a:chOff x="344" y="2486"/>
              <a:chExt cx="788" cy="826"/>
            </a:xfrm>
          </p:grpSpPr>
          <p:sp>
            <p:nvSpPr>
              <p:cNvPr id="68642" name="Freeform 3"/>
              <p:cNvSpPr>
                <a:spLocks/>
              </p:cNvSpPr>
              <p:nvPr/>
            </p:nvSpPr>
            <p:spPr bwMode="auto">
              <a:xfrm>
                <a:off x="344" y="2486"/>
                <a:ext cx="788" cy="826"/>
              </a:xfrm>
              <a:custGeom>
                <a:avLst/>
                <a:gdLst>
                  <a:gd name="T0" fmla="*/ 0 w 1933"/>
                  <a:gd name="T1" fmla="*/ 0 h 2227"/>
                  <a:gd name="T2" fmla="*/ 0 w 1933"/>
                  <a:gd name="T3" fmla="*/ 0 h 2227"/>
                  <a:gd name="T4" fmla="*/ 0 w 1933"/>
                  <a:gd name="T5" fmla="*/ 0 h 2227"/>
                  <a:gd name="T6" fmla="*/ 0 w 1933"/>
                  <a:gd name="T7" fmla="*/ 0 h 2227"/>
                  <a:gd name="T8" fmla="*/ 0 w 1933"/>
                  <a:gd name="T9" fmla="*/ 0 h 2227"/>
                  <a:gd name="T10" fmla="*/ 0 w 1933"/>
                  <a:gd name="T11" fmla="*/ 0 h 2227"/>
                  <a:gd name="T12" fmla="*/ 0 w 1933"/>
                  <a:gd name="T13" fmla="*/ 0 h 2227"/>
                  <a:gd name="T14" fmla="*/ 0 w 1933"/>
                  <a:gd name="T15" fmla="*/ 0 h 2227"/>
                  <a:gd name="T16" fmla="*/ 0 w 1933"/>
                  <a:gd name="T17" fmla="*/ 0 h 2227"/>
                  <a:gd name="T18" fmla="*/ 0 w 1933"/>
                  <a:gd name="T19" fmla="*/ 0 h 2227"/>
                  <a:gd name="T20" fmla="*/ 0 w 1933"/>
                  <a:gd name="T21" fmla="*/ 0 h 2227"/>
                  <a:gd name="T22" fmla="*/ 0 w 1933"/>
                  <a:gd name="T23" fmla="*/ 0 h 2227"/>
                  <a:gd name="T24" fmla="*/ 0 w 1933"/>
                  <a:gd name="T25" fmla="*/ 0 h 2227"/>
                  <a:gd name="T26" fmla="*/ 0 w 1933"/>
                  <a:gd name="T27" fmla="*/ 0 h 2227"/>
                  <a:gd name="T28" fmla="*/ 0 w 1933"/>
                  <a:gd name="T29" fmla="*/ 0 h 2227"/>
                  <a:gd name="T30" fmla="*/ 0 w 1933"/>
                  <a:gd name="T31" fmla="*/ 0 h 2227"/>
                  <a:gd name="T32" fmla="*/ 0 w 1933"/>
                  <a:gd name="T33" fmla="*/ 0 h 2227"/>
                  <a:gd name="T34" fmla="*/ 0 w 1933"/>
                  <a:gd name="T35" fmla="*/ 0 h 2227"/>
                  <a:gd name="T36" fmla="*/ 0 w 1933"/>
                  <a:gd name="T37" fmla="*/ 0 h 2227"/>
                  <a:gd name="T38" fmla="*/ 0 w 1933"/>
                  <a:gd name="T39" fmla="*/ 0 h 2227"/>
                  <a:gd name="T40" fmla="*/ 0 w 1933"/>
                  <a:gd name="T41" fmla="*/ 0 h 2227"/>
                  <a:gd name="T42" fmla="*/ 0 w 1933"/>
                  <a:gd name="T43" fmla="*/ 0 h 2227"/>
                  <a:gd name="T44" fmla="*/ 0 w 1933"/>
                  <a:gd name="T45" fmla="*/ 0 h 2227"/>
                  <a:gd name="T46" fmla="*/ 0 w 1933"/>
                  <a:gd name="T47" fmla="*/ 0 h 2227"/>
                  <a:gd name="T48" fmla="*/ 0 w 1933"/>
                  <a:gd name="T49" fmla="*/ 0 h 2227"/>
                  <a:gd name="T50" fmla="*/ 0 w 1933"/>
                  <a:gd name="T51" fmla="*/ 0 h 2227"/>
                  <a:gd name="T52" fmla="*/ 0 w 1933"/>
                  <a:gd name="T53" fmla="*/ 0 h 2227"/>
                  <a:gd name="T54" fmla="*/ 0 w 1933"/>
                  <a:gd name="T55" fmla="*/ 0 h 2227"/>
                  <a:gd name="T56" fmla="*/ 0 w 1933"/>
                  <a:gd name="T57" fmla="*/ 0 h 2227"/>
                  <a:gd name="T58" fmla="*/ 0 w 1933"/>
                  <a:gd name="T59" fmla="*/ 0 h 2227"/>
                  <a:gd name="T60" fmla="*/ 0 w 1933"/>
                  <a:gd name="T61" fmla="*/ 0 h 2227"/>
                  <a:gd name="T62" fmla="*/ 0 w 1933"/>
                  <a:gd name="T63" fmla="*/ 0 h 2227"/>
                  <a:gd name="T64" fmla="*/ 0 w 1933"/>
                  <a:gd name="T65" fmla="*/ 0 h 2227"/>
                  <a:gd name="T66" fmla="*/ 0 w 1933"/>
                  <a:gd name="T67" fmla="*/ 0 h 2227"/>
                  <a:gd name="T68" fmla="*/ 0 w 1933"/>
                  <a:gd name="T69" fmla="*/ 0 h 2227"/>
                  <a:gd name="T70" fmla="*/ 0 w 1933"/>
                  <a:gd name="T71" fmla="*/ 0 h 222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33"/>
                  <a:gd name="T109" fmla="*/ 0 h 2227"/>
                  <a:gd name="T110" fmla="*/ 1933 w 1933"/>
                  <a:gd name="T111" fmla="*/ 2227 h 222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33" h="2227">
                    <a:moveTo>
                      <a:pt x="1430" y="110"/>
                    </a:moveTo>
                    <a:lnTo>
                      <a:pt x="1430" y="110"/>
                    </a:lnTo>
                    <a:lnTo>
                      <a:pt x="1401" y="112"/>
                    </a:lnTo>
                    <a:lnTo>
                      <a:pt x="1374" y="119"/>
                    </a:lnTo>
                    <a:lnTo>
                      <a:pt x="1352" y="125"/>
                    </a:lnTo>
                    <a:lnTo>
                      <a:pt x="1329" y="137"/>
                    </a:lnTo>
                    <a:lnTo>
                      <a:pt x="1309" y="148"/>
                    </a:lnTo>
                    <a:lnTo>
                      <a:pt x="1291" y="159"/>
                    </a:lnTo>
                    <a:lnTo>
                      <a:pt x="1273" y="172"/>
                    </a:lnTo>
                    <a:lnTo>
                      <a:pt x="1253" y="184"/>
                    </a:lnTo>
                    <a:lnTo>
                      <a:pt x="1233" y="197"/>
                    </a:lnTo>
                    <a:lnTo>
                      <a:pt x="1211" y="210"/>
                    </a:lnTo>
                    <a:lnTo>
                      <a:pt x="1186" y="222"/>
                    </a:lnTo>
                    <a:lnTo>
                      <a:pt x="1159" y="233"/>
                    </a:lnTo>
                    <a:lnTo>
                      <a:pt x="1128" y="240"/>
                    </a:lnTo>
                    <a:lnTo>
                      <a:pt x="1092" y="246"/>
                    </a:lnTo>
                    <a:lnTo>
                      <a:pt x="1051" y="251"/>
                    </a:lnTo>
                    <a:lnTo>
                      <a:pt x="1004" y="253"/>
                    </a:lnTo>
                    <a:lnTo>
                      <a:pt x="969" y="251"/>
                    </a:lnTo>
                    <a:lnTo>
                      <a:pt x="930" y="242"/>
                    </a:lnTo>
                    <a:lnTo>
                      <a:pt x="890" y="231"/>
                    </a:lnTo>
                    <a:lnTo>
                      <a:pt x="850" y="215"/>
                    </a:lnTo>
                    <a:lnTo>
                      <a:pt x="809" y="197"/>
                    </a:lnTo>
                    <a:lnTo>
                      <a:pt x="767" y="175"/>
                    </a:lnTo>
                    <a:lnTo>
                      <a:pt x="724" y="152"/>
                    </a:lnTo>
                    <a:lnTo>
                      <a:pt x="682" y="130"/>
                    </a:lnTo>
                    <a:lnTo>
                      <a:pt x="639" y="107"/>
                    </a:lnTo>
                    <a:lnTo>
                      <a:pt x="599" y="85"/>
                    </a:lnTo>
                    <a:lnTo>
                      <a:pt x="556" y="63"/>
                    </a:lnTo>
                    <a:lnTo>
                      <a:pt x="516" y="45"/>
                    </a:lnTo>
                    <a:lnTo>
                      <a:pt x="475" y="27"/>
                    </a:lnTo>
                    <a:lnTo>
                      <a:pt x="437" y="16"/>
                    </a:lnTo>
                    <a:lnTo>
                      <a:pt x="401" y="7"/>
                    </a:lnTo>
                    <a:lnTo>
                      <a:pt x="365" y="2"/>
                    </a:lnTo>
                    <a:lnTo>
                      <a:pt x="330" y="0"/>
                    </a:lnTo>
                    <a:lnTo>
                      <a:pt x="294" y="2"/>
                    </a:lnTo>
                    <a:lnTo>
                      <a:pt x="260" y="4"/>
                    </a:lnTo>
                    <a:lnTo>
                      <a:pt x="226" y="11"/>
                    </a:lnTo>
                    <a:lnTo>
                      <a:pt x="195" y="18"/>
                    </a:lnTo>
                    <a:lnTo>
                      <a:pt x="166" y="27"/>
                    </a:lnTo>
                    <a:lnTo>
                      <a:pt x="137" y="38"/>
                    </a:lnTo>
                    <a:lnTo>
                      <a:pt x="112" y="51"/>
                    </a:lnTo>
                    <a:lnTo>
                      <a:pt x="90" y="65"/>
                    </a:lnTo>
                    <a:lnTo>
                      <a:pt x="70" y="81"/>
                    </a:lnTo>
                    <a:lnTo>
                      <a:pt x="52" y="96"/>
                    </a:lnTo>
                    <a:lnTo>
                      <a:pt x="36" y="114"/>
                    </a:lnTo>
                    <a:lnTo>
                      <a:pt x="25" y="134"/>
                    </a:lnTo>
                    <a:lnTo>
                      <a:pt x="16" y="152"/>
                    </a:lnTo>
                    <a:lnTo>
                      <a:pt x="11" y="175"/>
                    </a:lnTo>
                    <a:lnTo>
                      <a:pt x="9" y="195"/>
                    </a:lnTo>
                    <a:lnTo>
                      <a:pt x="0" y="2016"/>
                    </a:lnTo>
                    <a:lnTo>
                      <a:pt x="2" y="2070"/>
                    </a:lnTo>
                    <a:lnTo>
                      <a:pt x="18" y="2115"/>
                    </a:lnTo>
                    <a:lnTo>
                      <a:pt x="40" y="2151"/>
                    </a:lnTo>
                    <a:lnTo>
                      <a:pt x="74" y="2180"/>
                    </a:lnTo>
                    <a:lnTo>
                      <a:pt x="112" y="2202"/>
                    </a:lnTo>
                    <a:lnTo>
                      <a:pt x="152" y="2216"/>
                    </a:lnTo>
                    <a:lnTo>
                      <a:pt x="197" y="2225"/>
                    </a:lnTo>
                    <a:lnTo>
                      <a:pt x="240" y="2225"/>
                    </a:lnTo>
                    <a:lnTo>
                      <a:pt x="1697" y="2227"/>
                    </a:lnTo>
                    <a:lnTo>
                      <a:pt x="1740" y="2227"/>
                    </a:lnTo>
                    <a:lnTo>
                      <a:pt x="1782" y="2223"/>
                    </a:lnTo>
                    <a:lnTo>
                      <a:pt x="1820" y="2214"/>
                    </a:lnTo>
                    <a:lnTo>
                      <a:pt x="1856" y="2200"/>
                    </a:lnTo>
                    <a:lnTo>
                      <a:pt x="1888" y="2178"/>
                    </a:lnTo>
                    <a:lnTo>
                      <a:pt x="1912" y="2146"/>
                    </a:lnTo>
                    <a:lnTo>
                      <a:pt x="1928" y="2102"/>
                    </a:lnTo>
                    <a:lnTo>
                      <a:pt x="1933" y="2046"/>
                    </a:lnTo>
                    <a:lnTo>
                      <a:pt x="1930" y="193"/>
                    </a:lnTo>
                  </a:path>
                </a:pathLst>
              </a:custGeom>
              <a:gradFill rotWithShape="0">
                <a:gsLst>
                  <a:gs pos="0">
                    <a:srgbClr val="3366CC"/>
                  </a:gs>
                  <a:gs pos="50000">
                    <a:srgbClr val="FFFFFF"/>
                  </a:gs>
                  <a:gs pos="100000">
                    <a:srgbClr val="3366CC"/>
                  </a:gs>
                </a:gsLst>
                <a:lin ang="0" scaled="1"/>
              </a:gradFill>
              <a:ln w="0">
                <a:noFill/>
                <a:round/>
                <a:headEnd/>
                <a:tailEnd/>
              </a:ln>
            </p:spPr>
            <p:txBody>
              <a:bodyPr/>
              <a:lstStyle/>
              <a:p>
                <a:endParaRPr lang="ko-KR" altLang="en-US"/>
              </a:p>
            </p:txBody>
          </p:sp>
          <p:sp>
            <p:nvSpPr>
              <p:cNvPr id="68643" name="Freeform 4"/>
              <p:cNvSpPr>
                <a:spLocks/>
              </p:cNvSpPr>
              <p:nvPr/>
            </p:nvSpPr>
            <p:spPr bwMode="auto">
              <a:xfrm>
                <a:off x="365" y="2520"/>
                <a:ext cx="744" cy="760"/>
              </a:xfrm>
              <a:custGeom>
                <a:avLst/>
                <a:gdLst>
                  <a:gd name="T0" fmla="*/ 0 w 1933"/>
                  <a:gd name="T1" fmla="*/ 0 h 2227"/>
                  <a:gd name="T2" fmla="*/ 0 w 1933"/>
                  <a:gd name="T3" fmla="*/ 0 h 2227"/>
                  <a:gd name="T4" fmla="*/ 0 w 1933"/>
                  <a:gd name="T5" fmla="*/ 0 h 2227"/>
                  <a:gd name="T6" fmla="*/ 0 w 1933"/>
                  <a:gd name="T7" fmla="*/ 0 h 2227"/>
                  <a:gd name="T8" fmla="*/ 0 w 1933"/>
                  <a:gd name="T9" fmla="*/ 0 h 2227"/>
                  <a:gd name="T10" fmla="*/ 0 w 1933"/>
                  <a:gd name="T11" fmla="*/ 0 h 2227"/>
                  <a:gd name="T12" fmla="*/ 0 w 1933"/>
                  <a:gd name="T13" fmla="*/ 0 h 2227"/>
                  <a:gd name="T14" fmla="*/ 0 w 1933"/>
                  <a:gd name="T15" fmla="*/ 0 h 2227"/>
                  <a:gd name="T16" fmla="*/ 0 w 1933"/>
                  <a:gd name="T17" fmla="*/ 0 h 2227"/>
                  <a:gd name="T18" fmla="*/ 0 w 1933"/>
                  <a:gd name="T19" fmla="*/ 0 h 2227"/>
                  <a:gd name="T20" fmla="*/ 0 w 1933"/>
                  <a:gd name="T21" fmla="*/ 0 h 2227"/>
                  <a:gd name="T22" fmla="*/ 0 w 1933"/>
                  <a:gd name="T23" fmla="*/ 0 h 2227"/>
                  <a:gd name="T24" fmla="*/ 0 w 1933"/>
                  <a:gd name="T25" fmla="*/ 0 h 2227"/>
                  <a:gd name="T26" fmla="*/ 0 w 1933"/>
                  <a:gd name="T27" fmla="*/ 0 h 2227"/>
                  <a:gd name="T28" fmla="*/ 0 w 1933"/>
                  <a:gd name="T29" fmla="*/ 0 h 2227"/>
                  <a:gd name="T30" fmla="*/ 0 w 1933"/>
                  <a:gd name="T31" fmla="*/ 0 h 2227"/>
                  <a:gd name="T32" fmla="*/ 0 w 1933"/>
                  <a:gd name="T33" fmla="*/ 0 h 2227"/>
                  <a:gd name="T34" fmla="*/ 0 w 1933"/>
                  <a:gd name="T35" fmla="*/ 0 h 2227"/>
                  <a:gd name="T36" fmla="*/ 0 w 1933"/>
                  <a:gd name="T37" fmla="*/ 0 h 2227"/>
                  <a:gd name="T38" fmla="*/ 0 w 1933"/>
                  <a:gd name="T39" fmla="*/ 0 h 2227"/>
                  <a:gd name="T40" fmla="*/ 0 w 1933"/>
                  <a:gd name="T41" fmla="*/ 0 h 2227"/>
                  <a:gd name="T42" fmla="*/ 0 w 1933"/>
                  <a:gd name="T43" fmla="*/ 0 h 2227"/>
                  <a:gd name="T44" fmla="*/ 0 w 1933"/>
                  <a:gd name="T45" fmla="*/ 0 h 2227"/>
                  <a:gd name="T46" fmla="*/ 0 w 1933"/>
                  <a:gd name="T47" fmla="*/ 0 h 2227"/>
                  <a:gd name="T48" fmla="*/ 0 w 1933"/>
                  <a:gd name="T49" fmla="*/ 0 h 2227"/>
                  <a:gd name="T50" fmla="*/ 0 w 1933"/>
                  <a:gd name="T51" fmla="*/ 0 h 2227"/>
                  <a:gd name="T52" fmla="*/ 0 w 1933"/>
                  <a:gd name="T53" fmla="*/ 0 h 2227"/>
                  <a:gd name="T54" fmla="*/ 0 w 1933"/>
                  <a:gd name="T55" fmla="*/ 0 h 2227"/>
                  <a:gd name="T56" fmla="*/ 0 w 1933"/>
                  <a:gd name="T57" fmla="*/ 0 h 2227"/>
                  <a:gd name="T58" fmla="*/ 0 w 1933"/>
                  <a:gd name="T59" fmla="*/ 0 h 2227"/>
                  <a:gd name="T60" fmla="*/ 0 w 1933"/>
                  <a:gd name="T61" fmla="*/ 0 h 2227"/>
                  <a:gd name="T62" fmla="*/ 0 w 1933"/>
                  <a:gd name="T63" fmla="*/ 0 h 2227"/>
                  <a:gd name="T64" fmla="*/ 0 w 1933"/>
                  <a:gd name="T65" fmla="*/ 0 h 2227"/>
                  <a:gd name="T66" fmla="*/ 0 w 1933"/>
                  <a:gd name="T67" fmla="*/ 0 h 2227"/>
                  <a:gd name="T68" fmla="*/ 0 w 1933"/>
                  <a:gd name="T69" fmla="*/ 0 h 2227"/>
                  <a:gd name="T70" fmla="*/ 0 w 1933"/>
                  <a:gd name="T71" fmla="*/ 0 h 222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933"/>
                  <a:gd name="T109" fmla="*/ 0 h 2227"/>
                  <a:gd name="T110" fmla="*/ 1933 w 1933"/>
                  <a:gd name="T111" fmla="*/ 2227 h 222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933" h="2227">
                    <a:moveTo>
                      <a:pt x="1430" y="110"/>
                    </a:moveTo>
                    <a:lnTo>
                      <a:pt x="1430" y="110"/>
                    </a:lnTo>
                    <a:lnTo>
                      <a:pt x="1401" y="112"/>
                    </a:lnTo>
                    <a:lnTo>
                      <a:pt x="1374" y="119"/>
                    </a:lnTo>
                    <a:lnTo>
                      <a:pt x="1352" y="125"/>
                    </a:lnTo>
                    <a:lnTo>
                      <a:pt x="1329" y="137"/>
                    </a:lnTo>
                    <a:lnTo>
                      <a:pt x="1309" y="148"/>
                    </a:lnTo>
                    <a:lnTo>
                      <a:pt x="1291" y="159"/>
                    </a:lnTo>
                    <a:lnTo>
                      <a:pt x="1273" y="172"/>
                    </a:lnTo>
                    <a:lnTo>
                      <a:pt x="1253" y="184"/>
                    </a:lnTo>
                    <a:lnTo>
                      <a:pt x="1233" y="197"/>
                    </a:lnTo>
                    <a:lnTo>
                      <a:pt x="1211" y="210"/>
                    </a:lnTo>
                    <a:lnTo>
                      <a:pt x="1186" y="222"/>
                    </a:lnTo>
                    <a:lnTo>
                      <a:pt x="1159" y="233"/>
                    </a:lnTo>
                    <a:lnTo>
                      <a:pt x="1128" y="240"/>
                    </a:lnTo>
                    <a:lnTo>
                      <a:pt x="1092" y="246"/>
                    </a:lnTo>
                    <a:lnTo>
                      <a:pt x="1051" y="251"/>
                    </a:lnTo>
                    <a:lnTo>
                      <a:pt x="1004" y="253"/>
                    </a:lnTo>
                    <a:lnTo>
                      <a:pt x="969" y="251"/>
                    </a:lnTo>
                    <a:lnTo>
                      <a:pt x="930" y="242"/>
                    </a:lnTo>
                    <a:lnTo>
                      <a:pt x="890" y="231"/>
                    </a:lnTo>
                    <a:lnTo>
                      <a:pt x="850" y="215"/>
                    </a:lnTo>
                    <a:lnTo>
                      <a:pt x="809" y="197"/>
                    </a:lnTo>
                    <a:lnTo>
                      <a:pt x="767" y="175"/>
                    </a:lnTo>
                    <a:lnTo>
                      <a:pt x="724" y="152"/>
                    </a:lnTo>
                    <a:lnTo>
                      <a:pt x="682" y="130"/>
                    </a:lnTo>
                    <a:lnTo>
                      <a:pt x="639" y="107"/>
                    </a:lnTo>
                    <a:lnTo>
                      <a:pt x="599" y="85"/>
                    </a:lnTo>
                    <a:lnTo>
                      <a:pt x="556" y="63"/>
                    </a:lnTo>
                    <a:lnTo>
                      <a:pt x="516" y="45"/>
                    </a:lnTo>
                    <a:lnTo>
                      <a:pt x="475" y="27"/>
                    </a:lnTo>
                    <a:lnTo>
                      <a:pt x="437" y="16"/>
                    </a:lnTo>
                    <a:lnTo>
                      <a:pt x="401" y="7"/>
                    </a:lnTo>
                    <a:lnTo>
                      <a:pt x="365" y="2"/>
                    </a:lnTo>
                    <a:lnTo>
                      <a:pt x="330" y="0"/>
                    </a:lnTo>
                    <a:lnTo>
                      <a:pt x="294" y="2"/>
                    </a:lnTo>
                    <a:lnTo>
                      <a:pt x="260" y="4"/>
                    </a:lnTo>
                    <a:lnTo>
                      <a:pt x="226" y="11"/>
                    </a:lnTo>
                    <a:lnTo>
                      <a:pt x="195" y="18"/>
                    </a:lnTo>
                    <a:lnTo>
                      <a:pt x="166" y="27"/>
                    </a:lnTo>
                    <a:lnTo>
                      <a:pt x="137" y="38"/>
                    </a:lnTo>
                    <a:lnTo>
                      <a:pt x="112" y="51"/>
                    </a:lnTo>
                    <a:lnTo>
                      <a:pt x="90" y="65"/>
                    </a:lnTo>
                    <a:lnTo>
                      <a:pt x="70" y="81"/>
                    </a:lnTo>
                    <a:lnTo>
                      <a:pt x="52" y="96"/>
                    </a:lnTo>
                    <a:lnTo>
                      <a:pt x="36" y="114"/>
                    </a:lnTo>
                    <a:lnTo>
                      <a:pt x="25" y="134"/>
                    </a:lnTo>
                    <a:lnTo>
                      <a:pt x="16" y="152"/>
                    </a:lnTo>
                    <a:lnTo>
                      <a:pt x="11" y="175"/>
                    </a:lnTo>
                    <a:lnTo>
                      <a:pt x="9" y="195"/>
                    </a:lnTo>
                    <a:lnTo>
                      <a:pt x="0" y="2016"/>
                    </a:lnTo>
                    <a:lnTo>
                      <a:pt x="2" y="2070"/>
                    </a:lnTo>
                    <a:lnTo>
                      <a:pt x="18" y="2115"/>
                    </a:lnTo>
                    <a:lnTo>
                      <a:pt x="40" y="2151"/>
                    </a:lnTo>
                    <a:lnTo>
                      <a:pt x="74" y="2180"/>
                    </a:lnTo>
                    <a:lnTo>
                      <a:pt x="112" y="2202"/>
                    </a:lnTo>
                    <a:lnTo>
                      <a:pt x="152" y="2216"/>
                    </a:lnTo>
                    <a:lnTo>
                      <a:pt x="197" y="2225"/>
                    </a:lnTo>
                    <a:lnTo>
                      <a:pt x="240" y="2225"/>
                    </a:lnTo>
                    <a:lnTo>
                      <a:pt x="1697" y="2227"/>
                    </a:lnTo>
                    <a:lnTo>
                      <a:pt x="1740" y="2227"/>
                    </a:lnTo>
                    <a:lnTo>
                      <a:pt x="1782" y="2223"/>
                    </a:lnTo>
                    <a:lnTo>
                      <a:pt x="1820" y="2214"/>
                    </a:lnTo>
                    <a:lnTo>
                      <a:pt x="1856" y="2200"/>
                    </a:lnTo>
                    <a:lnTo>
                      <a:pt x="1888" y="2178"/>
                    </a:lnTo>
                    <a:lnTo>
                      <a:pt x="1912" y="2146"/>
                    </a:lnTo>
                    <a:lnTo>
                      <a:pt x="1928" y="2102"/>
                    </a:lnTo>
                    <a:lnTo>
                      <a:pt x="1933" y="2046"/>
                    </a:lnTo>
                    <a:lnTo>
                      <a:pt x="1930" y="193"/>
                    </a:lnTo>
                  </a:path>
                </a:pathLst>
              </a:custGeom>
              <a:solidFill>
                <a:srgbClr val="D4DDF4"/>
              </a:solidFill>
              <a:ln w="0">
                <a:solidFill>
                  <a:schemeClr val="bg1"/>
                </a:solidFill>
                <a:round/>
                <a:headEnd/>
                <a:tailEnd/>
              </a:ln>
            </p:spPr>
            <p:txBody>
              <a:bodyPr/>
              <a:lstStyle/>
              <a:p>
                <a:endParaRPr lang="ko-KR" altLang="en-US"/>
              </a:p>
            </p:txBody>
          </p:sp>
        </p:grpSp>
        <p:grpSp>
          <p:nvGrpSpPr>
            <p:cNvPr id="4" name="Group 6"/>
            <p:cNvGrpSpPr>
              <a:grpSpLocks/>
            </p:cNvGrpSpPr>
            <p:nvPr/>
          </p:nvGrpSpPr>
          <p:grpSpPr bwMode="auto">
            <a:xfrm>
              <a:off x="579438" y="2071688"/>
              <a:ext cx="2079625" cy="785812"/>
              <a:chOff x="330" y="2130"/>
              <a:chExt cx="578" cy="284"/>
            </a:xfrm>
          </p:grpSpPr>
          <p:sp>
            <p:nvSpPr>
              <p:cNvPr id="68615" name="Freeform 7"/>
              <p:cNvSpPr>
                <a:spLocks/>
              </p:cNvSpPr>
              <p:nvPr/>
            </p:nvSpPr>
            <p:spPr bwMode="auto">
              <a:xfrm>
                <a:off x="383" y="2208"/>
                <a:ext cx="60" cy="56"/>
              </a:xfrm>
              <a:custGeom>
                <a:avLst/>
                <a:gdLst>
                  <a:gd name="T0" fmla="*/ 0 w 181"/>
                  <a:gd name="T1" fmla="*/ 0 h 170"/>
                  <a:gd name="T2" fmla="*/ 0 w 181"/>
                  <a:gd name="T3" fmla="*/ 0 h 170"/>
                  <a:gd name="T4" fmla="*/ 0 w 181"/>
                  <a:gd name="T5" fmla="*/ 0 h 170"/>
                  <a:gd name="T6" fmla="*/ 0 w 181"/>
                  <a:gd name="T7" fmla="*/ 0 h 170"/>
                  <a:gd name="T8" fmla="*/ 0 w 181"/>
                  <a:gd name="T9" fmla="*/ 0 h 170"/>
                  <a:gd name="T10" fmla="*/ 0 w 181"/>
                  <a:gd name="T11" fmla="*/ 0 h 170"/>
                  <a:gd name="T12" fmla="*/ 0 w 181"/>
                  <a:gd name="T13" fmla="*/ 0 h 170"/>
                  <a:gd name="T14" fmla="*/ 0 w 181"/>
                  <a:gd name="T15" fmla="*/ 0 h 170"/>
                  <a:gd name="T16" fmla="*/ 0 60000 65536"/>
                  <a:gd name="T17" fmla="*/ 0 60000 65536"/>
                  <a:gd name="T18" fmla="*/ 0 60000 65536"/>
                  <a:gd name="T19" fmla="*/ 0 60000 65536"/>
                  <a:gd name="T20" fmla="*/ 0 60000 65536"/>
                  <a:gd name="T21" fmla="*/ 0 60000 65536"/>
                  <a:gd name="T22" fmla="*/ 0 60000 65536"/>
                  <a:gd name="T23" fmla="*/ 0 60000 65536"/>
                  <a:gd name="T24" fmla="*/ 0 w 181"/>
                  <a:gd name="T25" fmla="*/ 0 h 170"/>
                  <a:gd name="T26" fmla="*/ 181 w 181"/>
                  <a:gd name="T27" fmla="*/ 170 h 1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1" h="170">
                    <a:moveTo>
                      <a:pt x="16" y="0"/>
                    </a:moveTo>
                    <a:lnTo>
                      <a:pt x="10" y="1"/>
                    </a:lnTo>
                    <a:lnTo>
                      <a:pt x="0" y="24"/>
                    </a:lnTo>
                    <a:lnTo>
                      <a:pt x="35" y="123"/>
                    </a:lnTo>
                    <a:lnTo>
                      <a:pt x="168" y="170"/>
                    </a:lnTo>
                    <a:lnTo>
                      <a:pt x="181" y="135"/>
                    </a:lnTo>
                    <a:lnTo>
                      <a:pt x="153" y="75"/>
                    </a:lnTo>
                    <a:lnTo>
                      <a:pt x="16" y="0"/>
                    </a:lnTo>
                    <a:close/>
                  </a:path>
                </a:pathLst>
              </a:custGeom>
              <a:solidFill>
                <a:srgbClr val="003399"/>
              </a:solidFill>
              <a:ln w="9525">
                <a:solidFill>
                  <a:schemeClr val="bg1"/>
                </a:solidFill>
                <a:round/>
                <a:headEnd/>
                <a:tailEnd/>
              </a:ln>
            </p:spPr>
            <p:txBody>
              <a:bodyPr/>
              <a:lstStyle/>
              <a:p>
                <a:endParaRPr lang="ko-KR" altLang="en-US"/>
              </a:p>
            </p:txBody>
          </p:sp>
          <p:sp>
            <p:nvSpPr>
              <p:cNvPr id="68616" name="Freeform 8"/>
              <p:cNvSpPr>
                <a:spLocks/>
              </p:cNvSpPr>
              <p:nvPr/>
            </p:nvSpPr>
            <p:spPr bwMode="auto">
              <a:xfrm>
                <a:off x="658" y="2256"/>
                <a:ext cx="35" cy="24"/>
              </a:xfrm>
              <a:custGeom>
                <a:avLst/>
                <a:gdLst>
                  <a:gd name="T0" fmla="*/ 0 w 106"/>
                  <a:gd name="T1" fmla="*/ 0 h 72"/>
                  <a:gd name="T2" fmla="*/ 0 w 106"/>
                  <a:gd name="T3" fmla="*/ 0 h 72"/>
                  <a:gd name="T4" fmla="*/ 0 w 106"/>
                  <a:gd name="T5" fmla="*/ 0 h 72"/>
                  <a:gd name="T6" fmla="*/ 0 w 106"/>
                  <a:gd name="T7" fmla="*/ 0 h 72"/>
                  <a:gd name="T8" fmla="*/ 0 w 106"/>
                  <a:gd name="T9" fmla="*/ 0 h 72"/>
                  <a:gd name="T10" fmla="*/ 0 w 106"/>
                  <a:gd name="T11" fmla="*/ 0 h 72"/>
                  <a:gd name="T12" fmla="*/ 0 w 106"/>
                  <a:gd name="T13" fmla="*/ 0 h 72"/>
                  <a:gd name="T14" fmla="*/ 0 w 106"/>
                  <a:gd name="T15" fmla="*/ 0 h 72"/>
                  <a:gd name="T16" fmla="*/ 0 w 106"/>
                  <a:gd name="T17" fmla="*/ 0 h 72"/>
                  <a:gd name="T18" fmla="*/ 0 w 106"/>
                  <a:gd name="T19" fmla="*/ 0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6"/>
                  <a:gd name="T31" fmla="*/ 0 h 72"/>
                  <a:gd name="T32" fmla="*/ 106 w 106"/>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6" h="72">
                    <a:moveTo>
                      <a:pt x="90" y="7"/>
                    </a:moveTo>
                    <a:lnTo>
                      <a:pt x="42" y="0"/>
                    </a:lnTo>
                    <a:lnTo>
                      <a:pt x="5" y="55"/>
                    </a:lnTo>
                    <a:lnTo>
                      <a:pt x="0" y="72"/>
                    </a:lnTo>
                    <a:lnTo>
                      <a:pt x="50" y="62"/>
                    </a:lnTo>
                    <a:lnTo>
                      <a:pt x="58" y="57"/>
                    </a:lnTo>
                    <a:lnTo>
                      <a:pt x="87" y="56"/>
                    </a:lnTo>
                    <a:lnTo>
                      <a:pt x="106" y="31"/>
                    </a:lnTo>
                    <a:lnTo>
                      <a:pt x="99" y="13"/>
                    </a:lnTo>
                    <a:lnTo>
                      <a:pt x="90" y="7"/>
                    </a:lnTo>
                    <a:close/>
                  </a:path>
                </a:pathLst>
              </a:custGeom>
              <a:solidFill>
                <a:srgbClr val="003399"/>
              </a:solidFill>
              <a:ln w="9525">
                <a:solidFill>
                  <a:schemeClr val="bg1"/>
                </a:solidFill>
                <a:round/>
                <a:headEnd/>
                <a:tailEnd/>
              </a:ln>
            </p:spPr>
            <p:txBody>
              <a:bodyPr/>
              <a:lstStyle/>
              <a:p>
                <a:endParaRPr lang="ko-KR" altLang="en-US"/>
              </a:p>
            </p:txBody>
          </p:sp>
          <p:sp>
            <p:nvSpPr>
              <p:cNvPr id="68617" name="Freeform 9"/>
              <p:cNvSpPr>
                <a:spLocks/>
              </p:cNvSpPr>
              <p:nvPr/>
            </p:nvSpPr>
            <p:spPr bwMode="auto">
              <a:xfrm>
                <a:off x="580" y="2274"/>
                <a:ext cx="26" cy="23"/>
              </a:xfrm>
              <a:custGeom>
                <a:avLst/>
                <a:gdLst>
                  <a:gd name="T0" fmla="*/ 0 w 78"/>
                  <a:gd name="T1" fmla="*/ 0 h 67"/>
                  <a:gd name="T2" fmla="*/ 0 w 78"/>
                  <a:gd name="T3" fmla="*/ 0 h 67"/>
                  <a:gd name="T4" fmla="*/ 0 w 78"/>
                  <a:gd name="T5" fmla="*/ 0 h 67"/>
                  <a:gd name="T6" fmla="*/ 0 w 78"/>
                  <a:gd name="T7" fmla="*/ 0 h 67"/>
                  <a:gd name="T8" fmla="*/ 0 w 78"/>
                  <a:gd name="T9" fmla="*/ 0 h 67"/>
                  <a:gd name="T10" fmla="*/ 0 w 78"/>
                  <a:gd name="T11" fmla="*/ 0 h 67"/>
                  <a:gd name="T12" fmla="*/ 0 w 78"/>
                  <a:gd name="T13" fmla="*/ 0 h 67"/>
                  <a:gd name="T14" fmla="*/ 0 60000 65536"/>
                  <a:gd name="T15" fmla="*/ 0 60000 65536"/>
                  <a:gd name="T16" fmla="*/ 0 60000 65536"/>
                  <a:gd name="T17" fmla="*/ 0 60000 65536"/>
                  <a:gd name="T18" fmla="*/ 0 60000 65536"/>
                  <a:gd name="T19" fmla="*/ 0 60000 65536"/>
                  <a:gd name="T20" fmla="*/ 0 60000 65536"/>
                  <a:gd name="T21" fmla="*/ 0 w 78"/>
                  <a:gd name="T22" fmla="*/ 0 h 67"/>
                  <a:gd name="T23" fmla="*/ 78 w 78"/>
                  <a:gd name="T24" fmla="*/ 67 h 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8" h="67">
                    <a:moveTo>
                      <a:pt x="58" y="0"/>
                    </a:moveTo>
                    <a:lnTo>
                      <a:pt x="78" y="3"/>
                    </a:lnTo>
                    <a:lnTo>
                      <a:pt x="61" y="67"/>
                    </a:lnTo>
                    <a:lnTo>
                      <a:pt x="34" y="67"/>
                    </a:lnTo>
                    <a:lnTo>
                      <a:pt x="0" y="61"/>
                    </a:lnTo>
                    <a:lnTo>
                      <a:pt x="14" y="1"/>
                    </a:lnTo>
                    <a:lnTo>
                      <a:pt x="58" y="0"/>
                    </a:lnTo>
                    <a:close/>
                  </a:path>
                </a:pathLst>
              </a:custGeom>
              <a:solidFill>
                <a:srgbClr val="003399"/>
              </a:solidFill>
              <a:ln w="9525">
                <a:solidFill>
                  <a:schemeClr val="bg1"/>
                </a:solidFill>
                <a:round/>
                <a:headEnd/>
                <a:tailEnd/>
              </a:ln>
            </p:spPr>
            <p:txBody>
              <a:bodyPr/>
              <a:lstStyle/>
              <a:p>
                <a:endParaRPr lang="ko-KR" altLang="en-US"/>
              </a:p>
            </p:txBody>
          </p:sp>
          <p:sp>
            <p:nvSpPr>
              <p:cNvPr id="68618" name="Freeform 10"/>
              <p:cNvSpPr>
                <a:spLocks/>
              </p:cNvSpPr>
              <p:nvPr/>
            </p:nvSpPr>
            <p:spPr bwMode="auto">
              <a:xfrm>
                <a:off x="330" y="2132"/>
                <a:ext cx="269" cy="282"/>
              </a:xfrm>
              <a:custGeom>
                <a:avLst/>
                <a:gdLst>
                  <a:gd name="T0" fmla="*/ 0 w 808"/>
                  <a:gd name="T1" fmla="*/ 0 h 845"/>
                  <a:gd name="T2" fmla="*/ 0 w 808"/>
                  <a:gd name="T3" fmla="*/ 0 h 845"/>
                  <a:gd name="T4" fmla="*/ 0 w 808"/>
                  <a:gd name="T5" fmla="*/ 0 h 845"/>
                  <a:gd name="T6" fmla="*/ 0 w 808"/>
                  <a:gd name="T7" fmla="*/ 0 h 845"/>
                  <a:gd name="T8" fmla="*/ 0 w 808"/>
                  <a:gd name="T9" fmla="*/ 0 h 845"/>
                  <a:gd name="T10" fmla="*/ 0 w 808"/>
                  <a:gd name="T11" fmla="*/ 0 h 845"/>
                  <a:gd name="T12" fmla="*/ 0 w 808"/>
                  <a:gd name="T13" fmla="*/ 0 h 845"/>
                  <a:gd name="T14" fmla="*/ 0 w 808"/>
                  <a:gd name="T15" fmla="*/ 0 h 845"/>
                  <a:gd name="T16" fmla="*/ 0 w 808"/>
                  <a:gd name="T17" fmla="*/ 0 h 845"/>
                  <a:gd name="T18" fmla="*/ 0 w 808"/>
                  <a:gd name="T19" fmla="*/ 0 h 845"/>
                  <a:gd name="T20" fmla="*/ 0 w 808"/>
                  <a:gd name="T21" fmla="*/ 0 h 845"/>
                  <a:gd name="T22" fmla="*/ 0 w 808"/>
                  <a:gd name="T23" fmla="*/ 0 h 845"/>
                  <a:gd name="T24" fmla="*/ 0 w 808"/>
                  <a:gd name="T25" fmla="*/ 0 h 845"/>
                  <a:gd name="T26" fmla="*/ 0 w 808"/>
                  <a:gd name="T27" fmla="*/ 0 h 845"/>
                  <a:gd name="T28" fmla="*/ 0 w 808"/>
                  <a:gd name="T29" fmla="*/ 0 h 845"/>
                  <a:gd name="T30" fmla="*/ 0 w 808"/>
                  <a:gd name="T31" fmla="*/ 0 h 845"/>
                  <a:gd name="T32" fmla="*/ 0 w 808"/>
                  <a:gd name="T33" fmla="*/ 0 h 845"/>
                  <a:gd name="T34" fmla="*/ 0 w 808"/>
                  <a:gd name="T35" fmla="*/ 0 h 845"/>
                  <a:gd name="T36" fmla="*/ 0 w 808"/>
                  <a:gd name="T37" fmla="*/ 0 h 845"/>
                  <a:gd name="T38" fmla="*/ 0 w 808"/>
                  <a:gd name="T39" fmla="*/ 0 h 845"/>
                  <a:gd name="T40" fmla="*/ 0 w 808"/>
                  <a:gd name="T41" fmla="*/ 0 h 845"/>
                  <a:gd name="T42" fmla="*/ 0 w 808"/>
                  <a:gd name="T43" fmla="*/ 0 h 845"/>
                  <a:gd name="T44" fmla="*/ 0 w 808"/>
                  <a:gd name="T45" fmla="*/ 0 h 845"/>
                  <a:gd name="T46" fmla="*/ 0 w 808"/>
                  <a:gd name="T47" fmla="*/ 0 h 845"/>
                  <a:gd name="T48" fmla="*/ 0 w 808"/>
                  <a:gd name="T49" fmla="*/ 0 h 845"/>
                  <a:gd name="T50" fmla="*/ 0 w 808"/>
                  <a:gd name="T51" fmla="*/ 0 h 845"/>
                  <a:gd name="T52" fmla="*/ 0 w 808"/>
                  <a:gd name="T53" fmla="*/ 0 h 845"/>
                  <a:gd name="T54" fmla="*/ 0 w 808"/>
                  <a:gd name="T55" fmla="*/ 0 h 845"/>
                  <a:gd name="T56" fmla="*/ 0 w 808"/>
                  <a:gd name="T57" fmla="*/ 0 h 845"/>
                  <a:gd name="T58" fmla="*/ 0 w 808"/>
                  <a:gd name="T59" fmla="*/ 0 h 845"/>
                  <a:gd name="T60" fmla="*/ 0 w 808"/>
                  <a:gd name="T61" fmla="*/ 0 h 845"/>
                  <a:gd name="T62" fmla="*/ 0 w 808"/>
                  <a:gd name="T63" fmla="*/ 0 h 845"/>
                  <a:gd name="T64" fmla="*/ 0 w 808"/>
                  <a:gd name="T65" fmla="*/ 0 h 845"/>
                  <a:gd name="T66" fmla="*/ 0 w 808"/>
                  <a:gd name="T67" fmla="*/ 0 h 845"/>
                  <a:gd name="T68" fmla="*/ 0 w 808"/>
                  <a:gd name="T69" fmla="*/ 0 h 845"/>
                  <a:gd name="T70" fmla="*/ 0 w 808"/>
                  <a:gd name="T71" fmla="*/ 0 h 845"/>
                  <a:gd name="T72" fmla="*/ 0 w 808"/>
                  <a:gd name="T73" fmla="*/ 0 h 845"/>
                  <a:gd name="T74" fmla="*/ 0 w 808"/>
                  <a:gd name="T75" fmla="*/ 0 h 845"/>
                  <a:gd name="T76" fmla="*/ 0 w 808"/>
                  <a:gd name="T77" fmla="*/ 0 h 845"/>
                  <a:gd name="T78" fmla="*/ 0 w 808"/>
                  <a:gd name="T79" fmla="*/ 0 h 845"/>
                  <a:gd name="T80" fmla="*/ 0 w 808"/>
                  <a:gd name="T81" fmla="*/ 0 h 845"/>
                  <a:gd name="T82" fmla="*/ 0 w 808"/>
                  <a:gd name="T83" fmla="*/ 0 h 845"/>
                  <a:gd name="T84" fmla="*/ 0 w 808"/>
                  <a:gd name="T85" fmla="*/ 0 h 845"/>
                  <a:gd name="T86" fmla="*/ 0 w 808"/>
                  <a:gd name="T87" fmla="*/ 0 h 845"/>
                  <a:gd name="T88" fmla="*/ 0 w 808"/>
                  <a:gd name="T89" fmla="*/ 0 h 845"/>
                  <a:gd name="T90" fmla="*/ 0 w 808"/>
                  <a:gd name="T91" fmla="*/ 0 h 845"/>
                  <a:gd name="T92" fmla="*/ 0 w 808"/>
                  <a:gd name="T93" fmla="*/ 0 h 845"/>
                  <a:gd name="T94" fmla="*/ 0 w 808"/>
                  <a:gd name="T95" fmla="*/ 0 h 845"/>
                  <a:gd name="T96" fmla="*/ 0 w 808"/>
                  <a:gd name="T97" fmla="*/ 0 h 845"/>
                  <a:gd name="T98" fmla="*/ 0 w 808"/>
                  <a:gd name="T99" fmla="*/ 0 h 845"/>
                  <a:gd name="T100" fmla="*/ 0 w 808"/>
                  <a:gd name="T101" fmla="*/ 0 h 845"/>
                  <a:gd name="T102" fmla="*/ 0 w 808"/>
                  <a:gd name="T103" fmla="*/ 0 h 84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08"/>
                  <a:gd name="T157" fmla="*/ 0 h 845"/>
                  <a:gd name="T158" fmla="*/ 808 w 808"/>
                  <a:gd name="T159" fmla="*/ 845 h 84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08" h="845">
                    <a:moveTo>
                      <a:pt x="311" y="374"/>
                    </a:moveTo>
                    <a:lnTo>
                      <a:pt x="286" y="355"/>
                    </a:lnTo>
                    <a:lnTo>
                      <a:pt x="236" y="324"/>
                    </a:lnTo>
                    <a:lnTo>
                      <a:pt x="218" y="312"/>
                    </a:lnTo>
                    <a:lnTo>
                      <a:pt x="188" y="281"/>
                    </a:lnTo>
                    <a:lnTo>
                      <a:pt x="163" y="256"/>
                    </a:lnTo>
                    <a:lnTo>
                      <a:pt x="159" y="247"/>
                    </a:lnTo>
                    <a:lnTo>
                      <a:pt x="130" y="272"/>
                    </a:lnTo>
                    <a:lnTo>
                      <a:pt x="127" y="284"/>
                    </a:lnTo>
                    <a:lnTo>
                      <a:pt x="90" y="330"/>
                    </a:lnTo>
                    <a:lnTo>
                      <a:pt x="29" y="417"/>
                    </a:lnTo>
                    <a:lnTo>
                      <a:pt x="15" y="463"/>
                    </a:lnTo>
                    <a:lnTo>
                      <a:pt x="15" y="506"/>
                    </a:lnTo>
                    <a:lnTo>
                      <a:pt x="0" y="637"/>
                    </a:lnTo>
                    <a:lnTo>
                      <a:pt x="5" y="798"/>
                    </a:lnTo>
                    <a:lnTo>
                      <a:pt x="3" y="845"/>
                    </a:lnTo>
                    <a:lnTo>
                      <a:pt x="567" y="844"/>
                    </a:lnTo>
                    <a:lnTo>
                      <a:pt x="578" y="817"/>
                    </a:lnTo>
                    <a:lnTo>
                      <a:pt x="381" y="629"/>
                    </a:lnTo>
                    <a:lnTo>
                      <a:pt x="396" y="608"/>
                    </a:lnTo>
                    <a:lnTo>
                      <a:pt x="417" y="605"/>
                    </a:lnTo>
                    <a:lnTo>
                      <a:pt x="425" y="617"/>
                    </a:lnTo>
                    <a:lnTo>
                      <a:pt x="434" y="624"/>
                    </a:lnTo>
                    <a:lnTo>
                      <a:pt x="443" y="627"/>
                    </a:lnTo>
                    <a:lnTo>
                      <a:pt x="455" y="622"/>
                    </a:lnTo>
                    <a:lnTo>
                      <a:pt x="488" y="596"/>
                    </a:lnTo>
                    <a:lnTo>
                      <a:pt x="530" y="556"/>
                    </a:lnTo>
                    <a:lnTo>
                      <a:pt x="543" y="536"/>
                    </a:lnTo>
                    <a:lnTo>
                      <a:pt x="547" y="516"/>
                    </a:lnTo>
                    <a:lnTo>
                      <a:pt x="551" y="494"/>
                    </a:lnTo>
                    <a:lnTo>
                      <a:pt x="546" y="468"/>
                    </a:lnTo>
                    <a:lnTo>
                      <a:pt x="557" y="468"/>
                    </a:lnTo>
                    <a:lnTo>
                      <a:pt x="563" y="485"/>
                    </a:lnTo>
                    <a:lnTo>
                      <a:pt x="566" y="493"/>
                    </a:lnTo>
                    <a:lnTo>
                      <a:pt x="577" y="500"/>
                    </a:lnTo>
                    <a:lnTo>
                      <a:pt x="585" y="506"/>
                    </a:lnTo>
                    <a:lnTo>
                      <a:pt x="657" y="514"/>
                    </a:lnTo>
                    <a:lnTo>
                      <a:pt x="777" y="514"/>
                    </a:lnTo>
                    <a:lnTo>
                      <a:pt x="780" y="509"/>
                    </a:lnTo>
                    <a:lnTo>
                      <a:pt x="782" y="503"/>
                    </a:lnTo>
                    <a:lnTo>
                      <a:pt x="786" y="493"/>
                    </a:lnTo>
                    <a:lnTo>
                      <a:pt x="771" y="491"/>
                    </a:lnTo>
                    <a:lnTo>
                      <a:pt x="771" y="480"/>
                    </a:lnTo>
                    <a:lnTo>
                      <a:pt x="772" y="468"/>
                    </a:lnTo>
                    <a:lnTo>
                      <a:pt x="781" y="443"/>
                    </a:lnTo>
                    <a:lnTo>
                      <a:pt x="787" y="432"/>
                    </a:lnTo>
                    <a:lnTo>
                      <a:pt x="791" y="426"/>
                    </a:lnTo>
                    <a:lnTo>
                      <a:pt x="808" y="427"/>
                    </a:lnTo>
                    <a:lnTo>
                      <a:pt x="805" y="384"/>
                    </a:lnTo>
                    <a:lnTo>
                      <a:pt x="806" y="357"/>
                    </a:lnTo>
                    <a:lnTo>
                      <a:pt x="805" y="319"/>
                    </a:lnTo>
                    <a:lnTo>
                      <a:pt x="795" y="276"/>
                    </a:lnTo>
                    <a:lnTo>
                      <a:pt x="791" y="239"/>
                    </a:lnTo>
                    <a:lnTo>
                      <a:pt x="789" y="228"/>
                    </a:lnTo>
                    <a:lnTo>
                      <a:pt x="780" y="222"/>
                    </a:lnTo>
                    <a:lnTo>
                      <a:pt x="737" y="199"/>
                    </a:lnTo>
                    <a:lnTo>
                      <a:pt x="738" y="193"/>
                    </a:lnTo>
                    <a:lnTo>
                      <a:pt x="746" y="162"/>
                    </a:lnTo>
                    <a:lnTo>
                      <a:pt x="749" y="152"/>
                    </a:lnTo>
                    <a:lnTo>
                      <a:pt x="750" y="137"/>
                    </a:lnTo>
                    <a:lnTo>
                      <a:pt x="758" y="122"/>
                    </a:lnTo>
                    <a:lnTo>
                      <a:pt x="759" y="101"/>
                    </a:lnTo>
                    <a:lnTo>
                      <a:pt x="760" y="91"/>
                    </a:lnTo>
                    <a:lnTo>
                      <a:pt x="770" y="84"/>
                    </a:lnTo>
                    <a:lnTo>
                      <a:pt x="773" y="62"/>
                    </a:lnTo>
                    <a:lnTo>
                      <a:pt x="761" y="44"/>
                    </a:lnTo>
                    <a:lnTo>
                      <a:pt x="744" y="32"/>
                    </a:lnTo>
                    <a:lnTo>
                      <a:pt x="723" y="9"/>
                    </a:lnTo>
                    <a:lnTo>
                      <a:pt x="698" y="0"/>
                    </a:lnTo>
                    <a:lnTo>
                      <a:pt x="689" y="0"/>
                    </a:lnTo>
                    <a:lnTo>
                      <a:pt x="657" y="9"/>
                    </a:lnTo>
                    <a:lnTo>
                      <a:pt x="643" y="20"/>
                    </a:lnTo>
                    <a:lnTo>
                      <a:pt x="637" y="32"/>
                    </a:lnTo>
                    <a:lnTo>
                      <a:pt x="618" y="51"/>
                    </a:lnTo>
                    <a:lnTo>
                      <a:pt x="611" y="74"/>
                    </a:lnTo>
                    <a:lnTo>
                      <a:pt x="608" y="101"/>
                    </a:lnTo>
                    <a:lnTo>
                      <a:pt x="611" y="113"/>
                    </a:lnTo>
                    <a:lnTo>
                      <a:pt x="605" y="120"/>
                    </a:lnTo>
                    <a:lnTo>
                      <a:pt x="604" y="134"/>
                    </a:lnTo>
                    <a:lnTo>
                      <a:pt x="614" y="164"/>
                    </a:lnTo>
                    <a:lnTo>
                      <a:pt x="600" y="180"/>
                    </a:lnTo>
                    <a:lnTo>
                      <a:pt x="567" y="194"/>
                    </a:lnTo>
                    <a:lnTo>
                      <a:pt x="554" y="205"/>
                    </a:lnTo>
                    <a:lnTo>
                      <a:pt x="528" y="218"/>
                    </a:lnTo>
                    <a:lnTo>
                      <a:pt x="507" y="241"/>
                    </a:lnTo>
                    <a:lnTo>
                      <a:pt x="503" y="253"/>
                    </a:lnTo>
                    <a:lnTo>
                      <a:pt x="465" y="253"/>
                    </a:lnTo>
                    <a:lnTo>
                      <a:pt x="451" y="255"/>
                    </a:lnTo>
                    <a:lnTo>
                      <a:pt x="442" y="260"/>
                    </a:lnTo>
                    <a:lnTo>
                      <a:pt x="435" y="269"/>
                    </a:lnTo>
                    <a:lnTo>
                      <a:pt x="432" y="281"/>
                    </a:lnTo>
                    <a:lnTo>
                      <a:pt x="431" y="296"/>
                    </a:lnTo>
                    <a:lnTo>
                      <a:pt x="431" y="389"/>
                    </a:lnTo>
                    <a:lnTo>
                      <a:pt x="398" y="366"/>
                    </a:lnTo>
                    <a:lnTo>
                      <a:pt x="372" y="358"/>
                    </a:lnTo>
                    <a:lnTo>
                      <a:pt x="369" y="343"/>
                    </a:lnTo>
                    <a:lnTo>
                      <a:pt x="354" y="327"/>
                    </a:lnTo>
                    <a:lnTo>
                      <a:pt x="340" y="316"/>
                    </a:lnTo>
                    <a:lnTo>
                      <a:pt x="383" y="307"/>
                    </a:lnTo>
                    <a:lnTo>
                      <a:pt x="393" y="304"/>
                    </a:lnTo>
                    <a:lnTo>
                      <a:pt x="399" y="295"/>
                    </a:lnTo>
                    <a:lnTo>
                      <a:pt x="401" y="285"/>
                    </a:lnTo>
                    <a:lnTo>
                      <a:pt x="402" y="272"/>
                    </a:lnTo>
                    <a:lnTo>
                      <a:pt x="405" y="269"/>
                    </a:lnTo>
                    <a:lnTo>
                      <a:pt x="412" y="260"/>
                    </a:lnTo>
                    <a:lnTo>
                      <a:pt x="412" y="258"/>
                    </a:lnTo>
                    <a:lnTo>
                      <a:pt x="412" y="253"/>
                    </a:lnTo>
                    <a:lnTo>
                      <a:pt x="408" y="249"/>
                    </a:lnTo>
                    <a:lnTo>
                      <a:pt x="415" y="242"/>
                    </a:lnTo>
                    <a:lnTo>
                      <a:pt x="416" y="226"/>
                    </a:lnTo>
                    <a:lnTo>
                      <a:pt x="425" y="220"/>
                    </a:lnTo>
                    <a:lnTo>
                      <a:pt x="430" y="214"/>
                    </a:lnTo>
                    <a:lnTo>
                      <a:pt x="431" y="209"/>
                    </a:lnTo>
                    <a:lnTo>
                      <a:pt x="427" y="203"/>
                    </a:lnTo>
                    <a:lnTo>
                      <a:pt x="415" y="187"/>
                    </a:lnTo>
                    <a:lnTo>
                      <a:pt x="412" y="179"/>
                    </a:lnTo>
                    <a:lnTo>
                      <a:pt x="410" y="168"/>
                    </a:lnTo>
                    <a:lnTo>
                      <a:pt x="412" y="148"/>
                    </a:lnTo>
                    <a:lnTo>
                      <a:pt x="412" y="141"/>
                    </a:lnTo>
                    <a:lnTo>
                      <a:pt x="393" y="94"/>
                    </a:lnTo>
                    <a:lnTo>
                      <a:pt x="383" y="82"/>
                    </a:lnTo>
                    <a:lnTo>
                      <a:pt x="375" y="74"/>
                    </a:lnTo>
                    <a:lnTo>
                      <a:pt x="372" y="55"/>
                    </a:lnTo>
                    <a:lnTo>
                      <a:pt x="357" y="43"/>
                    </a:lnTo>
                    <a:lnTo>
                      <a:pt x="338" y="38"/>
                    </a:lnTo>
                    <a:lnTo>
                      <a:pt x="318" y="28"/>
                    </a:lnTo>
                    <a:lnTo>
                      <a:pt x="304" y="23"/>
                    </a:lnTo>
                    <a:lnTo>
                      <a:pt x="289" y="23"/>
                    </a:lnTo>
                    <a:lnTo>
                      <a:pt x="278" y="20"/>
                    </a:lnTo>
                    <a:lnTo>
                      <a:pt x="253" y="25"/>
                    </a:lnTo>
                    <a:lnTo>
                      <a:pt x="240" y="25"/>
                    </a:lnTo>
                    <a:lnTo>
                      <a:pt x="224" y="31"/>
                    </a:lnTo>
                    <a:lnTo>
                      <a:pt x="213" y="37"/>
                    </a:lnTo>
                    <a:lnTo>
                      <a:pt x="201" y="43"/>
                    </a:lnTo>
                    <a:lnTo>
                      <a:pt x="174" y="69"/>
                    </a:lnTo>
                    <a:lnTo>
                      <a:pt x="169" y="82"/>
                    </a:lnTo>
                    <a:lnTo>
                      <a:pt x="163" y="101"/>
                    </a:lnTo>
                    <a:lnTo>
                      <a:pt x="159" y="113"/>
                    </a:lnTo>
                    <a:lnTo>
                      <a:pt x="154" y="130"/>
                    </a:lnTo>
                    <a:lnTo>
                      <a:pt x="154" y="145"/>
                    </a:lnTo>
                    <a:lnTo>
                      <a:pt x="154" y="160"/>
                    </a:lnTo>
                    <a:lnTo>
                      <a:pt x="158" y="173"/>
                    </a:lnTo>
                    <a:lnTo>
                      <a:pt x="157" y="185"/>
                    </a:lnTo>
                    <a:lnTo>
                      <a:pt x="162" y="197"/>
                    </a:lnTo>
                    <a:lnTo>
                      <a:pt x="167" y="203"/>
                    </a:lnTo>
                    <a:lnTo>
                      <a:pt x="174" y="210"/>
                    </a:lnTo>
                    <a:lnTo>
                      <a:pt x="174" y="226"/>
                    </a:lnTo>
                    <a:lnTo>
                      <a:pt x="200" y="249"/>
                    </a:lnTo>
                    <a:lnTo>
                      <a:pt x="235" y="282"/>
                    </a:lnTo>
                    <a:lnTo>
                      <a:pt x="282" y="319"/>
                    </a:lnTo>
                    <a:lnTo>
                      <a:pt x="291" y="324"/>
                    </a:lnTo>
                    <a:lnTo>
                      <a:pt x="300" y="327"/>
                    </a:lnTo>
                    <a:lnTo>
                      <a:pt x="318" y="319"/>
                    </a:lnTo>
                    <a:lnTo>
                      <a:pt x="308" y="335"/>
                    </a:lnTo>
                    <a:lnTo>
                      <a:pt x="318" y="350"/>
                    </a:lnTo>
                    <a:lnTo>
                      <a:pt x="315" y="362"/>
                    </a:lnTo>
                    <a:lnTo>
                      <a:pt x="311" y="374"/>
                    </a:lnTo>
                    <a:close/>
                  </a:path>
                </a:pathLst>
              </a:custGeom>
              <a:solidFill>
                <a:srgbClr val="003399"/>
              </a:solidFill>
              <a:ln w="9525">
                <a:solidFill>
                  <a:schemeClr val="bg1"/>
                </a:solidFill>
                <a:round/>
                <a:headEnd/>
                <a:tailEnd/>
              </a:ln>
            </p:spPr>
            <p:txBody>
              <a:bodyPr/>
              <a:lstStyle/>
              <a:p>
                <a:endParaRPr lang="ko-KR" altLang="en-US"/>
              </a:p>
            </p:txBody>
          </p:sp>
          <p:sp>
            <p:nvSpPr>
              <p:cNvPr id="68619" name="Freeform 11"/>
              <p:cNvSpPr>
                <a:spLocks/>
              </p:cNvSpPr>
              <p:nvPr/>
            </p:nvSpPr>
            <p:spPr bwMode="auto">
              <a:xfrm>
                <a:off x="330" y="2132"/>
                <a:ext cx="269" cy="282"/>
              </a:xfrm>
              <a:custGeom>
                <a:avLst/>
                <a:gdLst>
                  <a:gd name="T0" fmla="*/ 0 w 808"/>
                  <a:gd name="T1" fmla="*/ 0 h 845"/>
                  <a:gd name="T2" fmla="*/ 0 w 808"/>
                  <a:gd name="T3" fmla="*/ 0 h 845"/>
                  <a:gd name="T4" fmla="*/ 0 w 808"/>
                  <a:gd name="T5" fmla="*/ 0 h 845"/>
                  <a:gd name="T6" fmla="*/ 0 w 808"/>
                  <a:gd name="T7" fmla="*/ 0 h 845"/>
                  <a:gd name="T8" fmla="*/ 0 w 808"/>
                  <a:gd name="T9" fmla="*/ 0 h 845"/>
                  <a:gd name="T10" fmla="*/ 0 w 808"/>
                  <a:gd name="T11" fmla="*/ 0 h 845"/>
                  <a:gd name="T12" fmla="*/ 0 w 808"/>
                  <a:gd name="T13" fmla="*/ 0 h 845"/>
                  <a:gd name="T14" fmla="*/ 0 w 808"/>
                  <a:gd name="T15" fmla="*/ 0 h 845"/>
                  <a:gd name="T16" fmla="*/ 0 w 808"/>
                  <a:gd name="T17" fmla="*/ 0 h 845"/>
                  <a:gd name="T18" fmla="*/ 0 w 808"/>
                  <a:gd name="T19" fmla="*/ 0 h 845"/>
                  <a:gd name="T20" fmla="*/ 0 w 808"/>
                  <a:gd name="T21" fmla="*/ 0 h 845"/>
                  <a:gd name="T22" fmla="*/ 0 w 808"/>
                  <a:gd name="T23" fmla="*/ 0 h 845"/>
                  <a:gd name="T24" fmla="*/ 0 w 808"/>
                  <a:gd name="T25" fmla="*/ 0 h 845"/>
                  <a:gd name="T26" fmla="*/ 0 w 808"/>
                  <a:gd name="T27" fmla="*/ 0 h 845"/>
                  <a:gd name="T28" fmla="*/ 0 w 808"/>
                  <a:gd name="T29" fmla="*/ 0 h 845"/>
                  <a:gd name="T30" fmla="*/ 0 w 808"/>
                  <a:gd name="T31" fmla="*/ 0 h 845"/>
                  <a:gd name="T32" fmla="*/ 0 w 808"/>
                  <a:gd name="T33" fmla="*/ 0 h 845"/>
                  <a:gd name="T34" fmla="*/ 0 w 808"/>
                  <a:gd name="T35" fmla="*/ 0 h 845"/>
                  <a:gd name="T36" fmla="*/ 0 w 808"/>
                  <a:gd name="T37" fmla="*/ 0 h 845"/>
                  <a:gd name="T38" fmla="*/ 0 w 808"/>
                  <a:gd name="T39" fmla="*/ 0 h 845"/>
                  <a:gd name="T40" fmla="*/ 0 w 808"/>
                  <a:gd name="T41" fmla="*/ 0 h 845"/>
                  <a:gd name="T42" fmla="*/ 0 w 808"/>
                  <a:gd name="T43" fmla="*/ 0 h 845"/>
                  <a:gd name="T44" fmla="*/ 0 w 808"/>
                  <a:gd name="T45" fmla="*/ 0 h 845"/>
                  <a:gd name="T46" fmla="*/ 0 w 808"/>
                  <a:gd name="T47" fmla="*/ 0 h 845"/>
                  <a:gd name="T48" fmla="*/ 0 w 808"/>
                  <a:gd name="T49" fmla="*/ 0 h 845"/>
                  <a:gd name="T50" fmla="*/ 0 w 808"/>
                  <a:gd name="T51" fmla="*/ 0 h 845"/>
                  <a:gd name="T52" fmla="*/ 0 w 808"/>
                  <a:gd name="T53" fmla="*/ 0 h 845"/>
                  <a:gd name="T54" fmla="*/ 0 w 808"/>
                  <a:gd name="T55" fmla="*/ 0 h 845"/>
                  <a:gd name="T56" fmla="*/ 0 w 808"/>
                  <a:gd name="T57" fmla="*/ 0 h 845"/>
                  <a:gd name="T58" fmla="*/ 0 w 808"/>
                  <a:gd name="T59" fmla="*/ 0 h 845"/>
                  <a:gd name="T60" fmla="*/ 0 w 808"/>
                  <a:gd name="T61" fmla="*/ 0 h 845"/>
                  <a:gd name="T62" fmla="*/ 0 w 808"/>
                  <a:gd name="T63" fmla="*/ 0 h 845"/>
                  <a:gd name="T64" fmla="*/ 0 w 808"/>
                  <a:gd name="T65" fmla="*/ 0 h 845"/>
                  <a:gd name="T66" fmla="*/ 0 w 808"/>
                  <a:gd name="T67" fmla="*/ 0 h 845"/>
                  <a:gd name="T68" fmla="*/ 0 w 808"/>
                  <a:gd name="T69" fmla="*/ 0 h 845"/>
                  <a:gd name="T70" fmla="*/ 0 w 808"/>
                  <a:gd name="T71" fmla="*/ 0 h 845"/>
                  <a:gd name="T72" fmla="*/ 0 w 808"/>
                  <a:gd name="T73" fmla="*/ 0 h 845"/>
                  <a:gd name="T74" fmla="*/ 0 w 808"/>
                  <a:gd name="T75" fmla="*/ 0 h 845"/>
                  <a:gd name="T76" fmla="*/ 0 w 808"/>
                  <a:gd name="T77" fmla="*/ 0 h 845"/>
                  <a:gd name="T78" fmla="*/ 0 w 808"/>
                  <a:gd name="T79" fmla="*/ 0 h 845"/>
                  <a:gd name="T80" fmla="*/ 0 w 808"/>
                  <a:gd name="T81" fmla="*/ 0 h 845"/>
                  <a:gd name="T82" fmla="*/ 0 w 808"/>
                  <a:gd name="T83" fmla="*/ 0 h 845"/>
                  <a:gd name="T84" fmla="*/ 0 w 808"/>
                  <a:gd name="T85" fmla="*/ 0 h 845"/>
                  <a:gd name="T86" fmla="*/ 0 w 808"/>
                  <a:gd name="T87" fmla="*/ 0 h 845"/>
                  <a:gd name="T88" fmla="*/ 0 w 808"/>
                  <a:gd name="T89" fmla="*/ 0 h 845"/>
                  <a:gd name="T90" fmla="*/ 0 w 808"/>
                  <a:gd name="T91" fmla="*/ 0 h 845"/>
                  <a:gd name="T92" fmla="*/ 0 w 808"/>
                  <a:gd name="T93" fmla="*/ 0 h 845"/>
                  <a:gd name="T94" fmla="*/ 0 w 808"/>
                  <a:gd name="T95" fmla="*/ 0 h 845"/>
                  <a:gd name="T96" fmla="*/ 0 w 808"/>
                  <a:gd name="T97" fmla="*/ 0 h 845"/>
                  <a:gd name="T98" fmla="*/ 0 w 808"/>
                  <a:gd name="T99" fmla="*/ 0 h 845"/>
                  <a:gd name="T100" fmla="*/ 0 w 808"/>
                  <a:gd name="T101" fmla="*/ 0 h 845"/>
                  <a:gd name="T102" fmla="*/ 0 w 808"/>
                  <a:gd name="T103" fmla="*/ 0 h 84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08"/>
                  <a:gd name="T157" fmla="*/ 0 h 845"/>
                  <a:gd name="T158" fmla="*/ 808 w 808"/>
                  <a:gd name="T159" fmla="*/ 845 h 84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08" h="845">
                    <a:moveTo>
                      <a:pt x="311" y="374"/>
                    </a:moveTo>
                    <a:lnTo>
                      <a:pt x="286" y="355"/>
                    </a:lnTo>
                    <a:lnTo>
                      <a:pt x="236" y="324"/>
                    </a:lnTo>
                    <a:lnTo>
                      <a:pt x="218" y="312"/>
                    </a:lnTo>
                    <a:lnTo>
                      <a:pt x="188" y="281"/>
                    </a:lnTo>
                    <a:lnTo>
                      <a:pt x="163" y="256"/>
                    </a:lnTo>
                    <a:lnTo>
                      <a:pt x="159" y="247"/>
                    </a:lnTo>
                    <a:lnTo>
                      <a:pt x="130" y="272"/>
                    </a:lnTo>
                    <a:lnTo>
                      <a:pt x="127" y="284"/>
                    </a:lnTo>
                    <a:lnTo>
                      <a:pt x="90" y="330"/>
                    </a:lnTo>
                    <a:lnTo>
                      <a:pt x="29" y="417"/>
                    </a:lnTo>
                    <a:lnTo>
                      <a:pt x="15" y="463"/>
                    </a:lnTo>
                    <a:lnTo>
                      <a:pt x="15" y="506"/>
                    </a:lnTo>
                    <a:lnTo>
                      <a:pt x="0" y="637"/>
                    </a:lnTo>
                    <a:lnTo>
                      <a:pt x="5" y="798"/>
                    </a:lnTo>
                    <a:lnTo>
                      <a:pt x="3" y="845"/>
                    </a:lnTo>
                    <a:lnTo>
                      <a:pt x="567" y="844"/>
                    </a:lnTo>
                    <a:lnTo>
                      <a:pt x="578" y="817"/>
                    </a:lnTo>
                    <a:lnTo>
                      <a:pt x="381" y="629"/>
                    </a:lnTo>
                    <a:lnTo>
                      <a:pt x="396" y="608"/>
                    </a:lnTo>
                    <a:lnTo>
                      <a:pt x="417" y="605"/>
                    </a:lnTo>
                    <a:lnTo>
                      <a:pt x="425" y="617"/>
                    </a:lnTo>
                    <a:lnTo>
                      <a:pt x="434" y="624"/>
                    </a:lnTo>
                    <a:lnTo>
                      <a:pt x="443" y="627"/>
                    </a:lnTo>
                    <a:lnTo>
                      <a:pt x="455" y="622"/>
                    </a:lnTo>
                    <a:lnTo>
                      <a:pt x="488" y="596"/>
                    </a:lnTo>
                    <a:lnTo>
                      <a:pt x="530" y="556"/>
                    </a:lnTo>
                    <a:lnTo>
                      <a:pt x="543" y="536"/>
                    </a:lnTo>
                    <a:lnTo>
                      <a:pt x="547" y="516"/>
                    </a:lnTo>
                    <a:lnTo>
                      <a:pt x="551" y="494"/>
                    </a:lnTo>
                    <a:lnTo>
                      <a:pt x="546" y="468"/>
                    </a:lnTo>
                    <a:lnTo>
                      <a:pt x="557" y="468"/>
                    </a:lnTo>
                    <a:lnTo>
                      <a:pt x="563" y="485"/>
                    </a:lnTo>
                    <a:lnTo>
                      <a:pt x="566" y="493"/>
                    </a:lnTo>
                    <a:lnTo>
                      <a:pt x="577" y="500"/>
                    </a:lnTo>
                    <a:lnTo>
                      <a:pt x="585" y="506"/>
                    </a:lnTo>
                    <a:lnTo>
                      <a:pt x="657" y="514"/>
                    </a:lnTo>
                    <a:lnTo>
                      <a:pt x="777" y="514"/>
                    </a:lnTo>
                    <a:lnTo>
                      <a:pt x="780" y="509"/>
                    </a:lnTo>
                    <a:lnTo>
                      <a:pt x="782" y="503"/>
                    </a:lnTo>
                    <a:lnTo>
                      <a:pt x="786" y="493"/>
                    </a:lnTo>
                    <a:lnTo>
                      <a:pt x="771" y="491"/>
                    </a:lnTo>
                    <a:lnTo>
                      <a:pt x="771" y="480"/>
                    </a:lnTo>
                    <a:lnTo>
                      <a:pt x="772" y="468"/>
                    </a:lnTo>
                    <a:lnTo>
                      <a:pt x="781" y="443"/>
                    </a:lnTo>
                    <a:lnTo>
                      <a:pt x="787" y="432"/>
                    </a:lnTo>
                    <a:lnTo>
                      <a:pt x="791" y="426"/>
                    </a:lnTo>
                    <a:lnTo>
                      <a:pt x="808" y="427"/>
                    </a:lnTo>
                    <a:lnTo>
                      <a:pt x="805" y="384"/>
                    </a:lnTo>
                    <a:lnTo>
                      <a:pt x="806" y="357"/>
                    </a:lnTo>
                    <a:lnTo>
                      <a:pt x="805" y="319"/>
                    </a:lnTo>
                    <a:lnTo>
                      <a:pt x="795" y="276"/>
                    </a:lnTo>
                    <a:lnTo>
                      <a:pt x="791" y="239"/>
                    </a:lnTo>
                    <a:lnTo>
                      <a:pt x="789" y="228"/>
                    </a:lnTo>
                    <a:lnTo>
                      <a:pt x="780" y="222"/>
                    </a:lnTo>
                    <a:lnTo>
                      <a:pt x="737" y="199"/>
                    </a:lnTo>
                    <a:lnTo>
                      <a:pt x="738" y="193"/>
                    </a:lnTo>
                    <a:lnTo>
                      <a:pt x="746" y="162"/>
                    </a:lnTo>
                    <a:lnTo>
                      <a:pt x="749" y="152"/>
                    </a:lnTo>
                    <a:lnTo>
                      <a:pt x="750" y="137"/>
                    </a:lnTo>
                    <a:lnTo>
                      <a:pt x="758" y="122"/>
                    </a:lnTo>
                    <a:lnTo>
                      <a:pt x="759" y="101"/>
                    </a:lnTo>
                    <a:lnTo>
                      <a:pt x="760" y="91"/>
                    </a:lnTo>
                    <a:lnTo>
                      <a:pt x="770" y="84"/>
                    </a:lnTo>
                    <a:lnTo>
                      <a:pt x="773" y="62"/>
                    </a:lnTo>
                    <a:lnTo>
                      <a:pt x="761" y="44"/>
                    </a:lnTo>
                    <a:lnTo>
                      <a:pt x="744" y="32"/>
                    </a:lnTo>
                    <a:lnTo>
                      <a:pt x="723" y="9"/>
                    </a:lnTo>
                    <a:lnTo>
                      <a:pt x="698" y="0"/>
                    </a:lnTo>
                    <a:lnTo>
                      <a:pt x="689" y="0"/>
                    </a:lnTo>
                    <a:lnTo>
                      <a:pt x="657" y="9"/>
                    </a:lnTo>
                    <a:lnTo>
                      <a:pt x="643" y="20"/>
                    </a:lnTo>
                    <a:lnTo>
                      <a:pt x="637" y="32"/>
                    </a:lnTo>
                    <a:lnTo>
                      <a:pt x="618" y="51"/>
                    </a:lnTo>
                    <a:lnTo>
                      <a:pt x="611" y="74"/>
                    </a:lnTo>
                    <a:lnTo>
                      <a:pt x="608" y="101"/>
                    </a:lnTo>
                    <a:lnTo>
                      <a:pt x="611" y="113"/>
                    </a:lnTo>
                    <a:lnTo>
                      <a:pt x="605" y="120"/>
                    </a:lnTo>
                    <a:lnTo>
                      <a:pt x="604" y="134"/>
                    </a:lnTo>
                    <a:lnTo>
                      <a:pt x="614" y="164"/>
                    </a:lnTo>
                    <a:lnTo>
                      <a:pt x="600" y="180"/>
                    </a:lnTo>
                    <a:lnTo>
                      <a:pt x="567" y="194"/>
                    </a:lnTo>
                    <a:lnTo>
                      <a:pt x="554" y="205"/>
                    </a:lnTo>
                    <a:lnTo>
                      <a:pt x="528" y="218"/>
                    </a:lnTo>
                    <a:lnTo>
                      <a:pt x="507" y="241"/>
                    </a:lnTo>
                    <a:lnTo>
                      <a:pt x="503" y="253"/>
                    </a:lnTo>
                    <a:lnTo>
                      <a:pt x="465" y="253"/>
                    </a:lnTo>
                    <a:lnTo>
                      <a:pt x="451" y="255"/>
                    </a:lnTo>
                    <a:lnTo>
                      <a:pt x="442" y="260"/>
                    </a:lnTo>
                    <a:lnTo>
                      <a:pt x="435" y="269"/>
                    </a:lnTo>
                    <a:lnTo>
                      <a:pt x="432" y="281"/>
                    </a:lnTo>
                    <a:lnTo>
                      <a:pt x="431" y="296"/>
                    </a:lnTo>
                    <a:lnTo>
                      <a:pt x="431" y="389"/>
                    </a:lnTo>
                    <a:lnTo>
                      <a:pt x="398" y="366"/>
                    </a:lnTo>
                    <a:lnTo>
                      <a:pt x="372" y="358"/>
                    </a:lnTo>
                    <a:lnTo>
                      <a:pt x="369" y="343"/>
                    </a:lnTo>
                    <a:lnTo>
                      <a:pt x="354" y="327"/>
                    </a:lnTo>
                    <a:lnTo>
                      <a:pt x="340" y="316"/>
                    </a:lnTo>
                    <a:lnTo>
                      <a:pt x="383" y="307"/>
                    </a:lnTo>
                    <a:lnTo>
                      <a:pt x="393" y="304"/>
                    </a:lnTo>
                    <a:lnTo>
                      <a:pt x="399" y="295"/>
                    </a:lnTo>
                    <a:lnTo>
                      <a:pt x="401" y="285"/>
                    </a:lnTo>
                    <a:lnTo>
                      <a:pt x="402" y="272"/>
                    </a:lnTo>
                    <a:lnTo>
                      <a:pt x="405" y="269"/>
                    </a:lnTo>
                    <a:lnTo>
                      <a:pt x="412" y="260"/>
                    </a:lnTo>
                    <a:lnTo>
                      <a:pt x="412" y="258"/>
                    </a:lnTo>
                    <a:lnTo>
                      <a:pt x="412" y="253"/>
                    </a:lnTo>
                    <a:lnTo>
                      <a:pt x="408" y="249"/>
                    </a:lnTo>
                    <a:lnTo>
                      <a:pt x="415" y="242"/>
                    </a:lnTo>
                    <a:lnTo>
                      <a:pt x="416" y="226"/>
                    </a:lnTo>
                    <a:lnTo>
                      <a:pt x="425" y="220"/>
                    </a:lnTo>
                    <a:lnTo>
                      <a:pt x="430" y="214"/>
                    </a:lnTo>
                    <a:lnTo>
                      <a:pt x="431" y="209"/>
                    </a:lnTo>
                    <a:lnTo>
                      <a:pt x="427" y="203"/>
                    </a:lnTo>
                    <a:lnTo>
                      <a:pt x="415" y="187"/>
                    </a:lnTo>
                    <a:lnTo>
                      <a:pt x="412" y="179"/>
                    </a:lnTo>
                    <a:lnTo>
                      <a:pt x="410" y="168"/>
                    </a:lnTo>
                    <a:lnTo>
                      <a:pt x="412" y="148"/>
                    </a:lnTo>
                    <a:lnTo>
                      <a:pt x="412" y="141"/>
                    </a:lnTo>
                    <a:lnTo>
                      <a:pt x="393" y="94"/>
                    </a:lnTo>
                    <a:lnTo>
                      <a:pt x="383" y="82"/>
                    </a:lnTo>
                    <a:lnTo>
                      <a:pt x="375" y="74"/>
                    </a:lnTo>
                    <a:lnTo>
                      <a:pt x="372" y="55"/>
                    </a:lnTo>
                    <a:lnTo>
                      <a:pt x="357" y="43"/>
                    </a:lnTo>
                    <a:lnTo>
                      <a:pt x="338" y="38"/>
                    </a:lnTo>
                    <a:lnTo>
                      <a:pt x="318" y="28"/>
                    </a:lnTo>
                    <a:lnTo>
                      <a:pt x="304" y="23"/>
                    </a:lnTo>
                    <a:lnTo>
                      <a:pt x="289" y="23"/>
                    </a:lnTo>
                    <a:lnTo>
                      <a:pt x="278" y="20"/>
                    </a:lnTo>
                    <a:lnTo>
                      <a:pt x="253" y="25"/>
                    </a:lnTo>
                    <a:lnTo>
                      <a:pt x="240" y="25"/>
                    </a:lnTo>
                    <a:lnTo>
                      <a:pt x="224" y="31"/>
                    </a:lnTo>
                    <a:lnTo>
                      <a:pt x="213" y="37"/>
                    </a:lnTo>
                    <a:lnTo>
                      <a:pt x="201" y="43"/>
                    </a:lnTo>
                    <a:lnTo>
                      <a:pt x="174" y="69"/>
                    </a:lnTo>
                    <a:lnTo>
                      <a:pt x="169" y="82"/>
                    </a:lnTo>
                    <a:lnTo>
                      <a:pt x="163" y="101"/>
                    </a:lnTo>
                    <a:lnTo>
                      <a:pt x="159" y="113"/>
                    </a:lnTo>
                    <a:lnTo>
                      <a:pt x="154" y="130"/>
                    </a:lnTo>
                    <a:lnTo>
                      <a:pt x="154" y="145"/>
                    </a:lnTo>
                    <a:lnTo>
                      <a:pt x="154" y="160"/>
                    </a:lnTo>
                    <a:lnTo>
                      <a:pt x="158" y="173"/>
                    </a:lnTo>
                    <a:lnTo>
                      <a:pt x="157" y="185"/>
                    </a:lnTo>
                    <a:lnTo>
                      <a:pt x="162" y="197"/>
                    </a:lnTo>
                    <a:lnTo>
                      <a:pt x="167" y="203"/>
                    </a:lnTo>
                    <a:lnTo>
                      <a:pt x="174" y="210"/>
                    </a:lnTo>
                    <a:lnTo>
                      <a:pt x="174" y="226"/>
                    </a:lnTo>
                    <a:lnTo>
                      <a:pt x="200" y="249"/>
                    </a:lnTo>
                    <a:lnTo>
                      <a:pt x="235" y="282"/>
                    </a:lnTo>
                    <a:lnTo>
                      <a:pt x="282" y="319"/>
                    </a:lnTo>
                    <a:lnTo>
                      <a:pt x="291" y="324"/>
                    </a:lnTo>
                    <a:lnTo>
                      <a:pt x="300" y="327"/>
                    </a:lnTo>
                    <a:lnTo>
                      <a:pt x="318" y="319"/>
                    </a:lnTo>
                    <a:lnTo>
                      <a:pt x="308" y="335"/>
                    </a:lnTo>
                    <a:lnTo>
                      <a:pt x="318" y="350"/>
                    </a:lnTo>
                    <a:lnTo>
                      <a:pt x="315" y="362"/>
                    </a:lnTo>
                    <a:lnTo>
                      <a:pt x="311" y="374"/>
                    </a:lnTo>
                  </a:path>
                </a:pathLst>
              </a:custGeom>
              <a:solidFill>
                <a:srgbClr val="003399"/>
              </a:solidFill>
              <a:ln w="0">
                <a:solidFill>
                  <a:schemeClr val="bg1"/>
                </a:solidFill>
                <a:round/>
                <a:headEnd/>
                <a:tailEnd/>
              </a:ln>
            </p:spPr>
            <p:txBody>
              <a:bodyPr/>
              <a:lstStyle/>
              <a:p>
                <a:endParaRPr lang="ko-KR" altLang="en-US"/>
              </a:p>
            </p:txBody>
          </p:sp>
          <p:sp>
            <p:nvSpPr>
              <p:cNvPr id="68620" name="Freeform 12"/>
              <p:cNvSpPr>
                <a:spLocks/>
              </p:cNvSpPr>
              <p:nvPr/>
            </p:nvSpPr>
            <p:spPr bwMode="auto">
              <a:xfrm>
                <a:off x="536" y="2192"/>
                <a:ext cx="20" cy="49"/>
              </a:xfrm>
              <a:custGeom>
                <a:avLst/>
                <a:gdLst>
                  <a:gd name="T0" fmla="*/ 0 w 61"/>
                  <a:gd name="T1" fmla="*/ 0 h 147"/>
                  <a:gd name="T2" fmla="*/ 0 w 61"/>
                  <a:gd name="T3" fmla="*/ 0 h 147"/>
                  <a:gd name="T4" fmla="*/ 0 w 61"/>
                  <a:gd name="T5" fmla="*/ 0 h 147"/>
                  <a:gd name="T6" fmla="*/ 0 w 61"/>
                  <a:gd name="T7" fmla="*/ 0 h 147"/>
                  <a:gd name="T8" fmla="*/ 0 w 61"/>
                  <a:gd name="T9" fmla="*/ 0 h 147"/>
                  <a:gd name="T10" fmla="*/ 0 w 61"/>
                  <a:gd name="T11" fmla="*/ 0 h 147"/>
                  <a:gd name="T12" fmla="*/ 0 w 61"/>
                  <a:gd name="T13" fmla="*/ 0 h 147"/>
                  <a:gd name="T14" fmla="*/ 0 w 61"/>
                  <a:gd name="T15" fmla="*/ 0 h 147"/>
                  <a:gd name="T16" fmla="*/ 0 w 61"/>
                  <a:gd name="T17" fmla="*/ 0 h 147"/>
                  <a:gd name="T18" fmla="*/ 0 w 61"/>
                  <a:gd name="T19" fmla="*/ 0 h 147"/>
                  <a:gd name="T20" fmla="*/ 0 w 61"/>
                  <a:gd name="T21" fmla="*/ 0 h 147"/>
                  <a:gd name="T22" fmla="*/ 0 w 61"/>
                  <a:gd name="T23" fmla="*/ 0 h 147"/>
                  <a:gd name="T24" fmla="*/ 0 w 61"/>
                  <a:gd name="T25" fmla="*/ 0 h 147"/>
                  <a:gd name="T26" fmla="*/ 0 w 61"/>
                  <a:gd name="T27" fmla="*/ 0 h 147"/>
                  <a:gd name="T28" fmla="*/ 0 w 61"/>
                  <a:gd name="T29" fmla="*/ 0 h 147"/>
                  <a:gd name="T30" fmla="*/ 0 w 61"/>
                  <a:gd name="T31" fmla="*/ 0 h 1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
                  <a:gd name="T49" fmla="*/ 0 h 147"/>
                  <a:gd name="T50" fmla="*/ 61 w 61"/>
                  <a:gd name="T51" fmla="*/ 147 h 14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 h="147">
                    <a:moveTo>
                      <a:pt x="0" y="0"/>
                    </a:moveTo>
                    <a:lnTo>
                      <a:pt x="4" y="23"/>
                    </a:lnTo>
                    <a:lnTo>
                      <a:pt x="14" y="58"/>
                    </a:lnTo>
                    <a:lnTo>
                      <a:pt x="22" y="70"/>
                    </a:lnTo>
                    <a:lnTo>
                      <a:pt x="39" y="108"/>
                    </a:lnTo>
                    <a:lnTo>
                      <a:pt x="54" y="147"/>
                    </a:lnTo>
                    <a:lnTo>
                      <a:pt x="57" y="103"/>
                    </a:lnTo>
                    <a:lnTo>
                      <a:pt x="61" y="91"/>
                    </a:lnTo>
                    <a:lnTo>
                      <a:pt x="49" y="79"/>
                    </a:lnTo>
                    <a:lnTo>
                      <a:pt x="51" y="72"/>
                    </a:lnTo>
                    <a:lnTo>
                      <a:pt x="54" y="57"/>
                    </a:lnTo>
                    <a:lnTo>
                      <a:pt x="42" y="50"/>
                    </a:lnTo>
                    <a:lnTo>
                      <a:pt x="26" y="36"/>
                    </a:lnTo>
                    <a:lnTo>
                      <a:pt x="17" y="27"/>
                    </a:lnTo>
                    <a:lnTo>
                      <a:pt x="11" y="19"/>
                    </a:lnTo>
                    <a:lnTo>
                      <a:pt x="0" y="0"/>
                    </a:lnTo>
                    <a:close/>
                  </a:path>
                </a:pathLst>
              </a:custGeom>
              <a:solidFill>
                <a:srgbClr val="003399"/>
              </a:solidFill>
              <a:ln w="9525">
                <a:solidFill>
                  <a:schemeClr val="bg1"/>
                </a:solidFill>
                <a:round/>
                <a:headEnd/>
                <a:tailEnd/>
              </a:ln>
            </p:spPr>
            <p:txBody>
              <a:bodyPr/>
              <a:lstStyle/>
              <a:p>
                <a:endParaRPr lang="ko-KR" altLang="en-US"/>
              </a:p>
            </p:txBody>
          </p:sp>
          <p:sp>
            <p:nvSpPr>
              <p:cNvPr id="68621" name="Freeform 13"/>
              <p:cNvSpPr>
                <a:spLocks/>
              </p:cNvSpPr>
              <p:nvPr/>
            </p:nvSpPr>
            <p:spPr bwMode="auto">
              <a:xfrm>
                <a:off x="536" y="2192"/>
                <a:ext cx="20" cy="49"/>
              </a:xfrm>
              <a:custGeom>
                <a:avLst/>
                <a:gdLst>
                  <a:gd name="T0" fmla="*/ 0 w 61"/>
                  <a:gd name="T1" fmla="*/ 0 h 147"/>
                  <a:gd name="T2" fmla="*/ 0 w 61"/>
                  <a:gd name="T3" fmla="*/ 0 h 147"/>
                  <a:gd name="T4" fmla="*/ 0 w 61"/>
                  <a:gd name="T5" fmla="*/ 0 h 147"/>
                  <a:gd name="T6" fmla="*/ 0 w 61"/>
                  <a:gd name="T7" fmla="*/ 0 h 147"/>
                  <a:gd name="T8" fmla="*/ 0 w 61"/>
                  <a:gd name="T9" fmla="*/ 0 h 147"/>
                  <a:gd name="T10" fmla="*/ 0 w 61"/>
                  <a:gd name="T11" fmla="*/ 0 h 147"/>
                  <a:gd name="T12" fmla="*/ 0 w 61"/>
                  <a:gd name="T13" fmla="*/ 0 h 147"/>
                  <a:gd name="T14" fmla="*/ 0 w 61"/>
                  <a:gd name="T15" fmla="*/ 0 h 147"/>
                  <a:gd name="T16" fmla="*/ 0 w 61"/>
                  <a:gd name="T17" fmla="*/ 0 h 147"/>
                  <a:gd name="T18" fmla="*/ 0 w 61"/>
                  <a:gd name="T19" fmla="*/ 0 h 147"/>
                  <a:gd name="T20" fmla="*/ 0 w 61"/>
                  <a:gd name="T21" fmla="*/ 0 h 147"/>
                  <a:gd name="T22" fmla="*/ 0 w 61"/>
                  <a:gd name="T23" fmla="*/ 0 h 147"/>
                  <a:gd name="T24" fmla="*/ 0 w 61"/>
                  <a:gd name="T25" fmla="*/ 0 h 147"/>
                  <a:gd name="T26" fmla="*/ 0 w 61"/>
                  <a:gd name="T27" fmla="*/ 0 h 147"/>
                  <a:gd name="T28" fmla="*/ 0 w 61"/>
                  <a:gd name="T29" fmla="*/ 0 h 147"/>
                  <a:gd name="T30" fmla="*/ 0 w 61"/>
                  <a:gd name="T31" fmla="*/ 0 h 1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
                  <a:gd name="T49" fmla="*/ 0 h 147"/>
                  <a:gd name="T50" fmla="*/ 61 w 61"/>
                  <a:gd name="T51" fmla="*/ 147 h 14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 h="147">
                    <a:moveTo>
                      <a:pt x="0" y="0"/>
                    </a:moveTo>
                    <a:lnTo>
                      <a:pt x="4" y="23"/>
                    </a:lnTo>
                    <a:lnTo>
                      <a:pt x="14" y="58"/>
                    </a:lnTo>
                    <a:lnTo>
                      <a:pt x="22" y="70"/>
                    </a:lnTo>
                    <a:lnTo>
                      <a:pt x="39" y="108"/>
                    </a:lnTo>
                    <a:lnTo>
                      <a:pt x="54" y="147"/>
                    </a:lnTo>
                    <a:lnTo>
                      <a:pt x="57" y="103"/>
                    </a:lnTo>
                    <a:lnTo>
                      <a:pt x="61" y="91"/>
                    </a:lnTo>
                    <a:lnTo>
                      <a:pt x="49" y="79"/>
                    </a:lnTo>
                    <a:lnTo>
                      <a:pt x="51" y="72"/>
                    </a:lnTo>
                    <a:lnTo>
                      <a:pt x="54" y="57"/>
                    </a:lnTo>
                    <a:lnTo>
                      <a:pt x="42" y="50"/>
                    </a:lnTo>
                    <a:lnTo>
                      <a:pt x="26" y="36"/>
                    </a:lnTo>
                    <a:lnTo>
                      <a:pt x="17" y="27"/>
                    </a:lnTo>
                    <a:lnTo>
                      <a:pt x="11" y="19"/>
                    </a:lnTo>
                    <a:lnTo>
                      <a:pt x="0" y="0"/>
                    </a:lnTo>
                  </a:path>
                </a:pathLst>
              </a:custGeom>
              <a:solidFill>
                <a:srgbClr val="003399"/>
              </a:solidFill>
              <a:ln w="0">
                <a:solidFill>
                  <a:schemeClr val="bg1"/>
                </a:solidFill>
                <a:round/>
                <a:headEnd/>
                <a:tailEnd/>
              </a:ln>
            </p:spPr>
            <p:txBody>
              <a:bodyPr/>
              <a:lstStyle/>
              <a:p>
                <a:endParaRPr lang="ko-KR" altLang="en-US"/>
              </a:p>
            </p:txBody>
          </p:sp>
          <p:sp>
            <p:nvSpPr>
              <p:cNvPr id="68622" name="Freeform 14"/>
              <p:cNvSpPr>
                <a:spLocks/>
              </p:cNvSpPr>
              <p:nvPr/>
            </p:nvSpPr>
            <p:spPr bwMode="auto">
              <a:xfrm>
                <a:off x="560" y="2210"/>
                <a:ext cx="8" cy="32"/>
              </a:xfrm>
              <a:custGeom>
                <a:avLst/>
                <a:gdLst>
                  <a:gd name="T0" fmla="*/ 0 w 24"/>
                  <a:gd name="T1" fmla="*/ 0 h 95"/>
                  <a:gd name="T2" fmla="*/ 0 w 24"/>
                  <a:gd name="T3" fmla="*/ 0 h 95"/>
                  <a:gd name="T4" fmla="*/ 0 w 24"/>
                  <a:gd name="T5" fmla="*/ 0 h 95"/>
                  <a:gd name="T6" fmla="*/ 0 w 24"/>
                  <a:gd name="T7" fmla="*/ 0 h 95"/>
                  <a:gd name="T8" fmla="*/ 0 w 24"/>
                  <a:gd name="T9" fmla="*/ 0 h 95"/>
                  <a:gd name="T10" fmla="*/ 0 w 24"/>
                  <a:gd name="T11" fmla="*/ 0 h 95"/>
                  <a:gd name="T12" fmla="*/ 0 w 24"/>
                  <a:gd name="T13" fmla="*/ 0 h 95"/>
                  <a:gd name="T14" fmla="*/ 0 w 24"/>
                  <a:gd name="T15" fmla="*/ 0 h 95"/>
                  <a:gd name="T16" fmla="*/ 0 w 24"/>
                  <a:gd name="T17" fmla="*/ 0 h 95"/>
                  <a:gd name="T18" fmla="*/ 0 w 24"/>
                  <a:gd name="T19" fmla="*/ 0 h 95"/>
                  <a:gd name="T20" fmla="*/ 0 w 24"/>
                  <a:gd name="T21" fmla="*/ 0 h 95"/>
                  <a:gd name="T22" fmla="*/ 0 w 24"/>
                  <a:gd name="T23" fmla="*/ 0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95"/>
                  <a:gd name="T38" fmla="*/ 24 w 24"/>
                  <a:gd name="T39" fmla="*/ 95 h 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95">
                    <a:moveTo>
                      <a:pt x="0" y="6"/>
                    </a:moveTo>
                    <a:lnTo>
                      <a:pt x="8" y="16"/>
                    </a:lnTo>
                    <a:lnTo>
                      <a:pt x="4" y="39"/>
                    </a:lnTo>
                    <a:lnTo>
                      <a:pt x="8" y="44"/>
                    </a:lnTo>
                    <a:lnTo>
                      <a:pt x="12" y="59"/>
                    </a:lnTo>
                    <a:lnTo>
                      <a:pt x="21" y="95"/>
                    </a:lnTo>
                    <a:lnTo>
                      <a:pt x="24" y="42"/>
                    </a:lnTo>
                    <a:lnTo>
                      <a:pt x="22" y="12"/>
                    </a:lnTo>
                    <a:lnTo>
                      <a:pt x="20" y="6"/>
                    </a:lnTo>
                    <a:lnTo>
                      <a:pt x="18" y="2"/>
                    </a:lnTo>
                    <a:lnTo>
                      <a:pt x="12" y="0"/>
                    </a:lnTo>
                    <a:lnTo>
                      <a:pt x="0" y="6"/>
                    </a:lnTo>
                    <a:close/>
                  </a:path>
                </a:pathLst>
              </a:custGeom>
              <a:solidFill>
                <a:srgbClr val="003399"/>
              </a:solidFill>
              <a:ln w="9525">
                <a:solidFill>
                  <a:schemeClr val="bg1"/>
                </a:solidFill>
                <a:round/>
                <a:headEnd/>
                <a:tailEnd/>
              </a:ln>
            </p:spPr>
            <p:txBody>
              <a:bodyPr/>
              <a:lstStyle/>
              <a:p>
                <a:endParaRPr lang="ko-KR" altLang="en-US"/>
              </a:p>
            </p:txBody>
          </p:sp>
          <p:sp>
            <p:nvSpPr>
              <p:cNvPr id="68623" name="Freeform 15"/>
              <p:cNvSpPr>
                <a:spLocks/>
              </p:cNvSpPr>
              <p:nvPr/>
            </p:nvSpPr>
            <p:spPr bwMode="auto">
              <a:xfrm>
                <a:off x="560" y="2210"/>
                <a:ext cx="8" cy="32"/>
              </a:xfrm>
              <a:custGeom>
                <a:avLst/>
                <a:gdLst>
                  <a:gd name="T0" fmla="*/ 0 w 24"/>
                  <a:gd name="T1" fmla="*/ 0 h 95"/>
                  <a:gd name="T2" fmla="*/ 0 w 24"/>
                  <a:gd name="T3" fmla="*/ 0 h 95"/>
                  <a:gd name="T4" fmla="*/ 0 w 24"/>
                  <a:gd name="T5" fmla="*/ 0 h 95"/>
                  <a:gd name="T6" fmla="*/ 0 w 24"/>
                  <a:gd name="T7" fmla="*/ 0 h 95"/>
                  <a:gd name="T8" fmla="*/ 0 w 24"/>
                  <a:gd name="T9" fmla="*/ 0 h 95"/>
                  <a:gd name="T10" fmla="*/ 0 w 24"/>
                  <a:gd name="T11" fmla="*/ 0 h 95"/>
                  <a:gd name="T12" fmla="*/ 0 w 24"/>
                  <a:gd name="T13" fmla="*/ 0 h 95"/>
                  <a:gd name="T14" fmla="*/ 0 w 24"/>
                  <a:gd name="T15" fmla="*/ 0 h 95"/>
                  <a:gd name="T16" fmla="*/ 0 w 24"/>
                  <a:gd name="T17" fmla="*/ 0 h 95"/>
                  <a:gd name="T18" fmla="*/ 0 w 24"/>
                  <a:gd name="T19" fmla="*/ 0 h 95"/>
                  <a:gd name="T20" fmla="*/ 0 w 24"/>
                  <a:gd name="T21" fmla="*/ 0 h 95"/>
                  <a:gd name="T22" fmla="*/ 0 w 24"/>
                  <a:gd name="T23" fmla="*/ 0 h 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95"/>
                  <a:gd name="T38" fmla="*/ 24 w 24"/>
                  <a:gd name="T39" fmla="*/ 95 h 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95">
                    <a:moveTo>
                      <a:pt x="0" y="6"/>
                    </a:moveTo>
                    <a:lnTo>
                      <a:pt x="8" y="16"/>
                    </a:lnTo>
                    <a:lnTo>
                      <a:pt x="4" y="39"/>
                    </a:lnTo>
                    <a:lnTo>
                      <a:pt x="8" y="44"/>
                    </a:lnTo>
                    <a:lnTo>
                      <a:pt x="12" y="59"/>
                    </a:lnTo>
                    <a:lnTo>
                      <a:pt x="21" y="95"/>
                    </a:lnTo>
                    <a:lnTo>
                      <a:pt x="24" y="42"/>
                    </a:lnTo>
                    <a:lnTo>
                      <a:pt x="22" y="12"/>
                    </a:lnTo>
                    <a:lnTo>
                      <a:pt x="20" y="6"/>
                    </a:lnTo>
                    <a:lnTo>
                      <a:pt x="18" y="2"/>
                    </a:lnTo>
                    <a:lnTo>
                      <a:pt x="12" y="0"/>
                    </a:lnTo>
                    <a:lnTo>
                      <a:pt x="0" y="6"/>
                    </a:lnTo>
                  </a:path>
                </a:pathLst>
              </a:custGeom>
              <a:solidFill>
                <a:srgbClr val="003399"/>
              </a:solidFill>
              <a:ln w="0">
                <a:solidFill>
                  <a:schemeClr val="bg1"/>
                </a:solidFill>
                <a:round/>
                <a:headEnd/>
                <a:tailEnd/>
              </a:ln>
            </p:spPr>
            <p:txBody>
              <a:bodyPr/>
              <a:lstStyle/>
              <a:p>
                <a:endParaRPr lang="ko-KR" altLang="en-US"/>
              </a:p>
            </p:txBody>
          </p:sp>
          <p:sp>
            <p:nvSpPr>
              <p:cNvPr id="68624" name="Freeform 16"/>
              <p:cNvSpPr>
                <a:spLocks/>
              </p:cNvSpPr>
              <p:nvPr/>
            </p:nvSpPr>
            <p:spPr bwMode="auto">
              <a:xfrm>
                <a:off x="599" y="2139"/>
                <a:ext cx="166" cy="158"/>
              </a:xfrm>
              <a:custGeom>
                <a:avLst/>
                <a:gdLst>
                  <a:gd name="T0" fmla="*/ 0 w 496"/>
                  <a:gd name="T1" fmla="*/ 0 h 472"/>
                  <a:gd name="T2" fmla="*/ 0 w 496"/>
                  <a:gd name="T3" fmla="*/ 0 h 472"/>
                  <a:gd name="T4" fmla="*/ 0 w 496"/>
                  <a:gd name="T5" fmla="*/ 0 h 472"/>
                  <a:gd name="T6" fmla="*/ 0 w 496"/>
                  <a:gd name="T7" fmla="*/ 0 h 472"/>
                  <a:gd name="T8" fmla="*/ 0 w 496"/>
                  <a:gd name="T9" fmla="*/ 0 h 472"/>
                  <a:gd name="T10" fmla="*/ 0 w 496"/>
                  <a:gd name="T11" fmla="*/ 0 h 472"/>
                  <a:gd name="T12" fmla="*/ 0 w 496"/>
                  <a:gd name="T13" fmla="*/ 0 h 472"/>
                  <a:gd name="T14" fmla="*/ 0 w 496"/>
                  <a:gd name="T15" fmla="*/ 0 h 472"/>
                  <a:gd name="T16" fmla="*/ 0 w 496"/>
                  <a:gd name="T17" fmla="*/ 0 h 472"/>
                  <a:gd name="T18" fmla="*/ 0 w 496"/>
                  <a:gd name="T19" fmla="*/ 0 h 472"/>
                  <a:gd name="T20" fmla="*/ 0 w 496"/>
                  <a:gd name="T21" fmla="*/ 0 h 472"/>
                  <a:gd name="T22" fmla="*/ 0 w 496"/>
                  <a:gd name="T23" fmla="*/ 0 h 472"/>
                  <a:gd name="T24" fmla="*/ 0 w 496"/>
                  <a:gd name="T25" fmla="*/ 0 h 472"/>
                  <a:gd name="T26" fmla="*/ 0 w 496"/>
                  <a:gd name="T27" fmla="*/ 0 h 472"/>
                  <a:gd name="T28" fmla="*/ 0 w 496"/>
                  <a:gd name="T29" fmla="*/ 0 h 472"/>
                  <a:gd name="T30" fmla="*/ 0 w 496"/>
                  <a:gd name="T31" fmla="*/ 0 h 472"/>
                  <a:gd name="T32" fmla="*/ 0 w 496"/>
                  <a:gd name="T33" fmla="*/ 0 h 472"/>
                  <a:gd name="T34" fmla="*/ 0 w 496"/>
                  <a:gd name="T35" fmla="*/ 0 h 472"/>
                  <a:gd name="T36" fmla="*/ 0 w 496"/>
                  <a:gd name="T37" fmla="*/ 0 h 472"/>
                  <a:gd name="T38" fmla="*/ 0 w 496"/>
                  <a:gd name="T39" fmla="*/ 0 h 472"/>
                  <a:gd name="T40" fmla="*/ 0 w 496"/>
                  <a:gd name="T41" fmla="*/ 0 h 472"/>
                  <a:gd name="T42" fmla="*/ 0 w 496"/>
                  <a:gd name="T43" fmla="*/ 0 h 472"/>
                  <a:gd name="T44" fmla="*/ 0 w 496"/>
                  <a:gd name="T45" fmla="*/ 0 h 472"/>
                  <a:gd name="T46" fmla="*/ 0 w 496"/>
                  <a:gd name="T47" fmla="*/ 0 h 472"/>
                  <a:gd name="T48" fmla="*/ 0 w 496"/>
                  <a:gd name="T49" fmla="*/ 0 h 472"/>
                  <a:gd name="T50" fmla="*/ 0 w 496"/>
                  <a:gd name="T51" fmla="*/ 0 h 472"/>
                  <a:gd name="T52" fmla="*/ 0 w 496"/>
                  <a:gd name="T53" fmla="*/ 0 h 472"/>
                  <a:gd name="T54" fmla="*/ 0 w 496"/>
                  <a:gd name="T55" fmla="*/ 0 h 472"/>
                  <a:gd name="T56" fmla="*/ 0 w 496"/>
                  <a:gd name="T57" fmla="*/ 0 h 472"/>
                  <a:gd name="T58" fmla="*/ 0 w 496"/>
                  <a:gd name="T59" fmla="*/ 0 h 472"/>
                  <a:gd name="T60" fmla="*/ 0 w 496"/>
                  <a:gd name="T61" fmla="*/ 0 h 472"/>
                  <a:gd name="T62" fmla="*/ 0 w 496"/>
                  <a:gd name="T63" fmla="*/ 0 h 472"/>
                  <a:gd name="T64" fmla="*/ 0 w 496"/>
                  <a:gd name="T65" fmla="*/ 0 h 472"/>
                  <a:gd name="T66" fmla="*/ 0 w 496"/>
                  <a:gd name="T67" fmla="*/ 0 h 472"/>
                  <a:gd name="T68" fmla="*/ 0 w 496"/>
                  <a:gd name="T69" fmla="*/ 0 h 472"/>
                  <a:gd name="T70" fmla="*/ 0 w 496"/>
                  <a:gd name="T71" fmla="*/ 0 h 472"/>
                  <a:gd name="T72" fmla="*/ 0 w 496"/>
                  <a:gd name="T73" fmla="*/ 0 h 472"/>
                  <a:gd name="T74" fmla="*/ 0 w 496"/>
                  <a:gd name="T75" fmla="*/ 0 h 472"/>
                  <a:gd name="T76" fmla="*/ 0 w 496"/>
                  <a:gd name="T77" fmla="*/ 0 h 472"/>
                  <a:gd name="T78" fmla="*/ 0 w 496"/>
                  <a:gd name="T79" fmla="*/ 0 h 472"/>
                  <a:gd name="T80" fmla="*/ 0 w 496"/>
                  <a:gd name="T81" fmla="*/ 0 h 472"/>
                  <a:gd name="T82" fmla="*/ 0 w 496"/>
                  <a:gd name="T83" fmla="*/ 0 h 472"/>
                  <a:gd name="T84" fmla="*/ 0 w 496"/>
                  <a:gd name="T85" fmla="*/ 0 h 472"/>
                  <a:gd name="T86" fmla="*/ 0 w 496"/>
                  <a:gd name="T87" fmla="*/ 0 h 472"/>
                  <a:gd name="T88" fmla="*/ 0 w 496"/>
                  <a:gd name="T89" fmla="*/ 0 h 472"/>
                  <a:gd name="T90" fmla="*/ 0 w 496"/>
                  <a:gd name="T91" fmla="*/ 0 h 472"/>
                  <a:gd name="T92" fmla="*/ 0 w 496"/>
                  <a:gd name="T93" fmla="*/ 0 h 472"/>
                  <a:gd name="T94" fmla="*/ 0 w 496"/>
                  <a:gd name="T95" fmla="*/ 0 h 472"/>
                  <a:gd name="T96" fmla="*/ 0 w 496"/>
                  <a:gd name="T97" fmla="*/ 0 h 472"/>
                  <a:gd name="T98" fmla="*/ 0 w 496"/>
                  <a:gd name="T99" fmla="*/ 0 h 472"/>
                  <a:gd name="T100" fmla="*/ 0 w 496"/>
                  <a:gd name="T101" fmla="*/ 0 h 4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96"/>
                  <a:gd name="T154" fmla="*/ 0 h 472"/>
                  <a:gd name="T155" fmla="*/ 496 w 496"/>
                  <a:gd name="T156" fmla="*/ 472 h 47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96" h="472">
                    <a:moveTo>
                      <a:pt x="9" y="415"/>
                    </a:moveTo>
                    <a:lnTo>
                      <a:pt x="5" y="422"/>
                    </a:lnTo>
                    <a:lnTo>
                      <a:pt x="2" y="442"/>
                    </a:lnTo>
                    <a:lnTo>
                      <a:pt x="0" y="460"/>
                    </a:lnTo>
                    <a:lnTo>
                      <a:pt x="2" y="472"/>
                    </a:lnTo>
                    <a:lnTo>
                      <a:pt x="8" y="465"/>
                    </a:lnTo>
                    <a:lnTo>
                      <a:pt x="16" y="457"/>
                    </a:lnTo>
                    <a:lnTo>
                      <a:pt x="23" y="457"/>
                    </a:lnTo>
                    <a:lnTo>
                      <a:pt x="32" y="465"/>
                    </a:lnTo>
                    <a:lnTo>
                      <a:pt x="56" y="465"/>
                    </a:lnTo>
                    <a:lnTo>
                      <a:pt x="86" y="461"/>
                    </a:lnTo>
                    <a:lnTo>
                      <a:pt x="98" y="455"/>
                    </a:lnTo>
                    <a:lnTo>
                      <a:pt x="110" y="454"/>
                    </a:lnTo>
                    <a:lnTo>
                      <a:pt x="128" y="457"/>
                    </a:lnTo>
                    <a:lnTo>
                      <a:pt x="138" y="461"/>
                    </a:lnTo>
                    <a:lnTo>
                      <a:pt x="149" y="461"/>
                    </a:lnTo>
                    <a:lnTo>
                      <a:pt x="154" y="454"/>
                    </a:lnTo>
                    <a:lnTo>
                      <a:pt x="164" y="450"/>
                    </a:lnTo>
                    <a:lnTo>
                      <a:pt x="167" y="447"/>
                    </a:lnTo>
                    <a:lnTo>
                      <a:pt x="171" y="434"/>
                    </a:lnTo>
                    <a:lnTo>
                      <a:pt x="185" y="434"/>
                    </a:lnTo>
                    <a:lnTo>
                      <a:pt x="191" y="437"/>
                    </a:lnTo>
                    <a:lnTo>
                      <a:pt x="197" y="427"/>
                    </a:lnTo>
                    <a:lnTo>
                      <a:pt x="225" y="415"/>
                    </a:lnTo>
                    <a:lnTo>
                      <a:pt x="233" y="415"/>
                    </a:lnTo>
                    <a:lnTo>
                      <a:pt x="236" y="399"/>
                    </a:lnTo>
                    <a:lnTo>
                      <a:pt x="218" y="411"/>
                    </a:lnTo>
                    <a:lnTo>
                      <a:pt x="207" y="413"/>
                    </a:lnTo>
                    <a:lnTo>
                      <a:pt x="197" y="415"/>
                    </a:lnTo>
                    <a:lnTo>
                      <a:pt x="185" y="415"/>
                    </a:lnTo>
                    <a:lnTo>
                      <a:pt x="189" y="402"/>
                    </a:lnTo>
                    <a:lnTo>
                      <a:pt x="191" y="393"/>
                    </a:lnTo>
                    <a:lnTo>
                      <a:pt x="197" y="383"/>
                    </a:lnTo>
                    <a:lnTo>
                      <a:pt x="204" y="370"/>
                    </a:lnTo>
                    <a:lnTo>
                      <a:pt x="218" y="357"/>
                    </a:lnTo>
                    <a:lnTo>
                      <a:pt x="225" y="353"/>
                    </a:lnTo>
                    <a:lnTo>
                      <a:pt x="265" y="357"/>
                    </a:lnTo>
                    <a:lnTo>
                      <a:pt x="262" y="364"/>
                    </a:lnTo>
                    <a:lnTo>
                      <a:pt x="259" y="375"/>
                    </a:lnTo>
                    <a:lnTo>
                      <a:pt x="256" y="385"/>
                    </a:lnTo>
                    <a:lnTo>
                      <a:pt x="259" y="396"/>
                    </a:lnTo>
                    <a:lnTo>
                      <a:pt x="261" y="403"/>
                    </a:lnTo>
                    <a:lnTo>
                      <a:pt x="269" y="406"/>
                    </a:lnTo>
                    <a:lnTo>
                      <a:pt x="282" y="410"/>
                    </a:lnTo>
                    <a:lnTo>
                      <a:pt x="287" y="416"/>
                    </a:lnTo>
                    <a:lnTo>
                      <a:pt x="292" y="420"/>
                    </a:lnTo>
                    <a:lnTo>
                      <a:pt x="305" y="419"/>
                    </a:lnTo>
                    <a:lnTo>
                      <a:pt x="313" y="422"/>
                    </a:lnTo>
                    <a:lnTo>
                      <a:pt x="318" y="422"/>
                    </a:lnTo>
                    <a:lnTo>
                      <a:pt x="326" y="419"/>
                    </a:lnTo>
                    <a:lnTo>
                      <a:pt x="331" y="419"/>
                    </a:lnTo>
                    <a:lnTo>
                      <a:pt x="341" y="422"/>
                    </a:lnTo>
                    <a:lnTo>
                      <a:pt x="370" y="416"/>
                    </a:lnTo>
                    <a:lnTo>
                      <a:pt x="375" y="413"/>
                    </a:lnTo>
                    <a:lnTo>
                      <a:pt x="381" y="409"/>
                    </a:lnTo>
                    <a:lnTo>
                      <a:pt x="384" y="403"/>
                    </a:lnTo>
                    <a:lnTo>
                      <a:pt x="387" y="399"/>
                    </a:lnTo>
                    <a:lnTo>
                      <a:pt x="399" y="399"/>
                    </a:lnTo>
                    <a:lnTo>
                      <a:pt x="410" y="399"/>
                    </a:lnTo>
                    <a:lnTo>
                      <a:pt x="410" y="394"/>
                    </a:lnTo>
                    <a:lnTo>
                      <a:pt x="409" y="387"/>
                    </a:lnTo>
                    <a:lnTo>
                      <a:pt x="405" y="379"/>
                    </a:lnTo>
                    <a:lnTo>
                      <a:pt x="398" y="373"/>
                    </a:lnTo>
                    <a:lnTo>
                      <a:pt x="387" y="364"/>
                    </a:lnTo>
                    <a:lnTo>
                      <a:pt x="397" y="360"/>
                    </a:lnTo>
                    <a:lnTo>
                      <a:pt x="406" y="357"/>
                    </a:lnTo>
                    <a:lnTo>
                      <a:pt x="413" y="357"/>
                    </a:lnTo>
                    <a:lnTo>
                      <a:pt x="419" y="360"/>
                    </a:lnTo>
                    <a:lnTo>
                      <a:pt x="425" y="366"/>
                    </a:lnTo>
                    <a:lnTo>
                      <a:pt x="437" y="388"/>
                    </a:lnTo>
                    <a:lnTo>
                      <a:pt x="440" y="399"/>
                    </a:lnTo>
                    <a:lnTo>
                      <a:pt x="441" y="406"/>
                    </a:lnTo>
                    <a:lnTo>
                      <a:pt x="460" y="411"/>
                    </a:lnTo>
                    <a:lnTo>
                      <a:pt x="466" y="411"/>
                    </a:lnTo>
                    <a:lnTo>
                      <a:pt x="487" y="396"/>
                    </a:lnTo>
                    <a:lnTo>
                      <a:pt x="492" y="387"/>
                    </a:lnTo>
                    <a:lnTo>
                      <a:pt x="496" y="379"/>
                    </a:lnTo>
                    <a:lnTo>
                      <a:pt x="496" y="363"/>
                    </a:lnTo>
                    <a:lnTo>
                      <a:pt x="492" y="351"/>
                    </a:lnTo>
                    <a:lnTo>
                      <a:pt x="487" y="345"/>
                    </a:lnTo>
                    <a:lnTo>
                      <a:pt x="467" y="325"/>
                    </a:lnTo>
                    <a:lnTo>
                      <a:pt x="464" y="315"/>
                    </a:lnTo>
                    <a:lnTo>
                      <a:pt x="459" y="309"/>
                    </a:lnTo>
                    <a:lnTo>
                      <a:pt x="449" y="303"/>
                    </a:lnTo>
                    <a:lnTo>
                      <a:pt x="434" y="291"/>
                    </a:lnTo>
                    <a:lnTo>
                      <a:pt x="431" y="279"/>
                    </a:lnTo>
                    <a:lnTo>
                      <a:pt x="428" y="275"/>
                    </a:lnTo>
                    <a:lnTo>
                      <a:pt x="416" y="267"/>
                    </a:lnTo>
                    <a:lnTo>
                      <a:pt x="392" y="240"/>
                    </a:lnTo>
                    <a:lnTo>
                      <a:pt x="386" y="215"/>
                    </a:lnTo>
                    <a:lnTo>
                      <a:pt x="379" y="200"/>
                    </a:lnTo>
                    <a:lnTo>
                      <a:pt x="374" y="197"/>
                    </a:lnTo>
                    <a:lnTo>
                      <a:pt x="354" y="189"/>
                    </a:lnTo>
                    <a:lnTo>
                      <a:pt x="367" y="188"/>
                    </a:lnTo>
                    <a:lnTo>
                      <a:pt x="376" y="180"/>
                    </a:lnTo>
                    <a:lnTo>
                      <a:pt x="377" y="170"/>
                    </a:lnTo>
                    <a:lnTo>
                      <a:pt x="384" y="166"/>
                    </a:lnTo>
                    <a:lnTo>
                      <a:pt x="388" y="158"/>
                    </a:lnTo>
                    <a:lnTo>
                      <a:pt x="388" y="149"/>
                    </a:lnTo>
                    <a:lnTo>
                      <a:pt x="386" y="142"/>
                    </a:lnTo>
                    <a:lnTo>
                      <a:pt x="390" y="131"/>
                    </a:lnTo>
                    <a:lnTo>
                      <a:pt x="386" y="116"/>
                    </a:lnTo>
                    <a:lnTo>
                      <a:pt x="377" y="101"/>
                    </a:lnTo>
                    <a:lnTo>
                      <a:pt x="377" y="92"/>
                    </a:lnTo>
                    <a:lnTo>
                      <a:pt x="374" y="76"/>
                    </a:lnTo>
                    <a:lnTo>
                      <a:pt x="366" y="64"/>
                    </a:lnTo>
                    <a:lnTo>
                      <a:pt x="357" y="48"/>
                    </a:lnTo>
                    <a:lnTo>
                      <a:pt x="349" y="40"/>
                    </a:lnTo>
                    <a:lnTo>
                      <a:pt x="342" y="30"/>
                    </a:lnTo>
                    <a:lnTo>
                      <a:pt x="341" y="22"/>
                    </a:lnTo>
                    <a:lnTo>
                      <a:pt x="330" y="14"/>
                    </a:lnTo>
                    <a:lnTo>
                      <a:pt x="318" y="10"/>
                    </a:lnTo>
                    <a:lnTo>
                      <a:pt x="312" y="7"/>
                    </a:lnTo>
                    <a:lnTo>
                      <a:pt x="305" y="2"/>
                    </a:lnTo>
                    <a:lnTo>
                      <a:pt x="291" y="2"/>
                    </a:lnTo>
                    <a:lnTo>
                      <a:pt x="286" y="0"/>
                    </a:lnTo>
                    <a:lnTo>
                      <a:pt x="280" y="0"/>
                    </a:lnTo>
                    <a:lnTo>
                      <a:pt x="268" y="5"/>
                    </a:lnTo>
                    <a:lnTo>
                      <a:pt x="255" y="5"/>
                    </a:lnTo>
                    <a:lnTo>
                      <a:pt x="231" y="14"/>
                    </a:lnTo>
                    <a:lnTo>
                      <a:pt x="222" y="21"/>
                    </a:lnTo>
                    <a:lnTo>
                      <a:pt x="217" y="27"/>
                    </a:lnTo>
                    <a:lnTo>
                      <a:pt x="212" y="38"/>
                    </a:lnTo>
                    <a:lnTo>
                      <a:pt x="202" y="46"/>
                    </a:lnTo>
                    <a:lnTo>
                      <a:pt x="197" y="57"/>
                    </a:lnTo>
                    <a:lnTo>
                      <a:pt x="189" y="67"/>
                    </a:lnTo>
                    <a:lnTo>
                      <a:pt x="182" y="75"/>
                    </a:lnTo>
                    <a:lnTo>
                      <a:pt x="177" y="84"/>
                    </a:lnTo>
                    <a:lnTo>
                      <a:pt x="179" y="96"/>
                    </a:lnTo>
                    <a:lnTo>
                      <a:pt x="173" y="104"/>
                    </a:lnTo>
                    <a:lnTo>
                      <a:pt x="171" y="118"/>
                    </a:lnTo>
                    <a:lnTo>
                      <a:pt x="164" y="125"/>
                    </a:lnTo>
                    <a:lnTo>
                      <a:pt x="160" y="137"/>
                    </a:lnTo>
                    <a:lnTo>
                      <a:pt x="162" y="146"/>
                    </a:lnTo>
                    <a:lnTo>
                      <a:pt x="166" y="154"/>
                    </a:lnTo>
                    <a:lnTo>
                      <a:pt x="167" y="166"/>
                    </a:lnTo>
                    <a:lnTo>
                      <a:pt x="172" y="171"/>
                    </a:lnTo>
                    <a:lnTo>
                      <a:pt x="174" y="177"/>
                    </a:lnTo>
                    <a:lnTo>
                      <a:pt x="180" y="177"/>
                    </a:lnTo>
                    <a:lnTo>
                      <a:pt x="165" y="186"/>
                    </a:lnTo>
                    <a:lnTo>
                      <a:pt x="135" y="197"/>
                    </a:lnTo>
                    <a:lnTo>
                      <a:pt x="132" y="201"/>
                    </a:lnTo>
                    <a:lnTo>
                      <a:pt x="130" y="206"/>
                    </a:lnTo>
                    <a:lnTo>
                      <a:pt x="128" y="221"/>
                    </a:lnTo>
                    <a:lnTo>
                      <a:pt x="86" y="221"/>
                    </a:lnTo>
                    <a:lnTo>
                      <a:pt x="77" y="222"/>
                    </a:lnTo>
                    <a:lnTo>
                      <a:pt x="69" y="224"/>
                    </a:lnTo>
                    <a:lnTo>
                      <a:pt x="64" y="228"/>
                    </a:lnTo>
                    <a:lnTo>
                      <a:pt x="59" y="235"/>
                    </a:lnTo>
                    <a:lnTo>
                      <a:pt x="56" y="245"/>
                    </a:lnTo>
                    <a:lnTo>
                      <a:pt x="56" y="251"/>
                    </a:lnTo>
                    <a:lnTo>
                      <a:pt x="56" y="410"/>
                    </a:lnTo>
                    <a:lnTo>
                      <a:pt x="16" y="409"/>
                    </a:lnTo>
                    <a:lnTo>
                      <a:pt x="9" y="415"/>
                    </a:lnTo>
                    <a:close/>
                  </a:path>
                </a:pathLst>
              </a:custGeom>
              <a:solidFill>
                <a:srgbClr val="003399"/>
              </a:solidFill>
              <a:ln w="9525">
                <a:solidFill>
                  <a:schemeClr val="bg1"/>
                </a:solidFill>
                <a:round/>
                <a:headEnd/>
                <a:tailEnd/>
              </a:ln>
            </p:spPr>
            <p:txBody>
              <a:bodyPr/>
              <a:lstStyle/>
              <a:p>
                <a:endParaRPr lang="ko-KR" altLang="en-US"/>
              </a:p>
            </p:txBody>
          </p:sp>
          <p:sp>
            <p:nvSpPr>
              <p:cNvPr id="68625" name="Freeform 17"/>
              <p:cNvSpPr>
                <a:spLocks/>
              </p:cNvSpPr>
              <p:nvPr/>
            </p:nvSpPr>
            <p:spPr bwMode="auto">
              <a:xfrm>
                <a:off x="599" y="2139"/>
                <a:ext cx="166" cy="158"/>
              </a:xfrm>
              <a:custGeom>
                <a:avLst/>
                <a:gdLst>
                  <a:gd name="T0" fmla="*/ 0 w 496"/>
                  <a:gd name="T1" fmla="*/ 0 h 472"/>
                  <a:gd name="T2" fmla="*/ 0 w 496"/>
                  <a:gd name="T3" fmla="*/ 0 h 472"/>
                  <a:gd name="T4" fmla="*/ 0 w 496"/>
                  <a:gd name="T5" fmla="*/ 0 h 472"/>
                  <a:gd name="T6" fmla="*/ 0 w 496"/>
                  <a:gd name="T7" fmla="*/ 0 h 472"/>
                  <a:gd name="T8" fmla="*/ 0 w 496"/>
                  <a:gd name="T9" fmla="*/ 0 h 472"/>
                  <a:gd name="T10" fmla="*/ 0 w 496"/>
                  <a:gd name="T11" fmla="*/ 0 h 472"/>
                  <a:gd name="T12" fmla="*/ 0 w 496"/>
                  <a:gd name="T13" fmla="*/ 0 h 472"/>
                  <a:gd name="T14" fmla="*/ 0 w 496"/>
                  <a:gd name="T15" fmla="*/ 0 h 472"/>
                  <a:gd name="T16" fmla="*/ 0 w 496"/>
                  <a:gd name="T17" fmla="*/ 0 h 472"/>
                  <a:gd name="T18" fmla="*/ 0 w 496"/>
                  <a:gd name="T19" fmla="*/ 0 h 472"/>
                  <a:gd name="T20" fmla="*/ 0 w 496"/>
                  <a:gd name="T21" fmla="*/ 0 h 472"/>
                  <a:gd name="T22" fmla="*/ 0 w 496"/>
                  <a:gd name="T23" fmla="*/ 0 h 472"/>
                  <a:gd name="T24" fmla="*/ 0 w 496"/>
                  <a:gd name="T25" fmla="*/ 0 h 472"/>
                  <a:gd name="T26" fmla="*/ 0 w 496"/>
                  <a:gd name="T27" fmla="*/ 0 h 472"/>
                  <a:gd name="T28" fmla="*/ 0 w 496"/>
                  <a:gd name="T29" fmla="*/ 0 h 472"/>
                  <a:gd name="T30" fmla="*/ 0 w 496"/>
                  <a:gd name="T31" fmla="*/ 0 h 472"/>
                  <a:gd name="T32" fmla="*/ 0 w 496"/>
                  <a:gd name="T33" fmla="*/ 0 h 472"/>
                  <a:gd name="T34" fmla="*/ 0 w 496"/>
                  <a:gd name="T35" fmla="*/ 0 h 472"/>
                  <a:gd name="T36" fmla="*/ 0 w 496"/>
                  <a:gd name="T37" fmla="*/ 0 h 472"/>
                  <a:gd name="T38" fmla="*/ 0 w 496"/>
                  <a:gd name="T39" fmla="*/ 0 h 472"/>
                  <a:gd name="T40" fmla="*/ 0 w 496"/>
                  <a:gd name="T41" fmla="*/ 0 h 472"/>
                  <a:gd name="T42" fmla="*/ 0 w 496"/>
                  <a:gd name="T43" fmla="*/ 0 h 472"/>
                  <a:gd name="T44" fmla="*/ 0 w 496"/>
                  <a:gd name="T45" fmla="*/ 0 h 472"/>
                  <a:gd name="T46" fmla="*/ 0 w 496"/>
                  <a:gd name="T47" fmla="*/ 0 h 472"/>
                  <a:gd name="T48" fmla="*/ 0 w 496"/>
                  <a:gd name="T49" fmla="*/ 0 h 472"/>
                  <a:gd name="T50" fmla="*/ 0 w 496"/>
                  <a:gd name="T51" fmla="*/ 0 h 472"/>
                  <a:gd name="T52" fmla="*/ 0 w 496"/>
                  <a:gd name="T53" fmla="*/ 0 h 472"/>
                  <a:gd name="T54" fmla="*/ 0 w 496"/>
                  <a:gd name="T55" fmla="*/ 0 h 472"/>
                  <a:gd name="T56" fmla="*/ 0 w 496"/>
                  <a:gd name="T57" fmla="*/ 0 h 472"/>
                  <a:gd name="T58" fmla="*/ 0 w 496"/>
                  <a:gd name="T59" fmla="*/ 0 h 472"/>
                  <a:gd name="T60" fmla="*/ 0 w 496"/>
                  <a:gd name="T61" fmla="*/ 0 h 472"/>
                  <a:gd name="T62" fmla="*/ 0 w 496"/>
                  <a:gd name="T63" fmla="*/ 0 h 472"/>
                  <a:gd name="T64" fmla="*/ 0 w 496"/>
                  <a:gd name="T65" fmla="*/ 0 h 472"/>
                  <a:gd name="T66" fmla="*/ 0 w 496"/>
                  <a:gd name="T67" fmla="*/ 0 h 472"/>
                  <a:gd name="T68" fmla="*/ 0 w 496"/>
                  <a:gd name="T69" fmla="*/ 0 h 472"/>
                  <a:gd name="T70" fmla="*/ 0 w 496"/>
                  <a:gd name="T71" fmla="*/ 0 h 472"/>
                  <a:gd name="T72" fmla="*/ 0 w 496"/>
                  <a:gd name="T73" fmla="*/ 0 h 472"/>
                  <a:gd name="T74" fmla="*/ 0 w 496"/>
                  <a:gd name="T75" fmla="*/ 0 h 472"/>
                  <a:gd name="T76" fmla="*/ 0 w 496"/>
                  <a:gd name="T77" fmla="*/ 0 h 472"/>
                  <a:gd name="T78" fmla="*/ 0 w 496"/>
                  <a:gd name="T79" fmla="*/ 0 h 472"/>
                  <a:gd name="T80" fmla="*/ 0 w 496"/>
                  <a:gd name="T81" fmla="*/ 0 h 472"/>
                  <a:gd name="T82" fmla="*/ 0 w 496"/>
                  <a:gd name="T83" fmla="*/ 0 h 472"/>
                  <a:gd name="T84" fmla="*/ 0 w 496"/>
                  <a:gd name="T85" fmla="*/ 0 h 472"/>
                  <a:gd name="T86" fmla="*/ 0 w 496"/>
                  <a:gd name="T87" fmla="*/ 0 h 472"/>
                  <a:gd name="T88" fmla="*/ 0 w 496"/>
                  <a:gd name="T89" fmla="*/ 0 h 472"/>
                  <a:gd name="T90" fmla="*/ 0 w 496"/>
                  <a:gd name="T91" fmla="*/ 0 h 472"/>
                  <a:gd name="T92" fmla="*/ 0 w 496"/>
                  <a:gd name="T93" fmla="*/ 0 h 472"/>
                  <a:gd name="T94" fmla="*/ 0 w 496"/>
                  <a:gd name="T95" fmla="*/ 0 h 472"/>
                  <a:gd name="T96" fmla="*/ 0 w 496"/>
                  <a:gd name="T97" fmla="*/ 0 h 472"/>
                  <a:gd name="T98" fmla="*/ 0 w 496"/>
                  <a:gd name="T99" fmla="*/ 0 h 472"/>
                  <a:gd name="T100" fmla="*/ 0 w 496"/>
                  <a:gd name="T101" fmla="*/ 0 h 4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96"/>
                  <a:gd name="T154" fmla="*/ 0 h 472"/>
                  <a:gd name="T155" fmla="*/ 496 w 496"/>
                  <a:gd name="T156" fmla="*/ 472 h 47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96" h="472">
                    <a:moveTo>
                      <a:pt x="9" y="415"/>
                    </a:moveTo>
                    <a:lnTo>
                      <a:pt x="5" y="422"/>
                    </a:lnTo>
                    <a:lnTo>
                      <a:pt x="2" y="442"/>
                    </a:lnTo>
                    <a:lnTo>
                      <a:pt x="0" y="460"/>
                    </a:lnTo>
                    <a:lnTo>
                      <a:pt x="2" y="472"/>
                    </a:lnTo>
                    <a:lnTo>
                      <a:pt x="8" y="465"/>
                    </a:lnTo>
                    <a:lnTo>
                      <a:pt x="16" y="457"/>
                    </a:lnTo>
                    <a:lnTo>
                      <a:pt x="23" y="457"/>
                    </a:lnTo>
                    <a:lnTo>
                      <a:pt x="32" y="465"/>
                    </a:lnTo>
                    <a:lnTo>
                      <a:pt x="56" y="465"/>
                    </a:lnTo>
                    <a:lnTo>
                      <a:pt x="86" y="461"/>
                    </a:lnTo>
                    <a:lnTo>
                      <a:pt x="98" y="455"/>
                    </a:lnTo>
                    <a:lnTo>
                      <a:pt x="110" y="454"/>
                    </a:lnTo>
                    <a:lnTo>
                      <a:pt x="128" y="457"/>
                    </a:lnTo>
                    <a:lnTo>
                      <a:pt x="138" y="461"/>
                    </a:lnTo>
                    <a:lnTo>
                      <a:pt x="149" y="461"/>
                    </a:lnTo>
                    <a:lnTo>
                      <a:pt x="154" y="454"/>
                    </a:lnTo>
                    <a:lnTo>
                      <a:pt x="164" y="450"/>
                    </a:lnTo>
                    <a:lnTo>
                      <a:pt x="167" y="447"/>
                    </a:lnTo>
                    <a:lnTo>
                      <a:pt x="171" y="434"/>
                    </a:lnTo>
                    <a:lnTo>
                      <a:pt x="185" y="434"/>
                    </a:lnTo>
                    <a:lnTo>
                      <a:pt x="191" y="437"/>
                    </a:lnTo>
                    <a:lnTo>
                      <a:pt x="197" y="427"/>
                    </a:lnTo>
                    <a:lnTo>
                      <a:pt x="225" y="415"/>
                    </a:lnTo>
                    <a:lnTo>
                      <a:pt x="233" y="415"/>
                    </a:lnTo>
                    <a:lnTo>
                      <a:pt x="236" y="399"/>
                    </a:lnTo>
                    <a:lnTo>
                      <a:pt x="218" y="411"/>
                    </a:lnTo>
                    <a:lnTo>
                      <a:pt x="207" y="413"/>
                    </a:lnTo>
                    <a:lnTo>
                      <a:pt x="197" y="415"/>
                    </a:lnTo>
                    <a:lnTo>
                      <a:pt x="185" y="415"/>
                    </a:lnTo>
                    <a:lnTo>
                      <a:pt x="189" y="402"/>
                    </a:lnTo>
                    <a:lnTo>
                      <a:pt x="191" y="393"/>
                    </a:lnTo>
                    <a:lnTo>
                      <a:pt x="197" y="383"/>
                    </a:lnTo>
                    <a:lnTo>
                      <a:pt x="204" y="370"/>
                    </a:lnTo>
                    <a:lnTo>
                      <a:pt x="218" y="357"/>
                    </a:lnTo>
                    <a:lnTo>
                      <a:pt x="225" y="353"/>
                    </a:lnTo>
                    <a:lnTo>
                      <a:pt x="265" y="357"/>
                    </a:lnTo>
                    <a:lnTo>
                      <a:pt x="262" y="364"/>
                    </a:lnTo>
                    <a:lnTo>
                      <a:pt x="259" y="375"/>
                    </a:lnTo>
                    <a:lnTo>
                      <a:pt x="256" y="385"/>
                    </a:lnTo>
                    <a:lnTo>
                      <a:pt x="259" y="396"/>
                    </a:lnTo>
                    <a:lnTo>
                      <a:pt x="261" y="403"/>
                    </a:lnTo>
                    <a:lnTo>
                      <a:pt x="269" y="406"/>
                    </a:lnTo>
                    <a:lnTo>
                      <a:pt x="282" y="410"/>
                    </a:lnTo>
                    <a:lnTo>
                      <a:pt x="287" y="416"/>
                    </a:lnTo>
                    <a:lnTo>
                      <a:pt x="292" y="420"/>
                    </a:lnTo>
                    <a:lnTo>
                      <a:pt x="305" y="419"/>
                    </a:lnTo>
                    <a:lnTo>
                      <a:pt x="313" y="422"/>
                    </a:lnTo>
                    <a:lnTo>
                      <a:pt x="318" y="422"/>
                    </a:lnTo>
                    <a:lnTo>
                      <a:pt x="326" y="419"/>
                    </a:lnTo>
                    <a:lnTo>
                      <a:pt x="331" y="419"/>
                    </a:lnTo>
                    <a:lnTo>
                      <a:pt x="341" y="422"/>
                    </a:lnTo>
                    <a:lnTo>
                      <a:pt x="370" y="416"/>
                    </a:lnTo>
                    <a:lnTo>
                      <a:pt x="375" y="413"/>
                    </a:lnTo>
                    <a:lnTo>
                      <a:pt x="381" y="409"/>
                    </a:lnTo>
                    <a:lnTo>
                      <a:pt x="384" y="403"/>
                    </a:lnTo>
                    <a:lnTo>
                      <a:pt x="387" y="399"/>
                    </a:lnTo>
                    <a:lnTo>
                      <a:pt x="399" y="399"/>
                    </a:lnTo>
                    <a:lnTo>
                      <a:pt x="410" y="399"/>
                    </a:lnTo>
                    <a:lnTo>
                      <a:pt x="410" y="394"/>
                    </a:lnTo>
                    <a:lnTo>
                      <a:pt x="409" y="387"/>
                    </a:lnTo>
                    <a:lnTo>
                      <a:pt x="405" y="379"/>
                    </a:lnTo>
                    <a:lnTo>
                      <a:pt x="398" y="373"/>
                    </a:lnTo>
                    <a:lnTo>
                      <a:pt x="387" y="364"/>
                    </a:lnTo>
                    <a:lnTo>
                      <a:pt x="397" y="360"/>
                    </a:lnTo>
                    <a:lnTo>
                      <a:pt x="406" y="357"/>
                    </a:lnTo>
                    <a:lnTo>
                      <a:pt x="413" y="357"/>
                    </a:lnTo>
                    <a:lnTo>
                      <a:pt x="419" y="360"/>
                    </a:lnTo>
                    <a:lnTo>
                      <a:pt x="425" y="366"/>
                    </a:lnTo>
                    <a:lnTo>
                      <a:pt x="437" y="388"/>
                    </a:lnTo>
                    <a:lnTo>
                      <a:pt x="440" y="399"/>
                    </a:lnTo>
                    <a:lnTo>
                      <a:pt x="441" y="406"/>
                    </a:lnTo>
                    <a:lnTo>
                      <a:pt x="460" y="411"/>
                    </a:lnTo>
                    <a:lnTo>
                      <a:pt x="466" y="411"/>
                    </a:lnTo>
                    <a:lnTo>
                      <a:pt x="487" y="396"/>
                    </a:lnTo>
                    <a:lnTo>
                      <a:pt x="492" y="387"/>
                    </a:lnTo>
                    <a:lnTo>
                      <a:pt x="496" y="379"/>
                    </a:lnTo>
                    <a:lnTo>
                      <a:pt x="496" y="363"/>
                    </a:lnTo>
                    <a:lnTo>
                      <a:pt x="492" y="351"/>
                    </a:lnTo>
                    <a:lnTo>
                      <a:pt x="487" y="345"/>
                    </a:lnTo>
                    <a:lnTo>
                      <a:pt x="467" y="325"/>
                    </a:lnTo>
                    <a:lnTo>
                      <a:pt x="464" y="315"/>
                    </a:lnTo>
                    <a:lnTo>
                      <a:pt x="459" y="309"/>
                    </a:lnTo>
                    <a:lnTo>
                      <a:pt x="449" y="303"/>
                    </a:lnTo>
                    <a:lnTo>
                      <a:pt x="434" y="291"/>
                    </a:lnTo>
                    <a:lnTo>
                      <a:pt x="431" y="279"/>
                    </a:lnTo>
                    <a:lnTo>
                      <a:pt x="428" y="275"/>
                    </a:lnTo>
                    <a:lnTo>
                      <a:pt x="416" y="267"/>
                    </a:lnTo>
                    <a:lnTo>
                      <a:pt x="392" y="240"/>
                    </a:lnTo>
                    <a:lnTo>
                      <a:pt x="386" y="215"/>
                    </a:lnTo>
                    <a:lnTo>
                      <a:pt x="379" y="200"/>
                    </a:lnTo>
                    <a:lnTo>
                      <a:pt x="374" y="197"/>
                    </a:lnTo>
                    <a:lnTo>
                      <a:pt x="354" y="189"/>
                    </a:lnTo>
                    <a:lnTo>
                      <a:pt x="367" y="188"/>
                    </a:lnTo>
                    <a:lnTo>
                      <a:pt x="376" y="180"/>
                    </a:lnTo>
                    <a:lnTo>
                      <a:pt x="377" y="170"/>
                    </a:lnTo>
                    <a:lnTo>
                      <a:pt x="384" y="166"/>
                    </a:lnTo>
                    <a:lnTo>
                      <a:pt x="388" y="158"/>
                    </a:lnTo>
                    <a:lnTo>
                      <a:pt x="388" y="149"/>
                    </a:lnTo>
                    <a:lnTo>
                      <a:pt x="386" y="142"/>
                    </a:lnTo>
                    <a:lnTo>
                      <a:pt x="390" y="131"/>
                    </a:lnTo>
                    <a:lnTo>
                      <a:pt x="386" y="116"/>
                    </a:lnTo>
                    <a:lnTo>
                      <a:pt x="377" y="101"/>
                    </a:lnTo>
                    <a:lnTo>
                      <a:pt x="377" y="92"/>
                    </a:lnTo>
                    <a:lnTo>
                      <a:pt x="374" y="76"/>
                    </a:lnTo>
                    <a:lnTo>
                      <a:pt x="366" y="64"/>
                    </a:lnTo>
                    <a:lnTo>
                      <a:pt x="357" y="48"/>
                    </a:lnTo>
                    <a:lnTo>
                      <a:pt x="349" y="40"/>
                    </a:lnTo>
                    <a:lnTo>
                      <a:pt x="342" y="30"/>
                    </a:lnTo>
                    <a:lnTo>
                      <a:pt x="341" y="22"/>
                    </a:lnTo>
                    <a:lnTo>
                      <a:pt x="330" y="14"/>
                    </a:lnTo>
                    <a:lnTo>
                      <a:pt x="318" y="10"/>
                    </a:lnTo>
                    <a:lnTo>
                      <a:pt x="312" y="7"/>
                    </a:lnTo>
                    <a:lnTo>
                      <a:pt x="305" y="2"/>
                    </a:lnTo>
                    <a:lnTo>
                      <a:pt x="291" y="2"/>
                    </a:lnTo>
                    <a:lnTo>
                      <a:pt x="286" y="0"/>
                    </a:lnTo>
                    <a:lnTo>
                      <a:pt x="280" y="0"/>
                    </a:lnTo>
                    <a:lnTo>
                      <a:pt x="268" y="5"/>
                    </a:lnTo>
                    <a:lnTo>
                      <a:pt x="255" y="5"/>
                    </a:lnTo>
                    <a:lnTo>
                      <a:pt x="231" y="14"/>
                    </a:lnTo>
                    <a:lnTo>
                      <a:pt x="222" y="21"/>
                    </a:lnTo>
                    <a:lnTo>
                      <a:pt x="217" y="27"/>
                    </a:lnTo>
                    <a:lnTo>
                      <a:pt x="212" y="38"/>
                    </a:lnTo>
                    <a:lnTo>
                      <a:pt x="202" y="46"/>
                    </a:lnTo>
                    <a:lnTo>
                      <a:pt x="197" y="57"/>
                    </a:lnTo>
                    <a:lnTo>
                      <a:pt x="189" y="67"/>
                    </a:lnTo>
                    <a:lnTo>
                      <a:pt x="182" y="75"/>
                    </a:lnTo>
                    <a:lnTo>
                      <a:pt x="177" y="84"/>
                    </a:lnTo>
                    <a:lnTo>
                      <a:pt x="179" y="96"/>
                    </a:lnTo>
                    <a:lnTo>
                      <a:pt x="173" y="104"/>
                    </a:lnTo>
                    <a:lnTo>
                      <a:pt x="171" y="118"/>
                    </a:lnTo>
                    <a:lnTo>
                      <a:pt x="164" y="125"/>
                    </a:lnTo>
                    <a:lnTo>
                      <a:pt x="160" y="137"/>
                    </a:lnTo>
                    <a:lnTo>
                      <a:pt x="162" y="146"/>
                    </a:lnTo>
                    <a:lnTo>
                      <a:pt x="166" y="154"/>
                    </a:lnTo>
                    <a:lnTo>
                      <a:pt x="167" y="166"/>
                    </a:lnTo>
                    <a:lnTo>
                      <a:pt x="172" y="171"/>
                    </a:lnTo>
                    <a:lnTo>
                      <a:pt x="174" y="177"/>
                    </a:lnTo>
                    <a:lnTo>
                      <a:pt x="180" y="177"/>
                    </a:lnTo>
                    <a:lnTo>
                      <a:pt x="165" y="186"/>
                    </a:lnTo>
                    <a:lnTo>
                      <a:pt x="135" y="197"/>
                    </a:lnTo>
                    <a:lnTo>
                      <a:pt x="132" y="201"/>
                    </a:lnTo>
                    <a:lnTo>
                      <a:pt x="130" y="206"/>
                    </a:lnTo>
                    <a:lnTo>
                      <a:pt x="128" y="221"/>
                    </a:lnTo>
                    <a:lnTo>
                      <a:pt x="86" y="221"/>
                    </a:lnTo>
                    <a:lnTo>
                      <a:pt x="77" y="222"/>
                    </a:lnTo>
                    <a:lnTo>
                      <a:pt x="69" y="224"/>
                    </a:lnTo>
                    <a:lnTo>
                      <a:pt x="64" y="228"/>
                    </a:lnTo>
                    <a:lnTo>
                      <a:pt x="59" y="235"/>
                    </a:lnTo>
                    <a:lnTo>
                      <a:pt x="56" y="245"/>
                    </a:lnTo>
                    <a:lnTo>
                      <a:pt x="56" y="251"/>
                    </a:lnTo>
                    <a:lnTo>
                      <a:pt x="56" y="410"/>
                    </a:lnTo>
                    <a:lnTo>
                      <a:pt x="16" y="409"/>
                    </a:lnTo>
                    <a:lnTo>
                      <a:pt x="9" y="415"/>
                    </a:lnTo>
                  </a:path>
                </a:pathLst>
              </a:custGeom>
              <a:solidFill>
                <a:srgbClr val="003399"/>
              </a:solidFill>
              <a:ln w="0">
                <a:solidFill>
                  <a:schemeClr val="bg1"/>
                </a:solidFill>
                <a:round/>
                <a:headEnd/>
                <a:tailEnd/>
              </a:ln>
            </p:spPr>
            <p:txBody>
              <a:bodyPr/>
              <a:lstStyle/>
              <a:p>
                <a:endParaRPr lang="ko-KR" altLang="en-US"/>
              </a:p>
            </p:txBody>
          </p:sp>
          <p:sp>
            <p:nvSpPr>
              <p:cNvPr id="68626" name="Freeform 18"/>
              <p:cNvSpPr>
                <a:spLocks/>
              </p:cNvSpPr>
              <p:nvPr/>
            </p:nvSpPr>
            <p:spPr bwMode="auto">
              <a:xfrm>
                <a:off x="681" y="2215"/>
                <a:ext cx="20" cy="42"/>
              </a:xfrm>
              <a:custGeom>
                <a:avLst/>
                <a:gdLst>
                  <a:gd name="T0" fmla="*/ 0 w 59"/>
                  <a:gd name="T1" fmla="*/ 0 h 125"/>
                  <a:gd name="T2" fmla="*/ 0 w 59"/>
                  <a:gd name="T3" fmla="*/ 0 h 125"/>
                  <a:gd name="T4" fmla="*/ 0 w 59"/>
                  <a:gd name="T5" fmla="*/ 0 h 125"/>
                  <a:gd name="T6" fmla="*/ 0 w 59"/>
                  <a:gd name="T7" fmla="*/ 0 h 125"/>
                  <a:gd name="T8" fmla="*/ 0 w 59"/>
                  <a:gd name="T9" fmla="*/ 0 h 125"/>
                  <a:gd name="T10" fmla="*/ 0 w 59"/>
                  <a:gd name="T11" fmla="*/ 0 h 125"/>
                  <a:gd name="T12" fmla="*/ 0 w 59"/>
                  <a:gd name="T13" fmla="*/ 0 h 125"/>
                  <a:gd name="T14" fmla="*/ 0 w 59"/>
                  <a:gd name="T15" fmla="*/ 0 h 125"/>
                  <a:gd name="T16" fmla="*/ 0 w 59"/>
                  <a:gd name="T17" fmla="*/ 0 h 125"/>
                  <a:gd name="T18" fmla="*/ 0 w 59"/>
                  <a:gd name="T19" fmla="*/ 0 h 125"/>
                  <a:gd name="T20" fmla="*/ 0 w 59"/>
                  <a:gd name="T21" fmla="*/ 0 h 125"/>
                  <a:gd name="T22" fmla="*/ 0 w 59"/>
                  <a:gd name="T23" fmla="*/ 0 h 125"/>
                  <a:gd name="T24" fmla="*/ 0 w 59"/>
                  <a:gd name="T25" fmla="*/ 0 h 1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125"/>
                  <a:gd name="T41" fmla="*/ 59 w 59"/>
                  <a:gd name="T42" fmla="*/ 125 h 1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125">
                    <a:moveTo>
                      <a:pt x="0" y="4"/>
                    </a:moveTo>
                    <a:lnTo>
                      <a:pt x="8" y="47"/>
                    </a:lnTo>
                    <a:lnTo>
                      <a:pt x="17" y="80"/>
                    </a:lnTo>
                    <a:lnTo>
                      <a:pt x="29" y="125"/>
                    </a:lnTo>
                    <a:lnTo>
                      <a:pt x="59" y="121"/>
                    </a:lnTo>
                    <a:lnTo>
                      <a:pt x="55" y="74"/>
                    </a:lnTo>
                    <a:lnTo>
                      <a:pt x="53" y="50"/>
                    </a:lnTo>
                    <a:lnTo>
                      <a:pt x="51" y="20"/>
                    </a:lnTo>
                    <a:lnTo>
                      <a:pt x="51" y="0"/>
                    </a:lnTo>
                    <a:lnTo>
                      <a:pt x="42" y="4"/>
                    </a:lnTo>
                    <a:lnTo>
                      <a:pt x="27" y="7"/>
                    </a:lnTo>
                    <a:lnTo>
                      <a:pt x="19" y="7"/>
                    </a:lnTo>
                    <a:lnTo>
                      <a:pt x="0" y="4"/>
                    </a:lnTo>
                    <a:close/>
                  </a:path>
                </a:pathLst>
              </a:custGeom>
              <a:solidFill>
                <a:srgbClr val="003399"/>
              </a:solidFill>
              <a:ln w="9525">
                <a:solidFill>
                  <a:schemeClr val="bg1"/>
                </a:solidFill>
                <a:round/>
                <a:headEnd/>
                <a:tailEnd/>
              </a:ln>
            </p:spPr>
            <p:txBody>
              <a:bodyPr/>
              <a:lstStyle/>
              <a:p>
                <a:endParaRPr lang="ko-KR" altLang="en-US"/>
              </a:p>
            </p:txBody>
          </p:sp>
          <p:sp>
            <p:nvSpPr>
              <p:cNvPr id="68627" name="Freeform 19"/>
              <p:cNvSpPr>
                <a:spLocks/>
              </p:cNvSpPr>
              <p:nvPr/>
            </p:nvSpPr>
            <p:spPr bwMode="auto">
              <a:xfrm>
                <a:off x="681" y="2215"/>
                <a:ext cx="20" cy="42"/>
              </a:xfrm>
              <a:custGeom>
                <a:avLst/>
                <a:gdLst>
                  <a:gd name="T0" fmla="*/ 0 w 59"/>
                  <a:gd name="T1" fmla="*/ 0 h 125"/>
                  <a:gd name="T2" fmla="*/ 0 w 59"/>
                  <a:gd name="T3" fmla="*/ 0 h 125"/>
                  <a:gd name="T4" fmla="*/ 0 w 59"/>
                  <a:gd name="T5" fmla="*/ 0 h 125"/>
                  <a:gd name="T6" fmla="*/ 0 w 59"/>
                  <a:gd name="T7" fmla="*/ 0 h 125"/>
                  <a:gd name="T8" fmla="*/ 0 w 59"/>
                  <a:gd name="T9" fmla="*/ 0 h 125"/>
                  <a:gd name="T10" fmla="*/ 0 w 59"/>
                  <a:gd name="T11" fmla="*/ 0 h 125"/>
                  <a:gd name="T12" fmla="*/ 0 w 59"/>
                  <a:gd name="T13" fmla="*/ 0 h 125"/>
                  <a:gd name="T14" fmla="*/ 0 w 59"/>
                  <a:gd name="T15" fmla="*/ 0 h 125"/>
                  <a:gd name="T16" fmla="*/ 0 w 59"/>
                  <a:gd name="T17" fmla="*/ 0 h 125"/>
                  <a:gd name="T18" fmla="*/ 0 w 59"/>
                  <a:gd name="T19" fmla="*/ 0 h 125"/>
                  <a:gd name="T20" fmla="*/ 0 w 59"/>
                  <a:gd name="T21" fmla="*/ 0 h 125"/>
                  <a:gd name="T22" fmla="*/ 0 w 59"/>
                  <a:gd name="T23" fmla="*/ 0 h 125"/>
                  <a:gd name="T24" fmla="*/ 0 w 59"/>
                  <a:gd name="T25" fmla="*/ 0 h 1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125"/>
                  <a:gd name="T41" fmla="*/ 59 w 59"/>
                  <a:gd name="T42" fmla="*/ 125 h 1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125">
                    <a:moveTo>
                      <a:pt x="0" y="4"/>
                    </a:moveTo>
                    <a:lnTo>
                      <a:pt x="8" y="47"/>
                    </a:lnTo>
                    <a:lnTo>
                      <a:pt x="17" y="80"/>
                    </a:lnTo>
                    <a:lnTo>
                      <a:pt x="29" y="125"/>
                    </a:lnTo>
                    <a:lnTo>
                      <a:pt x="59" y="121"/>
                    </a:lnTo>
                    <a:lnTo>
                      <a:pt x="55" y="74"/>
                    </a:lnTo>
                    <a:lnTo>
                      <a:pt x="53" y="50"/>
                    </a:lnTo>
                    <a:lnTo>
                      <a:pt x="51" y="20"/>
                    </a:lnTo>
                    <a:lnTo>
                      <a:pt x="51" y="0"/>
                    </a:lnTo>
                    <a:lnTo>
                      <a:pt x="42" y="4"/>
                    </a:lnTo>
                    <a:lnTo>
                      <a:pt x="27" y="7"/>
                    </a:lnTo>
                    <a:lnTo>
                      <a:pt x="19" y="7"/>
                    </a:lnTo>
                    <a:lnTo>
                      <a:pt x="0" y="4"/>
                    </a:lnTo>
                  </a:path>
                </a:pathLst>
              </a:custGeom>
              <a:solidFill>
                <a:srgbClr val="003399"/>
              </a:solidFill>
              <a:ln w="0">
                <a:solidFill>
                  <a:schemeClr val="bg1"/>
                </a:solidFill>
                <a:round/>
                <a:headEnd/>
                <a:tailEnd/>
              </a:ln>
            </p:spPr>
            <p:txBody>
              <a:bodyPr/>
              <a:lstStyle/>
              <a:p>
                <a:endParaRPr lang="ko-KR" altLang="en-US"/>
              </a:p>
            </p:txBody>
          </p:sp>
          <p:sp>
            <p:nvSpPr>
              <p:cNvPr id="68628" name="Freeform 20"/>
              <p:cNvSpPr>
                <a:spLocks/>
              </p:cNvSpPr>
              <p:nvPr/>
            </p:nvSpPr>
            <p:spPr bwMode="auto">
              <a:xfrm>
                <a:off x="720" y="2249"/>
                <a:ext cx="10" cy="12"/>
              </a:xfrm>
              <a:custGeom>
                <a:avLst/>
                <a:gdLst>
                  <a:gd name="T0" fmla="*/ 0 w 30"/>
                  <a:gd name="T1" fmla="*/ 0 h 35"/>
                  <a:gd name="T2" fmla="*/ 0 w 30"/>
                  <a:gd name="T3" fmla="*/ 0 h 35"/>
                  <a:gd name="T4" fmla="*/ 0 w 30"/>
                  <a:gd name="T5" fmla="*/ 0 h 35"/>
                  <a:gd name="T6" fmla="*/ 0 w 30"/>
                  <a:gd name="T7" fmla="*/ 0 h 35"/>
                  <a:gd name="T8" fmla="*/ 0 w 30"/>
                  <a:gd name="T9" fmla="*/ 0 h 35"/>
                  <a:gd name="T10" fmla="*/ 0 w 30"/>
                  <a:gd name="T11" fmla="*/ 0 h 35"/>
                  <a:gd name="T12" fmla="*/ 0 w 30"/>
                  <a:gd name="T13" fmla="*/ 0 h 35"/>
                  <a:gd name="T14" fmla="*/ 0 w 30"/>
                  <a:gd name="T15" fmla="*/ 0 h 35"/>
                  <a:gd name="T16" fmla="*/ 0 w 30"/>
                  <a:gd name="T17" fmla="*/ 0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5"/>
                  <a:gd name="T29" fmla="*/ 30 w 30"/>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5">
                    <a:moveTo>
                      <a:pt x="4" y="0"/>
                    </a:moveTo>
                    <a:lnTo>
                      <a:pt x="0" y="20"/>
                    </a:lnTo>
                    <a:lnTo>
                      <a:pt x="0" y="35"/>
                    </a:lnTo>
                    <a:lnTo>
                      <a:pt x="12" y="35"/>
                    </a:lnTo>
                    <a:lnTo>
                      <a:pt x="21" y="35"/>
                    </a:lnTo>
                    <a:lnTo>
                      <a:pt x="30" y="28"/>
                    </a:lnTo>
                    <a:lnTo>
                      <a:pt x="18" y="12"/>
                    </a:lnTo>
                    <a:lnTo>
                      <a:pt x="12" y="8"/>
                    </a:lnTo>
                    <a:lnTo>
                      <a:pt x="4" y="0"/>
                    </a:lnTo>
                    <a:close/>
                  </a:path>
                </a:pathLst>
              </a:custGeom>
              <a:solidFill>
                <a:srgbClr val="003399"/>
              </a:solidFill>
              <a:ln w="9525">
                <a:solidFill>
                  <a:schemeClr val="bg1"/>
                </a:solidFill>
                <a:round/>
                <a:headEnd/>
                <a:tailEnd/>
              </a:ln>
            </p:spPr>
            <p:txBody>
              <a:bodyPr/>
              <a:lstStyle/>
              <a:p>
                <a:endParaRPr lang="ko-KR" altLang="en-US"/>
              </a:p>
            </p:txBody>
          </p:sp>
          <p:sp>
            <p:nvSpPr>
              <p:cNvPr id="68629" name="Freeform 21"/>
              <p:cNvSpPr>
                <a:spLocks/>
              </p:cNvSpPr>
              <p:nvPr/>
            </p:nvSpPr>
            <p:spPr bwMode="auto">
              <a:xfrm>
                <a:off x="720" y="2249"/>
                <a:ext cx="10" cy="12"/>
              </a:xfrm>
              <a:custGeom>
                <a:avLst/>
                <a:gdLst>
                  <a:gd name="T0" fmla="*/ 0 w 30"/>
                  <a:gd name="T1" fmla="*/ 0 h 35"/>
                  <a:gd name="T2" fmla="*/ 0 w 30"/>
                  <a:gd name="T3" fmla="*/ 0 h 35"/>
                  <a:gd name="T4" fmla="*/ 0 w 30"/>
                  <a:gd name="T5" fmla="*/ 0 h 35"/>
                  <a:gd name="T6" fmla="*/ 0 w 30"/>
                  <a:gd name="T7" fmla="*/ 0 h 35"/>
                  <a:gd name="T8" fmla="*/ 0 w 30"/>
                  <a:gd name="T9" fmla="*/ 0 h 35"/>
                  <a:gd name="T10" fmla="*/ 0 w 30"/>
                  <a:gd name="T11" fmla="*/ 0 h 35"/>
                  <a:gd name="T12" fmla="*/ 0 w 30"/>
                  <a:gd name="T13" fmla="*/ 0 h 35"/>
                  <a:gd name="T14" fmla="*/ 0 w 30"/>
                  <a:gd name="T15" fmla="*/ 0 h 35"/>
                  <a:gd name="T16" fmla="*/ 0 w 30"/>
                  <a:gd name="T17" fmla="*/ 0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
                  <a:gd name="T28" fmla="*/ 0 h 35"/>
                  <a:gd name="T29" fmla="*/ 30 w 30"/>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 h="35">
                    <a:moveTo>
                      <a:pt x="4" y="0"/>
                    </a:moveTo>
                    <a:lnTo>
                      <a:pt x="0" y="20"/>
                    </a:lnTo>
                    <a:lnTo>
                      <a:pt x="0" y="35"/>
                    </a:lnTo>
                    <a:lnTo>
                      <a:pt x="12" y="35"/>
                    </a:lnTo>
                    <a:lnTo>
                      <a:pt x="21" y="35"/>
                    </a:lnTo>
                    <a:lnTo>
                      <a:pt x="30" y="28"/>
                    </a:lnTo>
                    <a:lnTo>
                      <a:pt x="18" y="12"/>
                    </a:lnTo>
                    <a:lnTo>
                      <a:pt x="12" y="8"/>
                    </a:lnTo>
                    <a:lnTo>
                      <a:pt x="4" y="0"/>
                    </a:lnTo>
                  </a:path>
                </a:pathLst>
              </a:custGeom>
              <a:solidFill>
                <a:srgbClr val="003399"/>
              </a:solidFill>
              <a:ln w="0">
                <a:solidFill>
                  <a:schemeClr val="bg1"/>
                </a:solidFill>
                <a:round/>
                <a:headEnd/>
                <a:tailEnd/>
              </a:ln>
            </p:spPr>
            <p:txBody>
              <a:bodyPr/>
              <a:lstStyle/>
              <a:p>
                <a:endParaRPr lang="ko-KR" altLang="en-US"/>
              </a:p>
            </p:txBody>
          </p:sp>
          <p:sp>
            <p:nvSpPr>
              <p:cNvPr id="68630" name="Freeform 22"/>
              <p:cNvSpPr>
                <a:spLocks/>
              </p:cNvSpPr>
              <p:nvPr/>
            </p:nvSpPr>
            <p:spPr bwMode="auto">
              <a:xfrm>
                <a:off x="761" y="2130"/>
                <a:ext cx="147" cy="159"/>
              </a:xfrm>
              <a:custGeom>
                <a:avLst/>
                <a:gdLst>
                  <a:gd name="T0" fmla="*/ 0 w 441"/>
                  <a:gd name="T1" fmla="*/ 0 h 478"/>
                  <a:gd name="T2" fmla="*/ 0 w 441"/>
                  <a:gd name="T3" fmla="*/ 0 h 478"/>
                  <a:gd name="T4" fmla="*/ 0 w 441"/>
                  <a:gd name="T5" fmla="*/ 0 h 478"/>
                  <a:gd name="T6" fmla="*/ 0 w 441"/>
                  <a:gd name="T7" fmla="*/ 0 h 478"/>
                  <a:gd name="T8" fmla="*/ 0 w 441"/>
                  <a:gd name="T9" fmla="*/ 0 h 478"/>
                  <a:gd name="T10" fmla="*/ 0 w 441"/>
                  <a:gd name="T11" fmla="*/ 0 h 478"/>
                  <a:gd name="T12" fmla="*/ 0 w 441"/>
                  <a:gd name="T13" fmla="*/ 0 h 478"/>
                  <a:gd name="T14" fmla="*/ 0 w 441"/>
                  <a:gd name="T15" fmla="*/ 0 h 478"/>
                  <a:gd name="T16" fmla="*/ 0 w 441"/>
                  <a:gd name="T17" fmla="*/ 0 h 478"/>
                  <a:gd name="T18" fmla="*/ 0 w 441"/>
                  <a:gd name="T19" fmla="*/ 0 h 478"/>
                  <a:gd name="T20" fmla="*/ 0 w 441"/>
                  <a:gd name="T21" fmla="*/ 0 h 478"/>
                  <a:gd name="T22" fmla="*/ 0 w 441"/>
                  <a:gd name="T23" fmla="*/ 0 h 478"/>
                  <a:gd name="T24" fmla="*/ 0 w 441"/>
                  <a:gd name="T25" fmla="*/ 0 h 478"/>
                  <a:gd name="T26" fmla="*/ 0 w 441"/>
                  <a:gd name="T27" fmla="*/ 0 h 478"/>
                  <a:gd name="T28" fmla="*/ 0 w 441"/>
                  <a:gd name="T29" fmla="*/ 0 h 478"/>
                  <a:gd name="T30" fmla="*/ 0 w 441"/>
                  <a:gd name="T31" fmla="*/ 0 h 478"/>
                  <a:gd name="T32" fmla="*/ 0 w 441"/>
                  <a:gd name="T33" fmla="*/ 0 h 478"/>
                  <a:gd name="T34" fmla="*/ 0 w 441"/>
                  <a:gd name="T35" fmla="*/ 0 h 478"/>
                  <a:gd name="T36" fmla="*/ 0 w 441"/>
                  <a:gd name="T37" fmla="*/ 0 h 478"/>
                  <a:gd name="T38" fmla="*/ 0 w 441"/>
                  <a:gd name="T39" fmla="*/ 0 h 478"/>
                  <a:gd name="T40" fmla="*/ 0 w 441"/>
                  <a:gd name="T41" fmla="*/ 0 h 478"/>
                  <a:gd name="T42" fmla="*/ 0 w 441"/>
                  <a:gd name="T43" fmla="*/ 0 h 478"/>
                  <a:gd name="T44" fmla="*/ 0 w 441"/>
                  <a:gd name="T45" fmla="*/ 0 h 478"/>
                  <a:gd name="T46" fmla="*/ 0 w 441"/>
                  <a:gd name="T47" fmla="*/ 0 h 478"/>
                  <a:gd name="T48" fmla="*/ 0 w 441"/>
                  <a:gd name="T49" fmla="*/ 0 h 478"/>
                  <a:gd name="T50" fmla="*/ 0 w 441"/>
                  <a:gd name="T51" fmla="*/ 0 h 478"/>
                  <a:gd name="T52" fmla="*/ 0 w 441"/>
                  <a:gd name="T53" fmla="*/ 0 h 478"/>
                  <a:gd name="T54" fmla="*/ 0 w 441"/>
                  <a:gd name="T55" fmla="*/ 0 h 478"/>
                  <a:gd name="T56" fmla="*/ 0 w 441"/>
                  <a:gd name="T57" fmla="*/ 0 h 478"/>
                  <a:gd name="T58" fmla="*/ 0 w 441"/>
                  <a:gd name="T59" fmla="*/ 0 h 478"/>
                  <a:gd name="T60" fmla="*/ 0 w 441"/>
                  <a:gd name="T61" fmla="*/ 0 h 478"/>
                  <a:gd name="T62" fmla="*/ 0 w 441"/>
                  <a:gd name="T63" fmla="*/ 0 h 478"/>
                  <a:gd name="T64" fmla="*/ 0 w 441"/>
                  <a:gd name="T65" fmla="*/ 0 h 478"/>
                  <a:gd name="T66" fmla="*/ 0 w 441"/>
                  <a:gd name="T67" fmla="*/ 0 h 478"/>
                  <a:gd name="T68" fmla="*/ 0 w 441"/>
                  <a:gd name="T69" fmla="*/ 0 h 478"/>
                  <a:gd name="T70" fmla="*/ 0 w 441"/>
                  <a:gd name="T71" fmla="*/ 0 h 478"/>
                  <a:gd name="T72" fmla="*/ 0 w 441"/>
                  <a:gd name="T73" fmla="*/ 0 h 478"/>
                  <a:gd name="T74" fmla="*/ 0 w 441"/>
                  <a:gd name="T75" fmla="*/ 0 h 478"/>
                  <a:gd name="T76" fmla="*/ 0 w 441"/>
                  <a:gd name="T77" fmla="*/ 0 h 478"/>
                  <a:gd name="T78" fmla="*/ 0 w 441"/>
                  <a:gd name="T79" fmla="*/ 0 h 478"/>
                  <a:gd name="T80" fmla="*/ 0 w 441"/>
                  <a:gd name="T81" fmla="*/ 0 h 478"/>
                  <a:gd name="T82" fmla="*/ 0 w 441"/>
                  <a:gd name="T83" fmla="*/ 0 h 478"/>
                  <a:gd name="T84" fmla="*/ 0 w 441"/>
                  <a:gd name="T85" fmla="*/ 0 h 478"/>
                  <a:gd name="T86" fmla="*/ 0 w 441"/>
                  <a:gd name="T87" fmla="*/ 0 h 478"/>
                  <a:gd name="T88" fmla="*/ 0 w 441"/>
                  <a:gd name="T89" fmla="*/ 0 h 478"/>
                  <a:gd name="T90" fmla="*/ 0 w 441"/>
                  <a:gd name="T91" fmla="*/ 0 h 478"/>
                  <a:gd name="T92" fmla="*/ 0 w 441"/>
                  <a:gd name="T93" fmla="*/ 0 h 478"/>
                  <a:gd name="T94" fmla="*/ 0 w 441"/>
                  <a:gd name="T95" fmla="*/ 0 h 478"/>
                  <a:gd name="T96" fmla="*/ 0 w 441"/>
                  <a:gd name="T97" fmla="*/ 0 h 478"/>
                  <a:gd name="T98" fmla="*/ 0 w 441"/>
                  <a:gd name="T99" fmla="*/ 0 h 478"/>
                  <a:gd name="T100" fmla="*/ 0 w 441"/>
                  <a:gd name="T101" fmla="*/ 0 h 4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41"/>
                  <a:gd name="T154" fmla="*/ 0 h 478"/>
                  <a:gd name="T155" fmla="*/ 441 w 441"/>
                  <a:gd name="T156" fmla="*/ 478 h 47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41" h="478">
                    <a:moveTo>
                      <a:pt x="123" y="136"/>
                    </a:moveTo>
                    <a:lnTo>
                      <a:pt x="93" y="152"/>
                    </a:lnTo>
                    <a:lnTo>
                      <a:pt x="59" y="166"/>
                    </a:lnTo>
                    <a:lnTo>
                      <a:pt x="54" y="178"/>
                    </a:lnTo>
                    <a:lnTo>
                      <a:pt x="46" y="225"/>
                    </a:lnTo>
                    <a:lnTo>
                      <a:pt x="25" y="283"/>
                    </a:lnTo>
                    <a:lnTo>
                      <a:pt x="19" y="292"/>
                    </a:lnTo>
                    <a:lnTo>
                      <a:pt x="14" y="305"/>
                    </a:lnTo>
                    <a:lnTo>
                      <a:pt x="11" y="320"/>
                    </a:lnTo>
                    <a:lnTo>
                      <a:pt x="0" y="364"/>
                    </a:lnTo>
                    <a:lnTo>
                      <a:pt x="0" y="377"/>
                    </a:lnTo>
                    <a:lnTo>
                      <a:pt x="4" y="392"/>
                    </a:lnTo>
                    <a:lnTo>
                      <a:pt x="8" y="407"/>
                    </a:lnTo>
                    <a:lnTo>
                      <a:pt x="15" y="414"/>
                    </a:lnTo>
                    <a:lnTo>
                      <a:pt x="43" y="424"/>
                    </a:lnTo>
                    <a:lnTo>
                      <a:pt x="108" y="436"/>
                    </a:lnTo>
                    <a:lnTo>
                      <a:pt x="90" y="449"/>
                    </a:lnTo>
                    <a:lnTo>
                      <a:pt x="76" y="464"/>
                    </a:lnTo>
                    <a:lnTo>
                      <a:pt x="78" y="468"/>
                    </a:lnTo>
                    <a:lnTo>
                      <a:pt x="85" y="470"/>
                    </a:lnTo>
                    <a:lnTo>
                      <a:pt x="91" y="468"/>
                    </a:lnTo>
                    <a:lnTo>
                      <a:pt x="113" y="455"/>
                    </a:lnTo>
                    <a:lnTo>
                      <a:pt x="121" y="451"/>
                    </a:lnTo>
                    <a:lnTo>
                      <a:pt x="120" y="456"/>
                    </a:lnTo>
                    <a:lnTo>
                      <a:pt x="122" y="464"/>
                    </a:lnTo>
                    <a:lnTo>
                      <a:pt x="130" y="466"/>
                    </a:lnTo>
                    <a:lnTo>
                      <a:pt x="138" y="466"/>
                    </a:lnTo>
                    <a:lnTo>
                      <a:pt x="143" y="475"/>
                    </a:lnTo>
                    <a:lnTo>
                      <a:pt x="155" y="476"/>
                    </a:lnTo>
                    <a:lnTo>
                      <a:pt x="164" y="473"/>
                    </a:lnTo>
                    <a:lnTo>
                      <a:pt x="174" y="476"/>
                    </a:lnTo>
                    <a:lnTo>
                      <a:pt x="187" y="472"/>
                    </a:lnTo>
                    <a:lnTo>
                      <a:pt x="199" y="466"/>
                    </a:lnTo>
                    <a:lnTo>
                      <a:pt x="228" y="466"/>
                    </a:lnTo>
                    <a:lnTo>
                      <a:pt x="249" y="459"/>
                    </a:lnTo>
                    <a:lnTo>
                      <a:pt x="267" y="455"/>
                    </a:lnTo>
                    <a:lnTo>
                      <a:pt x="267" y="447"/>
                    </a:lnTo>
                    <a:lnTo>
                      <a:pt x="263" y="437"/>
                    </a:lnTo>
                    <a:lnTo>
                      <a:pt x="253" y="428"/>
                    </a:lnTo>
                    <a:lnTo>
                      <a:pt x="243" y="421"/>
                    </a:lnTo>
                    <a:lnTo>
                      <a:pt x="237" y="419"/>
                    </a:lnTo>
                    <a:lnTo>
                      <a:pt x="228" y="419"/>
                    </a:lnTo>
                    <a:lnTo>
                      <a:pt x="219" y="419"/>
                    </a:lnTo>
                    <a:lnTo>
                      <a:pt x="243" y="409"/>
                    </a:lnTo>
                    <a:lnTo>
                      <a:pt x="255" y="405"/>
                    </a:lnTo>
                    <a:lnTo>
                      <a:pt x="262" y="407"/>
                    </a:lnTo>
                    <a:lnTo>
                      <a:pt x="270" y="409"/>
                    </a:lnTo>
                    <a:lnTo>
                      <a:pt x="281" y="416"/>
                    </a:lnTo>
                    <a:lnTo>
                      <a:pt x="284" y="420"/>
                    </a:lnTo>
                    <a:lnTo>
                      <a:pt x="293" y="443"/>
                    </a:lnTo>
                    <a:lnTo>
                      <a:pt x="299" y="462"/>
                    </a:lnTo>
                    <a:lnTo>
                      <a:pt x="298" y="471"/>
                    </a:lnTo>
                    <a:lnTo>
                      <a:pt x="292" y="478"/>
                    </a:lnTo>
                    <a:lnTo>
                      <a:pt x="319" y="477"/>
                    </a:lnTo>
                    <a:lnTo>
                      <a:pt x="346" y="475"/>
                    </a:lnTo>
                    <a:lnTo>
                      <a:pt x="391" y="465"/>
                    </a:lnTo>
                    <a:lnTo>
                      <a:pt x="397" y="462"/>
                    </a:lnTo>
                    <a:lnTo>
                      <a:pt x="405" y="455"/>
                    </a:lnTo>
                    <a:lnTo>
                      <a:pt x="413" y="451"/>
                    </a:lnTo>
                    <a:lnTo>
                      <a:pt x="417" y="442"/>
                    </a:lnTo>
                    <a:lnTo>
                      <a:pt x="421" y="424"/>
                    </a:lnTo>
                    <a:lnTo>
                      <a:pt x="441" y="424"/>
                    </a:lnTo>
                    <a:lnTo>
                      <a:pt x="441" y="268"/>
                    </a:lnTo>
                    <a:lnTo>
                      <a:pt x="439" y="259"/>
                    </a:lnTo>
                    <a:lnTo>
                      <a:pt x="435" y="248"/>
                    </a:lnTo>
                    <a:lnTo>
                      <a:pt x="430" y="240"/>
                    </a:lnTo>
                    <a:lnTo>
                      <a:pt x="422" y="235"/>
                    </a:lnTo>
                    <a:lnTo>
                      <a:pt x="415" y="233"/>
                    </a:lnTo>
                    <a:lnTo>
                      <a:pt x="407" y="233"/>
                    </a:lnTo>
                    <a:lnTo>
                      <a:pt x="379" y="233"/>
                    </a:lnTo>
                    <a:lnTo>
                      <a:pt x="370" y="211"/>
                    </a:lnTo>
                    <a:lnTo>
                      <a:pt x="360" y="197"/>
                    </a:lnTo>
                    <a:lnTo>
                      <a:pt x="315" y="171"/>
                    </a:lnTo>
                    <a:lnTo>
                      <a:pt x="289" y="158"/>
                    </a:lnTo>
                    <a:lnTo>
                      <a:pt x="285" y="152"/>
                    </a:lnTo>
                    <a:lnTo>
                      <a:pt x="275" y="143"/>
                    </a:lnTo>
                    <a:lnTo>
                      <a:pt x="271" y="138"/>
                    </a:lnTo>
                    <a:lnTo>
                      <a:pt x="278" y="131"/>
                    </a:lnTo>
                    <a:lnTo>
                      <a:pt x="282" y="113"/>
                    </a:lnTo>
                    <a:lnTo>
                      <a:pt x="283" y="100"/>
                    </a:lnTo>
                    <a:lnTo>
                      <a:pt x="282" y="81"/>
                    </a:lnTo>
                    <a:lnTo>
                      <a:pt x="282" y="55"/>
                    </a:lnTo>
                    <a:lnTo>
                      <a:pt x="278" y="39"/>
                    </a:lnTo>
                    <a:lnTo>
                      <a:pt x="273" y="32"/>
                    </a:lnTo>
                    <a:lnTo>
                      <a:pt x="262" y="22"/>
                    </a:lnTo>
                    <a:lnTo>
                      <a:pt x="255" y="11"/>
                    </a:lnTo>
                    <a:lnTo>
                      <a:pt x="245" y="5"/>
                    </a:lnTo>
                    <a:lnTo>
                      <a:pt x="223" y="0"/>
                    </a:lnTo>
                    <a:lnTo>
                      <a:pt x="204" y="4"/>
                    </a:lnTo>
                    <a:lnTo>
                      <a:pt x="195" y="4"/>
                    </a:lnTo>
                    <a:lnTo>
                      <a:pt x="177" y="11"/>
                    </a:lnTo>
                    <a:lnTo>
                      <a:pt x="151" y="27"/>
                    </a:lnTo>
                    <a:lnTo>
                      <a:pt x="126" y="55"/>
                    </a:lnTo>
                    <a:lnTo>
                      <a:pt x="123" y="62"/>
                    </a:lnTo>
                    <a:lnTo>
                      <a:pt x="120" y="69"/>
                    </a:lnTo>
                    <a:lnTo>
                      <a:pt x="120" y="81"/>
                    </a:lnTo>
                    <a:lnTo>
                      <a:pt x="130" y="89"/>
                    </a:lnTo>
                    <a:lnTo>
                      <a:pt x="126" y="114"/>
                    </a:lnTo>
                    <a:lnTo>
                      <a:pt x="130" y="119"/>
                    </a:lnTo>
                    <a:lnTo>
                      <a:pt x="131" y="125"/>
                    </a:lnTo>
                    <a:lnTo>
                      <a:pt x="131" y="132"/>
                    </a:lnTo>
                    <a:lnTo>
                      <a:pt x="123" y="136"/>
                    </a:lnTo>
                    <a:close/>
                  </a:path>
                </a:pathLst>
              </a:custGeom>
              <a:solidFill>
                <a:srgbClr val="003399"/>
              </a:solidFill>
              <a:ln w="9525">
                <a:solidFill>
                  <a:schemeClr val="bg1"/>
                </a:solidFill>
                <a:round/>
                <a:headEnd/>
                <a:tailEnd/>
              </a:ln>
            </p:spPr>
            <p:txBody>
              <a:bodyPr/>
              <a:lstStyle/>
              <a:p>
                <a:endParaRPr lang="ko-KR" altLang="en-US"/>
              </a:p>
            </p:txBody>
          </p:sp>
          <p:sp>
            <p:nvSpPr>
              <p:cNvPr id="68631" name="Freeform 23"/>
              <p:cNvSpPr>
                <a:spLocks/>
              </p:cNvSpPr>
              <p:nvPr/>
            </p:nvSpPr>
            <p:spPr bwMode="auto">
              <a:xfrm>
                <a:off x="761" y="2130"/>
                <a:ext cx="147" cy="159"/>
              </a:xfrm>
              <a:custGeom>
                <a:avLst/>
                <a:gdLst>
                  <a:gd name="T0" fmla="*/ 0 w 441"/>
                  <a:gd name="T1" fmla="*/ 0 h 478"/>
                  <a:gd name="T2" fmla="*/ 0 w 441"/>
                  <a:gd name="T3" fmla="*/ 0 h 478"/>
                  <a:gd name="T4" fmla="*/ 0 w 441"/>
                  <a:gd name="T5" fmla="*/ 0 h 478"/>
                  <a:gd name="T6" fmla="*/ 0 w 441"/>
                  <a:gd name="T7" fmla="*/ 0 h 478"/>
                  <a:gd name="T8" fmla="*/ 0 w 441"/>
                  <a:gd name="T9" fmla="*/ 0 h 478"/>
                  <a:gd name="T10" fmla="*/ 0 w 441"/>
                  <a:gd name="T11" fmla="*/ 0 h 478"/>
                  <a:gd name="T12" fmla="*/ 0 w 441"/>
                  <a:gd name="T13" fmla="*/ 0 h 478"/>
                  <a:gd name="T14" fmla="*/ 0 w 441"/>
                  <a:gd name="T15" fmla="*/ 0 h 478"/>
                  <a:gd name="T16" fmla="*/ 0 w 441"/>
                  <a:gd name="T17" fmla="*/ 0 h 478"/>
                  <a:gd name="T18" fmla="*/ 0 w 441"/>
                  <a:gd name="T19" fmla="*/ 0 h 478"/>
                  <a:gd name="T20" fmla="*/ 0 w 441"/>
                  <a:gd name="T21" fmla="*/ 0 h 478"/>
                  <a:gd name="T22" fmla="*/ 0 w 441"/>
                  <a:gd name="T23" fmla="*/ 0 h 478"/>
                  <a:gd name="T24" fmla="*/ 0 w 441"/>
                  <a:gd name="T25" fmla="*/ 0 h 478"/>
                  <a:gd name="T26" fmla="*/ 0 w 441"/>
                  <a:gd name="T27" fmla="*/ 0 h 478"/>
                  <a:gd name="T28" fmla="*/ 0 w 441"/>
                  <a:gd name="T29" fmla="*/ 0 h 478"/>
                  <a:gd name="T30" fmla="*/ 0 w 441"/>
                  <a:gd name="T31" fmla="*/ 0 h 478"/>
                  <a:gd name="T32" fmla="*/ 0 w 441"/>
                  <a:gd name="T33" fmla="*/ 0 h 478"/>
                  <a:gd name="T34" fmla="*/ 0 w 441"/>
                  <a:gd name="T35" fmla="*/ 0 h 478"/>
                  <a:gd name="T36" fmla="*/ 0 w 441"/>
                  <a:gd name="T37" fmla="*/ 0 h 478"/>
                  <a:gd name="T38" fmla="*/ 0 w 441"/>
                  <a:gd name="T39" fmla="*/ 0 h 478"/>
                  <a:gd name="T40" fmla="*/ 0 w 441"/>
                  <a:gd name="T41" fmla="*/ 0 h 478"/>
                  <a:gd name="T42" fmla="*/ 0 w 441"/>
                  <a:gd name="T43" fmla="*/ 0 h 478"/>
                  <a:gd name="T44" fmla="*/ 0 w 441"/>
                  <a:gd name="T45" fmla="*/ 0 h 478"/>
                  <a:gd name="T46" fmla="*/ 0 w 441"/>
                  <a:gd name="T47" fmla="*/ 0 h 478"/>
                  <a:gd name="T48" fmla="*/ 0 w 441"/>
                  <a:gd name="T49" fmla="*/ 0 h 478"/>
                  <a:gd name="T50" fmla="*/ 0 w 441"/>
                  <a:gd name="T51" fmla="*/ 0 h 478"/>
                  <a:gd name="T52" fmla="*/ 0 w 441"/>
                  <a:gd name="T53" fmla="*/ 0 h 478"/>
                  <a:gd name="T54" fmla="*/ 0 w 441"/>
                  <a:gd name="T55" fmla="*/ 0 h 478"/>
                  <a:gd name="T56" fmla="*/ 0 w 441"/>
                  <a:gd name="T57" fmla="*/ 0 h 478"/>
                  <a:gd name="T58" fmla="*/ 0 w 441"/>
                  <a:gd name="T59" fmla="*/ 0 h 478"/>
                  <a:gd name="T60" fmla="*/ 0 w 441"/>
                  <a:gd name="T61" fmla="*/ 0 h 478"/>
                  <a:gd name="T62" fmla="*/ 0 w 441"/>
                  <a:gd name="T63" fmla="*/ 0 h 478"/>
                  <a:gd name="T64" fmla="*/ 0 w 441"/>
                  <a:gd name="T65" fmla="*/ 0 h 478"/>
                  <a:gd name="T66" fmla="*/ 0 w 441"/>
                  <a:gd name="T67" fmla="*/ 0 h 478"/>
                  <a:gd name="T68" fmla="*/ 0 w 441"/>
                  <a:gd name="T69" fmla="*/ 0 h 478"/>
                  <a:gd name="T70" fmla="*/ 0 w 441"/>
                  <a:gd name="T71" fmla="*/ 0 h 478"/>
                  <a:gd name="T72" fmla="*/ 0 w 441"/>
                  <a:gd name="T73" fmla="*/ 0 h 478"/>
                  <a:gd name="T74" fmla="*/ 0 w 441"/>
                  <a:gd name="T75" fmla="*/ 0 h 478"/>
                  <a:gd name="T76" fmla="*/ 0 w 441"/>
                  <a:gd name="T77" fmla="*/ 0 h 478"/>
                  <a:gd name="T78" fmla="*/ 0 w 441"/>
                  <a:gd name="T79" fmla="*/ 0 h 478"/>
                  <a:gd name="T80" fmla="*/ 0 w 441"/>
                  <a:gd name="T81" fmla="*/ 0 h 478"/>
                  <a:gd name="T82" fmla="*/ 0 w 441"/>
                  <a:gd name="T83" fmla="*/ 0 h 478"/>
                  <a:gd name="T84" fmla="*/ 0 w 441"/>
                  <a:gd name="T85" fmla="*/ 0 h 478"/>
                  <a:gd name="T86" fmla="*/ 0 w 441"/>
                  <a:gd name="T87" fmla="*/ 0 h 478"/>
                  <a:gd name="T88" fmla="*/ 0 w 441"/>
                  <a:gd name="T89" fmla="*/ 0 h 478"/>
                  <a:gd name="T90" fmla="*/ 0 w 441"/>
                  <a:gd name="T91" fmla="*/ 0 h 478"/>
                  <a:gd name="T92" fmla="*/ 0 w 441"/>
                  <a:gd name="T93" fmla="*/ 0 h 478"/>
                  <a:gd name="T94" fmla="*/ 0 w 441"/>
                  <a:gd name="T95" fmla="*/ 0 h 478"/>
                  <a:gd name="T96" fmla="*/ 0 w 441"/>
                  <a:gd name="T97" fmla="*/ 0 h 478"/>
                  <a:gd name="T98" fmla="*/ 0 w 441"/>
                  <a:gd name="T99" fmla="*/ 0 h 478"/>
                  <a:gd name="T100" fmla="*/ 0 w 441"/>
                  <a:gd name="T101" fmla="*/ 0 h 4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41"/>
                  <a:gd name="T154" fmla="*/ 0 h 478"/>
                  <a:gd name="T155" fmla="*/ 441 w 441"/>
                  <a:gd name="T156" fmla="*/ 478 h 47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41" h="478">
                    <a:moveTo>
                      <a:pt x="123" y="136"/>
                    </a:moveTo>
                    <a:lnTo>
                      <a:pt x="93" y="152"/>
                    </a:lnTo>
                    <a:lnTo>
                      <a:pt x="59" y="166"/>
                    </a:lnTo>
                    <a:lnTo>
                      <a:pt x="54" y="178"/>
                    </a:lnTo>
                    <a:lnTo>
                      <a:pt x="46" y="225"/>
                    </a:lnTo>
                    <a:lnTo>
                      <a:pt x="25" y="283"/>
                    </a:lnTo>
                    <a:lnTo>
                      <a:pt x="19" y="292"/>
                    </a:lnTo>
                    <a:lnTo>
                      <a:pt x="14" y="305"/>
                    </a:lnTo>
                    <a:lnTo>
                      <a:pt x="11" y="320"/>
                    </a:lnTo>
                    <a:lnTo>
                      <a:pt x="0" y="364"/>
                    </a:lnTo>
                    <a:lnTo>
                      <a:pt x="0" y="377"/>
                    </a:lnTo>
                    <a:lnTo>
                      <a:pt x="4" y="392"/>
                    </a:lnTo>
                    <a:lnTo>
                      <a:pt x="8" y="407"/>
                    </a:lnTo>
                    <a:lnTo>
                      <a:pt x="15" y="414"/>
                    </a:lnTo>
                    <a:lnTo>
                      <a:pt x="43" y="424"/>
                    </a:lnTo>
                    <a:lnTo>
                      <a:pt x="108" y="436"/>
                    </a:lnTo>
                    <a:lnTo>
                      <a:pt x="90" y="449"/>
                    </a:lnTo>
                    <a:lnTo>
                      <a:pt x="76" y="464"/>
                    </a:lnTo>
                    <a:lnTo>
                      <a:pt x="78" y="468"/>
                    </a:lnTo>
                    <a:lnTo>
                      <a:pt x="85" y="470"/>
                    </a:lnTo>
                    <a:lnTo>
                      <a:pt x="91" y="468"/>
                    </a:lnTo>
                    <a:lnTo>
                      <a:pt x="113" y="455"/>
                    </a:lnTo>
                    <a:lnTo>
                      <a:pt x="121" y="451"/>
                    </a:lnTo>
                    <a:lnTo>
                      <a:pt x="120" y="456"/>
                    </a:lnTo>
                    <a:lnTo>
                      <a:pt x="122" y="464"/>
                    </a:lnTo>
                    <a:lnTo>
                      <a:pt x="130" y="466"/>
                    </a:lnTo>
                    <a:lnTo>
                      <a:pt x="138" y="466"/>
                    </a:lnTo>
                    <a:lnTo>
                      <a:pt x="143" y="475"/>
                    </a:lnTo>
                    <a:lnTo>
                      <a:pt x="155" y="476"/>
                    </a:lnTo>
                    <a:lnTo>
                      <a:pt x="164" y="473"/>
                    </a:lnTo>
                    <a:lnTo>
                      <a:pt x="174" y="476"/>
                    </a:lnTo>
                    <a:lnTo>
                      <a:pt x="187" y="472"/>
                    </a:lnTo>
                    <a:lnTo>
                      <a:pt x="199" y="466"/>
                    </a:lnTo>
                    <a:lnTo>
                      <a:pt x="228" y="466"/>
                    </a:lnTo>
                    <a:lnTo>
                      <a:pt x="249" y="459"/>
                    </a:lnTo>
                    <a:lnTo>
                      <a:pt x="267" y="455"/>
                    </a:lnTo>
                    <a:lnTo>
                      <a:pt x="267" y="447"/>
                    </a:lnTo>
                    <a:lnTo>
                      <a:pt x="263" y="437"/>
                    </a:lnTo>
                    <a:lnTo>
                      <a:pt x="253" y="428"/>
                    </a:lnTo>
                    <a:lnTo>
                      <a:pt x="243" y="421"/>
                    </a:lnTo>
                    <a:lnTo>
                      <a:pt x="237" y="419"/>
                    </a:lnTo>
                    <a:lnTo>
                      <a:pt x="228" y="419"/>
                    </a:lnTo>
                    <a:lnTo>
                      <a:pt x="219" y="419"/>
                    </a:lnTo>
                    <a:lnTo>
                      <a:pt x="243" y="409"/>
                    </a:lnTo>
                    <a:lnTo>
                      <a:pt x="255" y="405"/>
                    </a:lnTo>
                    <a:lnTo>
                      <a:pt x="262" y="407"/>
                    </a:lnTo>
                    <a:lnTo>
                      <a:pt x="270" y="409"/>
                    </a:lnTo>
                    <a:lnTo>
                      <a:pt x="281" y="416"/>
                    </a:lnTo>
                    <a:lnTo>
                      <a:pt x="284" y="420"/>
                    </a:lnTo>
                    <a:lnTo>
                      <a:pt x="293" y="443"/>
                    </a:lnTo>
                    <a:lnTo>
                      <a:pt x="299" y="462"/>
                    </a:lnTo>
                    <a:lnTo>
                      <a:pt x="298" y="471"/>
                    </a:lnTo>
                    <a:lnTo>
                      <a:pt x="292" y="478"/>
                    </a:lnTo>
                    <a:lnTo>
                      <a:pt x="319" y="477"/>
                    </a:lnTo>
                    <a:lnTo>
                      <a:pt x="346" y="475"/>
                    </a:lnTo>
                    <a:lnTo>
                      <a:pt x="391" y="465"/>
                    </a:lnTo>
                    <a:lnTo>
                      <a:pt x="397" y="462"/>
                    </a:lnTo>
                    <a:lnTo>
                      <a:pt x="405" y="455"/>
                    </a:lnTo>
                    <a:lnTo>
                      <a:pt x="413" y="451"/>
                    </a:lnTo>
                    <a:lnTo>
                      <a:pt x="417" y="442"/>
                    </a:lnTo>
                    <a:lnTo>
                      <a:pt x="421" y="424"/>
                    </a:lnTo>
                    <a:lnTo>
                      <a:pt x="441" y="424"/>
                    </a:lnTo>
                    <a:lnTo>
                      <a:pt x="441" y="268"/>
                    </a:lnTo>
                    <a:lnTo>
                      <a:pt x="439" y="259"/>
                    </a:lnTo>
                    <a:lnTo>
                      <a:pt x="435" y="248"/>
                    </a:lnTo>
                    <a:lnTo>
                      <a:pt x="430" y="240"/>
                    </a:lnTo>
                    <a:lnTo>
                      <a:pt x="422" y="235"/>
                    </a:lnTo>
                    <a:lnTo>
                      <a:pt x="415" y="233"/>
                    </a:lnTo>
                    <a:lnTo>
                      <a:pt x="407" y="233"/>
                    </a:lnTo>
                    <a:lnTo>
                      <a:pt x="379" y="233"/>
                    </a:lnTo>
                    <a:lnTo>
                      <a:pt x="370" y="211"/>
                    </a:lnTo>
                    <a:lnTo>
                      <a:pt x="360" y="197"/>
                    </a:lnTo>
                    <a:lnTo>
                      <a:pt x="315" y="171"/>
                    </a:lnTo>
                    <a:lnTo>
                      <a:pt x="289" y="158"/>
                    </a:lnTo>
                    <a:lnTo>
                      <a:pt x="285" y="152"/>
                    </a:lnTo>
                    <a:lnTo>
                      <a:pt x="275" y="143"/>
                    </a:lnTo>
                    <a:lnTo>
                      <a:pt x="271" y="138"/>
                    </a:lnTo>
                    <a:lnTo>
                      <a:pt x="278" y="131"/>
                    </a:lnTo>
                    <a:lnTo>
                      <a:pt x="282" y="113"/>
                    </a:lnTo>
                    <a:lnTo>
                      <a:pt x="283" y="100"/>
                    </a:lnTo>
                    <a:lnTo>
                      <a:pt x="282" y="81"/>
                    </a:lnTo>
                    <a:lnTo>
                      <a:pt x="282" y="55"/>
                    </a:lnTo>
                    <a:lnTo>
                      <a:pt x="278" y="39"/>
                    </a:lnTo>
                    <a:lnTo>
                      <a:pt x="273" y="32"/>
                    </a:lnTo>
                    <a:lnTo>
                      <a:pt x="262" y="22"/>
                    </a:lnTo>
                    <a:lnTo>
                      <a:pt x="255" y="11"/>
                    </a:lnTo>
                    <a:lnTo>
                      <a:pt x="245" y="5"/>
                    </a:lnTo>
                    <a:lnTo>
                      <a:pt x="223" y="0"/>
                    </a:lnTo>
                    <a:lnTo>
                      <a:pt x="204" y="4"/>
                    </a:lnTo>
                    <a:lnTo>
                      <a:pt x="195" y="4"/>
                    </a:lnTo>
                    <a:lnTo>
                      <a:pt x="177" y="11"/>
                    </a:lnTo>
                    <a:lnTo>
                      <a:pt x="151" y="27"/>
                    </a:lnTo>
                    <a:lnTo>
                      <a:pt x="126" y="55"/>
                    </a:lnTo>
                    <a:lnTo>
                      <a:pt x="123" y="62"/>
                    </a:lnTo>
                    <a:lnTo>
                      <a:pt x="120" y="69"/>
                    </a:lnTo>
                    <a:lnTo>
                      <a:pt x="120" y="81"/>
                    </a:lnTo>
                    <a:lnTo>
                      <a:pt x="130" y="89"/>
                    </a:lnTo>
                    <a:lnTo>
                      <a:pt x="126" y="114"/>
                    </a:lnTo>
                    <a:lnTo>
                      <a:pt x="130" y="119"/>
                    </a:lnTo>
                    <a:lnTo>
                      <a:pt x="131" y="125"/>
                    </a:lnTo>
                    <a:lnTo>
                      <a:pt x="131" y="132"/>
                    </a:lnTo>
                    <a:lnTo>
                      <a:pt x="123" y="136"/>
                    </a:lnTo>
                  </a:path>
                </a:pathLst>
              </a:custGeom>
              <a:solidFill>
                <a:srgbClr val="003399"/>
              </a:solidFill>
              <a:ln w="0">
                <a:solidFill>
                  <a:schemeClr val="bg1"/>
                </a:solidFill>
                <a:round/>
                <a:headEnd/>
                <a:tailEnd/>
              </a:ln>
            </p:spPr>
            <p:txBody>
              <a:bodyPr/>
              <a:lstStyle/>
              <a:p>
                <a:endParaRPr lang="ko-KR" altLang="en-US"/>
              </a:p>
            </p:txBody>
          </p:sp>
          <p:sp>
            <p:nvSpPr>
              <p:cNvPr id="68632" name="Freeform 24"/>
              <p:cNvSpPr>
                <a:spLocks/>
              </p:cNvSpPr>
              <p:nvPr/>
            </p:nvSpPr>
            <p:spPr bwMode="auto">
              <a:xfrm>
                <a:off x="787" y="2238"/>
                <a:ext cx="5" cy="12"/>
              </a:xfrm>
              <a:custGeom>
                <a:avLst/>
                <a:gdLst>
                  <a:gd name="T0" fmla="*/ 0 w 14"/>
                  <a:gd name="T1" fmla="*/ 0 h 35"/>
                  <a:gd name="T2" fmla="*/ 0 w 14"/>
                  <a:gd name="T3" fmla="*/ 0 h 35"/>
                  <a:gd name="T4" fmla="*/ 0 w 14"/>
                  <a:gd name="T5" fmla="*/ 0 h 35"/>
                  <a:gd name="T6" fmla="*/ 0 w 14"/>
                  <a:gd name="T7" fmla="*/ 0 h 35"/>
                  <a:gd name="T8" fmla="*/ 0 w 14"/>
                  <a:gd name="T9" fmla="*/ 0 h 35"/>
                  <a:gd name="T10" fmla="*/ 0 w 14"/>
                  <a:gd name="T11" fmla="*/ 0 h 35"/>
                  <a:gd name="T12" fmla="*/ 0 60000 65536"/>
                  <a:gd name="T13" fmla="*/ 0 60000 65536"/>
                  <a:gd name="T14" fmla="*/ 0 60000 65536"/>
                  <a:gd name="T15" fmla="*/ 0 60000 65536"/>
                  <a:gd name="T16" fmla="*/ 0 60000 65536"/>
                  <a:gd name="T17" fmla="*/ 0 60000 65536"/>
                  <a:gd name="T18" fmla="*/ 0 w 14"/>
                  <a:gd name="T19" fmla="*/ 0 h 35"/>
                  <a:gd name="T20" fmla="*/ 14 w 14"/>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14" h="35">
                    <a:moveTo>
                      <a:pt x="8" y="0"/>
                    </a:moveTo>
                    <a:lnTo>
                      <a:pt x="14" y="35"/>
                    </a:lnTo>
                    <a:lnTo>
                      <a:pt x="5" y="25"/>
                    </a:lnTo>
                    <a:lnTo>
                      <a:pt x="0" y="22"/>
                    </a:lnTo>
                    <a:lnTo>
                      <a:pt x="2" y="15"/>
                    </a:lnTo>
                    <a:lnTo>
                      <a:pt x="8" y="0"/>
                    </a:lnTo>
                    <a:close/>
                  </a:path>
                </a:pathLst>
              </a:custGeom>
              <a:solidFill>
                <a:srgbClr val="003399"/>
              </a:solidFill>
              <a:ln w="9525">
                <a:solidFill>
                  <a:schemeClr val="bg1"/>
                </a:solidFill>
                <a:round/>
                <a:headEnd/>
                <a:tailEnd/>
              </a:ln>
            </p:spPr>
            <p:txBody>
              <a:bodyPr/>
              <a:lstStyle/>
              <a:p>
                <a:endParaRPr lang="ko-KR" altLang="en-US"/>
              </a:p>
            </p:txBody>
          </p:sp>
          <p:sp>
            <p:nvSpPr>
              <p:cNvPr id="68633" name="Freeform 25"/>
              <p:cNvSpPr>
                <a:spLocks/>
              </p:cNvSpPr>
              <p:nvPr/>
            </p:nvSpPr>
            <p:spPr bwMode="auto">
              <a:xfrm>
                <a:off x="787" y="2238"/>
                <a:ext cx="5" cy="12"/>
              </a:xfrm>
              <a:custGeom>
                <a:avLst/>
                <a:gdLst>
                  <a:gd name="T0" fmla="*/ 0 w 14"/>
                  <a:gd name="T1" fmla="*/ 0 h 35"/>
                  <a:gd name="T2" fmla="*/ 0 w 14"/>
                  <a:gd name="T3" fmla="*/ 0 h 35"/>
                  <a:gd name="T4" fmla="*/ 0 w 14"/>
                  <a:gd name="T5" fmla="*/ 0 h 35"/>
                  <a:gd name="T6" fmla="*/ 0 w 14"/>
                  <a:gd name="T7" fmla="*/ 0 h 35"/>
                  <a:gd name="T8" fmla="*/ 0 w 14"/>
                  <a:gd name="T9" fmla="*/ 0 h 35"/>
                  <a:gd name="T10" fmla="*/ 0 w 14"/>
                  <a:gd name="T11" fmla="*/ 0 h 35"/>
                  <a:gd name="T12" fmla="*/ 0 60000 65536"/>
                  <a:gd name="T13" fmla="*/ 0 60000 65536"/>
                  <a:gd name="T14" fmla="*/ 0 60000 65536"/>
                  <a:gd name="T15" fmla="*/ 0 60000 65536"/>
                  <a:gd name="T16" fmla="*/ 0 60000 65536"/>
                  <a:gd name="T17" fmla="*/ 0 60000 65536"/>
                  <a:gd name="T18" fmla="*/ 0 w 14"/>
                  <a:gd name="T19" fmla="*/ 0 h 35"/>
                  <a:gd name="T20" fmla="*/ 14 w 14"/>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14" h="35">
                    <a:moveTo>
                      <a:pt x="8" y="0"/>
                    </a:moveTo>
                    <a:lnTo>
                      <a:pt x="14" y="35"/>
                    </a:lnTo>
                    <a:lnTo>
                      <a:pt x="5" y="25"/>
                    </a:lnTo>
                    <a:lnTo>
                      <a:pt x="0" y="22"/>
                    </a:lnTo>
                    <a:lnTo>
                      <a:pt x="2" y="15"/>
                    </a:lnTo>
                    <a:lnTo>
                      <a:pt x="8" y="0"/>
                    </a:lnTo>
                  </a:path>
                </a:pathLst>
              </a:custGeom>
              <a:solidFill>
                <a:srgbClr val="003399"/>
              </a:solidFill>
              <a:ln w="0">
                <a:solidFill>
                  <a:schemeClr val="bg1"/>
                </a:solidFill>
                <a:round/>
                <a:headEnd/>
                <a:tailEnd/>
              </a:ln>
            </p:spPr>
            <p:txBody>
              <a:bodyPr/>
              <a:lstStyle/>
              <a:p>
                <a:endParaRPr lang="ko-KR" altLang="en-US"/>
              </a:p>
            </p:txBody>
          </p:sp>
          <p:sp>
            <p:nvSpPr>
              <p:cNvPr id="68634" name="Freeform 26"/>
              <p:cNvSpPr>
                <a:spLocks/>
              </p:cNvSpPr>
              <p:nvPr/>
            </p:nvSpPr>
            <p:spPr bwMode="auto">
              <a:xfrm>
                <a:off x="810" y="2200"/>
                <a:ext cx="8" cy="51"/>
              </a:xfrm>
              <a:custGeom>
                <a:avLst/>
                <a:gdLst>
                  <a:gd name="T0" fmla="*/ 0 w 25"/>
                  <a:gd name="T1" fmla="*/ 0 h 154"/>
                  <a:gd name="T2" fmla="*/ 0 w 25"/>
                  <a:gd name="T3" fmla="*/ 0 h 154"/>
                  <a:gd name="T4" fmla="*/ 0 w 25"/>
                  <a:gd name="T5" fmla="*/ 0 h 154"/>
                  <a:gd name="T6" fmla="*/ 0 w 25"/>
                  <a:gd name="T7" fmla="*/ 0 h 154"/>
                  <a:gd name="T8" fmla="*/ 0 w 25"/>
                  <a:gd name="T9" fmla="*/ 0 h 154"/>
                  <a:gd name="T10" fmla="*/ 0 w 25"/>
                  <a:gd name="T11" fmla="*/ 0 h 154"/>
                  <a:gd name="T12" fmla="*/ 0 w 25"/>
                  <a:gd name="T13" fmla="*/ 0 h 154"/>
                  <a:gd name="T14" fmla="*/ 0 w 25"/>
                  <a:gd name="T15" fmla="*/ 0 h 154"/>
                  <a:gd name="T16" fmla="*/ 0 w 25"/>
                  <a:gd name="T17" fmla="*/ 0 h 154"/>
                  <a:gd name="T18" fmla="*/ 0 w 25"/>
                  <a:gd name="T19" fmla="*/ 0 h 154"/>
                  <a:gd name="T20" fmla="*/ 0 w 25"/>
                  <a:gd name="T21" fmla="*/ 0 h 154"/>
                  <a:gd name="T22" fmla="*/ 0 w 25"/>
                  <a:gd name="T23" fmla="*/ 0 h 154"/>
                  <a:gd name="T24" fmla="*/ 0 w 25"/>
                  <a:gd name="T25" fmla="*/ 0 h 1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54"/>
                  <a:gd name="T41" fmla="*/ 25 w 25"/>
                  <a:gd name="T42" fmla="*/ 154 h 1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54">
                    <a:moveTo>
                      <a:pt x="0" y="0"/>
                    </a:moveTo>
                    <a:lnTo>
                      <a:pt x="5" y="46"/>
                    </a:lnTo>
                    <a:lnTo>
                      <a:pt x="13" y="126"/>
                    </a:lnTo>
                    <a:lnTo>
                      <a:pt x="17" y="154"/>
                    </a:lnTo>
                    <a:lnTo>
                      <a:pt x="14" y="92"/>
                    </a:lnTo>
                    <a:lnTo>
                      <a:pt x="18" y="67"/>
                    </a:lnTo>
                    <a:lnTo>
                      <a:pt x="25" y="53"/>
                    </a:lnTo>
                    <a:lnTo>
                      <a:pt x="17" y="45"/>
                    </a:lnTo>
                    <a:lnTo>
                      <a:pt x="19" y="33"/>
                    </a:lnTo>
                    <a:lnTo>
                      <a:pt x="21" y="25"/>
                    </a:lnTo>
                    <a:lnTo>
                      <a:pt x="14" y="23"/>
                    </a:lnTo>
                    <a:lnTo>
                      <a:pt x="7" y="16"/>
                    </a:lnTo>
                    <a:lnTo>
                      <a:pt x="0" y="0"/>
                    </a:lnTo>
                    <a:close/>
                  </a:path>
                </a:pathLst>
              </a:custGeom>
              <a:solidFill>
                <a:srgbClr val="003399"/>
              </a:solidFill>
              <a:ln w="9525">
                <a:solidFill>
                  <a:schemeClr val="bg1"/>
                </a:solidFill>
                <a:round/>
                <a:headEnd/>
                <a:tailEnd/>
              </a:ln>
            </p:spPr>
            <p:txBody>
              <a:bodyPr/>
              <a:lstStyle/>
              <a:p>
                <a:endParaRPr lang="ko-KR" altLang="en-US"/>
              </a:p>
            </p:txBody>
          </p:sp>
          <p:sp>
            <p:nvSpPr>
              <p:cNvPr id="68635" name="Freeform 27"/>
              <p:cNvSpPr>
                <a:spLocks/>
              </p:cNvSpPr>
              <p:nvPr/>
            </p:nvSpPr>
            <p:spPr bwMode="auto">
              <a:xfrm>
                <a:off x="810" y="2200"/>
                <a:ext cx="8" cy="51"/>
              </a:xfrm>
              <a:custGeom>
                <a:avLst/>
                <a:gdLst>
                  <a:gd name="T0" fmla="*/ 0 w 25"/>
                  <a:gd name="T1" fmla="*/ 0 h 154"/>
                  <a:gd name="T2" fmla="*/ 0 w 25"/>
                  <a:gd name="T3" fmla="*/ 0 h 154"/>
                  <a:gd name="T4" fmla="*/ 0 w 25"/>
                  <a:gd name="T5" fmla="*/ 0 h 154"/>
                  <a:gd name="T6" fmla="*/ 0 w 25"/>
                  <a:gd name="T7" fmla="*/ 0 h 154"/>
                  <a:gd name="T8" fmla="*/ 0 w 25"/>
                  <a:gd name="T9" fmla="*/ 0 h 154"/>
                  <a:gd name="T10" fmla="*/ 0 w 25"/>
                  <a:gd name="T11" fmla="*/ 0 h 154"/>
                  <a:gd name="T12" fmla="*/ 0 w 25"/>
                  <a:gd name="T13" fmla="*/ 0 h 154"/>
                  <a:gd name="T14" fmla="*/ 0 w 25"/>
                  <a:gd name="T15" fmla="*/ 0 h 154"/>
                  <a:gd name="T16" fmla="*/ 0 w 25"/>
                  <a:gd name="T17" fmla="*/ 0 h 154"/>
                  <a:gd name="T18" fmla="*/ 0 w 25"/>
                  <a:gd name="T19" fmla="*/ 0 h 154"/>
                  <a:gd name="T20" fmla="*/ 0 w 25"/>
                  <a:gd name="T21" fmla="*/ 0 h 154"/>
                  <a:gd name="T22" fmla="*/ 0 w 25"/>
                  <a:gd name="T23" fmla="*/ 0 h 154"/>
                  <a:gd name="T24" fmla="*/ 0 w 25"/>
                  <a:gd name="T25" fmla="*/ 0 h 1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54"/>
                  <a:gd name="T41" fmla="*/ 25 w 25"/>
                  <a:gd name="T42" fmla="*/ 154 h 1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54">
                    <a:moveTo>
                      <a:pt x="0" y="0"/>
                    </a:moveTo>
                    <a:lnTo>
                      <a:pt x="5" y="46"/>
                    </a:lnTo>
                    <a:lnTo>
                      <a:pt x="13" y="126"/>
                    </a:lnTo>
                    <a:lnTo>
                      <a:pt x="17" y="154"/>
                    </a:lnTo>
                    <a:lnTo>
                      <a:pt x="14" y="92"/>
                    </a:lnTo>
                    <a:lnTo>
                      <a:pt x="18" y="67"/>
                    </a:lnTo>
                    <a:lnTo>
                      <a:pt x="25" y="53"/>
                    </a:lnTo>
                    <a:lnTo>
                      <a:pt x="17" y="45"/>
                    </a:lnTo>
                    <a:lnTo>
                      <a:pt x="19" y="33"/>
                    </a:lnTo>
                    <a:lnTo>
                      <a:pt x="21" y="25"/>
                    </a:lnTo>
                    <a:lnTo>
                      <a:pt x="14" y="23"/>
                    </a:lnTo>
                    <a:lnTo>
                      <a:pt x="7" y="16"/>
                    </a:lnTo>
                    <a:lnTo>
                      <a:pt x="0" y="0"/>
                    </a:lnTo>
                  </a:path>
                </a:pathLst>
              </a:custGeom>
              <a:solidFill>
                <a:srgbClr val="003399"/>
              </a:solidFill>
              <a:ln w="0">
                <a:solidFill>
                  <a:schemeClr val="bg1"/>
                </a:solidFill>
                <a:round/>
                <a:headEnd/>
                <a:tailEnd/>
              </a:ln>
            </p:spPr>
            <p:txBody>
              <a:bodyPr/>
              <a:lstStyle/>
              <a:p>
                <a:endParaRPr lang="ko-KR" altLang="en-US"/>
              </a:p>
            </p:txBody>
          </p:sp>
          <p:sp>
            <p:nvSpPr>
              <p:cNvPr id="68636" name="Freeform 28"/>
              <p:cNvSpPr>
                <a:spLocks/>
              </p:cNvSpPr>
              <p:nvPr/>
            </p:nvSpPr>
            <p:spPr bwMode="auto">
              <a:xfrm>
                <a:off x="823" y="2187"/>
                <a:ext cx="20" cy="66"/>
              </a:xfrm>
              <a:custGeom>
                <a:avLst/>
                <a:gdLst>
                  <a:gd name="T0" fmla="*/ 0 w 59"/>
                  <a:gd name="T1" fmla="*/ 0 h 198"/>
                  <a:gd name="T2" fmla="*/ 0 w 59"/>
                  <a:gd name="T3" fmla="*/ 0 h 198"/>
                  <a:gd name="T4" fmla="*/ 0 w 59"/>
                  <a:gd name="T5" fmla="*/ 0 h 198"/>
                  <a:gd name="T6" fmla="*/ 0 w 59"/>
                  <a:gd name="T7" fmla="*/ 0 h 198"/>
                  <a:gd name="T8" fmla="*/ 0 w 59"/>
                  <a:gd name="T9" fmla="*/ 0 h 198"/>
                  <a:gd name="T10" fmla="*/ 0 w 59"/>
                  <a:gd name="T11" fmla="*/ 0 h 198"/>
                  <a:gd name="T12" fmla="*/ 0 w 59"/>
                  <a:gd name="T13" fmla="*/ 0 h 198"/>
                  <a:gd name="T14" fmla="*/ 0 w 59"/>
                  <a:gd name="T15" fmla="*/ 0 h 198"/>
                  <a:gd name="T16" fmla="*/ 0 w 59"/>
                  <a:gd name="T17" fmla="*/ 0 h 198"/>
                  <a:gd name="T18" fmla="*/ 0 w 59"/>
                  <a:gd name="T19" fmla="*/ 0 h 198"/>
                  <a:gd name="T20" fmla="*/ 0 w 59"/>
                  <a:gd name="T21" fmla="*/ 0 h 198"/>
                  <a:gd name="T22" fmla="*/ 0 w 59"/>
                  <a:gd name="T23" fmla="*/ 0 h 198"/>
                  <a:gd name="T24" fmla="*/ 0 w 59"/>
                  <a:gd name="T25" fmla="*/ 0 h 198"/>
                  <a:gd name="T26" fmla="*/ 0 w 59"/>
                  <a:gd name="T27" fmla="*/ 0 h 198"/>
                  <a:gd name="T28" fmla="*/ 0 w 59"/>
                  <a:gd name="T29" fmla="*/ 0 h 198"/>
                  <a:gd name="T30" fmla="*/ 0 w 59"/>
                  <a:gd name="T31" fmla="*/ 0 h 198"/>
                  <a:gd name="T32" fmla="*/ 0 w 59"/>
                  <a:gd name="T33" fmla="*/ 0 h 198"/>
                  <a:gd name="T34" fmla="*/ 0 w 59"/>
                  <a:gd name="T35" fmla="*/ 0 h 1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
                  <a:gd name="T55" fmla="*/ 0 h 198"/>
                  <a:gd name="T56" fmla="*/ 59 w 59"/>
                  <a:gd name="T57" fmla="*/ 198 h 1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 h="198">
                    <a:moveTo>
                      <a:pt x="0" y="63"/>
                    </a:moveTo>
                    <a:lnTo>
                      <a:pt x="15" y="56"/>
                    </a:lnTo>
                    <a:lnTo>
                      <a:pt x="26" y="49"/>
                    </a:lnTo>
                    <a:lnTo>
                      <a:pt x="39" y="39"/>
                    </a:lnTo>
                    <a:lnTo>
                      <a:pt x="48" y="23"/>
                    </a:lnTo>
                    <a:lnTo>
                      <a:pt x="59" y="0"/>
                    </a:lnTo>
                    <a:lnTo>
                      <a:pt x="48" y="50"/>
                    </a:lnTo>
                    <a:lnTo>
                      <a:pt x="36" y="101"/>
                    </a:lnTo>
                    <a:lnTo>
                      <a:pt x="31" y="132"/>
                    </a:lnTo>
                    <a:lnTo>
                      <a:pt x="26" y="155"/>
                    </a:lnTo>
                    <a:lnTo>
                      <a:pt x="23" y="198"/>
                    </a:lnTo>
                    <a:lnTo>
                      <a:pt x="15" y="194"/>
                    </a:lnTo>
                    <a:lnTo>
                      <a:pt x="11" y="148"/>
                    </a:lnTo>
                    <a:lnTo>
                      <a:pt x="5" y="103"/>
                    </a:lnTo>
                    <a:lnTo>
                      <a:pt x="1" y="90"/>
                    </a:lnTo>
                    <a:lnTo>
                      <a:pt x="11" y="80"/>
                    </a:lnTo>
                    <a:lnTo>
                      <a:pt x="6" y="72"/>
                    </a:lnTo>
                    <a:lnTo>
                      <a:pt x="0" y="63"/>
                    </a:lnTo>
                    <a:close/>
                  </a:path>
                </a:pathLst>
              </a:custGeom>
              <a:solidFill>
                <a:srgbClr val="003399"/>
              </a:solidFill>
              <a:ln w="9525">
                <a:solidFill>
                  <a:schemeClr val="bg1"/>
                </a:solidFill>
                <a:round/>
                <a:headEnd/>
                <a:tailEnd/>
              </a:ln>
            </p:spPr>
            <p:txBody>
              <a:bodyPr/>
              <a:lstStyle/>
              <a:p>
                <a:endParaRPr lang="ko-KR" altLang="en-US"/>
              </a:p>
            </p:txBody>
          </p:sp>
          <p:sp>
            <p:nvSpPr>
              <p:cNvPr id="68637" name="Freeform 29"/>
              <p:cNvSpPr>
                <a:spLocks/>
              </p:cNvSpPr>
              <p:nvPr/>
            </p:nvSpPr>
            <p:spPr bwMode="auto">
              <a:xfrm>
                <a:off x="823" y="2187"/>
                <a:ext cx="20" cy="66"/>
              </a:xfrm>
              <a:custGeom>
                <a:avLst/>
                <a:gdLst>
                  <a:gd name="T0" fmla="*/ 0 w 59"/>
                  <a:gd name="T1" fmla="*/ 0 h 198"/>
                  <a:gd name="T2" fmla="*/ 0 w 59"/>
                  <a:gd name="T3" fmla="*/ 0 h 198"/>
                  <a:gd name="T4" fmla="*/ 0 w 59"/>
                  <a:gd name="T5" fmla="*/ 0 h 198"/>
                  <a:gd name="T6" fmla="*/ 0 w 59"/>
                  <a:gd name="T7" fmla="*/ 0 h 198"/>
                  <a:gd name="T8" fmla="*/ 0 w 59"/>
                  <a:gd name="T9" fmla="*/ 0 h 198"/>
                  <a:gd name="T10" fmla="*/ 0 w 59"/>
                  <a:gd name="T11" fmla="*/ 0 h 198"/>
                  <a:gd name="T12" fmla="*/ 0 w 59"/>
                  <a:gd name="T13" fmla="*/ 0 h 198"/>
                  <a:gd name="T14" fmla="*/ 0 w 59"/>
                  <a:gd name="T15" fmla="*/ 0 h 198"/>
                  <a:gd name="T16" fmla="*/ 0 w 59"/>
                  <a:gd name="T17" fmla="*/ 0 h 198"/>
                  <a:gd name="T18" fmla="*/ 0 w 59"/>
                  <a:gd name="T19" fmla="*/ 0 h 198"/>
                  <a:gd name="T20" fmla="*/ 0 w 59"/>
                  <a:gd name="T21" fmla="*/ 0 h 198"/>
                  <a:gd name="T22" fmla="*/ 0 w 59"/>
                  <a:gd name="T23" fmla="*/ 0 h 198"/>
                  <a:gd name="T24" fmla="*/ 0 w 59"/>
                  <a:gd name="T25" fmla="*/ 0 h 198"/>
                  <a:gd name="T26" fmla="*/ 0 w 59"/>
                  <a:gd name="T27" fmla="*/ 0 h 198"/>
                  <a:gd name="T28" fmla="*/ 0 w 59"/>
                  <a:gd name="T29" fmla="*/ 0 h 198"/>
                  <a:gd name="T30" fmla="*/ 0 w 59"/>
                  <a:gd name="T31" fmla="*/ 0 h 198"/>
                  <a:gd name="T32" fmla="*/ 0 w 59"/>
                  <a:gd name="T33" fmla="*/ 0 h 198"/>
                  <a:gd name="T34" fmla="*/ 0 w 59"/>
                  <a:gd name="T35" fmla="*/ 0 h 1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
                  <a:gd name="T55" fmla="*/ 0 h 198"/>
                  <a:gd name="T56" fmla="*/ 59 w 59"/>
                  <a:gd name="T57" fmla="*/ 198 h 1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 h="198">
                    <a:moveTo>
                      <a:pt x="0" y="63"/>
                    </a:moveTo>
                    <a:lnTo>
                      <a:pt x="15" y="56"/>
                    </a:lnTo>
                    <a:lnTo>
                      <a:pt x="26" y="49"/>
                    </a:lnTo>
                    <a:lnTo>
                      <a:pt x="39" y="39"/>
                    </a:lnTo>
                    <a:lnTo>
                      <a:pt x="48" y="23"/>
                    </a:lnTo>
                    <a:lnTo>
                      <a:pt x="59" y="0"/>
                    </a:lnTo>
                    <a:lnTo>
                      <a:pt x="48" y="50"/>
                    </a:lnTo>
                    <a:lnTo>
                      <a:pt x="36" y="101"/>
                    </a:lnTo>
                    <a:lnTo>
                      <a:pt x="31" y="132"/>
                    </a:lnTo>
                    <a:lnTo>
                      <a:pt x="26" y="155"/>
                    </a:lnTo>
                    <a:lnTo>
                      <a:pt x="23" y="198"/>
                    </a:lnTo>
                    <a:lnTo>
                      <a:pt x="15" y="194"/>
                    </a:lnTo>
                    <a:lnTo>
                      <a:pt x="11" y="148"/>
                    </a:lnTo>
                    <a:lnTo>
                      <a:pt x="5" y="103"/>
                    </a:lnTo>
                    <a:lnTo>
                      <a:pt x="1" y="90"/>
                    </a:lnTo>
                    <a:lnTo>
                      <a:pt x="11" y="80"/>
                    </a:lnTo>
                    <a:lnTo>
                      <a:pt x="6" y="72"/>
                    </a:lnTo>
                    <a:lnTo>
                      <a:pt x="0" y="63"/>
                    </a:lnTo>
                  </a:path>
                </a:pathLst>
              </a:custGeom>
              <a:solidFill>
                <a:srgbClr val="003399"/>
              </a:solidFill>
              <a:ln w="0">
                <a:solidFill>
                  <a:schemeClr val="bg1"/>
                </a:solidFill>
                <a:round/>
                <a:headEnd/>
                <a:tailEnd/>
              </a:ln>
            </p:spPr>
            <p:txBody>
              <a:bodyPr/>
              <a:lstStyle/>
              <a:p>
                <a:endParaRPr lang="ko-KR" altLang="en-US"/>
              </a:p>
            </p:txBody>
          </p:sp>
          <p:sp>
            <p:nvSpPr>
              <p:cNvPr id="68638" name="Freeform 30"/>
              <p:cNvSpPr>
                <a:spLocks/>
              </p:cNvSpPr>
              <p:nvPr/>
            </p:nvSpPr>
            <p:spPr bwMode="auto">
              <a:xfrm>
                <a:off x="810" y="2259"/>
                <a:ext cx="18" cy="11"/>
              </a:xfrm>
              <a:custGeom>
                <a:avLst/>
                <a:gdLst>
                  <a:gd name="T0" fmla="*/ 0 w 55"/>
                  <a:gd name="T1" fmla="*/ 0 h 32"/>
                  <a:gd name="T2" fmla="*/ 0 w 55"/>
                  <a:gd name="T3" fmla="*/ 0 h 32"/>
                  <a:gd name="T4" fmla="*/ 0 w 55"/>
                  <a:gd name="T5" fmla="*/ 0 h 32"/>
                  <a:gd name="T6" fmla="*/ 0 w 55"/>
                  <a:gd name="T7" fmla="*/ 0 h 32"/>
                  <a:gd name="T8" fmla="*/ 0 w 55"/>
                  <a:gd name="T9" fmla="*/ 0 h 32"/>
                  <a:gd name="T10" fmla="*/ 0 w 55"/>
                  <a:gd name="T11" fmla="*/ 0 h 32"/>
                  <a:gd name="T12" fmla="*/ 0 w 55"/>
                  <a:gd name="T13" fmla="*/ 0 h 32"/>
                  <a:gd name="T14" fmla="*/ 0 w 55"/>
                  <a:gd name="T15" fmla="*/ 0 h 32"/>
                  <a:gd name="T16" fmla="*/ 0 w 55"/>
                  <a:gd name="T17" fmla="*/ 0 h 32"/>
                  <a:gd name="T18" fmla="*/ 0 w 55"/>
                  <a:gd name="T19" fmla="*/ 0 h 32"/>
                  <a:gd name="T20" fmla="*/ 0 w 55"/>
                  <a:gd name="T21" fmla="*/ 0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32"/>
                  <a:gd name="T35" fmla="*/ 55 w 55"/>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32">
                    <a:moveTo>
                      <a:pt x="20" y="0"/>
                    </a:moveTo>
                    <a:lnTo>
                      <a:pt x="12" y="4"/>
                    </a:lnTo>
                    <a:lnTo>
                      <a:pt x="4" y="10"/>
                    </a:lnTo>
                    <a:lnTo>
                      <a:pt x="0" y="20"/>
                    </a:lnTo>
                    <a:lnTo>
                      <a:pt x="1" y="28"/>
                    </a:lnTo>
                    <a:lnTo>
                      <a:pt x="40" y="32"/>
                    </a:lnTo>
                    <a:lnTo>
                      <a:pt x="41" y="22"/>
                    </a:lnTo>
                    <a:lnTo>
                      <a:pt x="45" y="14"/>
                    </a:lnTo>
                    <a:lnTo>
                      <a:pt x="49" y="6"/>
                    </a:lnTo>
                    <a:lnTo>
                      <a:pt x="55" y="0"/>
                    </a:lnTo>
                    <a:lnTo>
                      <a:pt x="20" y="0"/>
                    </a:lnTo>
                    <a:close/>
                  </a:path>
                </a:pathLst>
              </a:custGeom>
              <a:solidFill>
                <a:srgbClr val="003399"/>
              </a:solidFill>
              <a:ln w="9525">
                <a:solidFill>
                  <a:schemeClr val="bg1"/>
                </a:solidFill>
                <a:round/>
                <a:headEnd/>
                <a:tailEnd/>
              </a:ln>
            </p:spPr>
            <p:txBody>
              <a:bodyPr/>
              <a:lstStyle/>
              <a:p>
                <a:endParaRPr lang="ko-KR" altLang="en-US"/>
              </a:p>
            </p:txBody>
          </p:sp>
          <p:sp>
            <p:nvSpPr>
              <p:cNvPr id="68639" name="Freeform 31"/>
              <p:cNvSpPr>
                <a:spLocks/>
              </p:cNvSpPr>
              <p:nvPr/>
            </p:nvSpPr>
            <p:spPr bwMode="auto">
              <a:xfrm>
                <a:off x="810" y="2259"/>
                <a:ext cx="18" cy="11"/>
              </a:xfrm>
              <a:custGeom>
                <a:avLst/>
                <a:gdLst>
                  <a:gd name="T0" fmla="*/ 0 w 55"/>
                  <a:gd name="T1" fmla="*/ 0 h 32"/>
                  <a:gd name="T2" fmla="*/ 0 w 55"/>
                  <a:gd name="T3" fmla="*/ 0 h 32"/>
                  <a:gd name="T4" fmla="*/ 0 w 55"/>
                  <a:gd name="T5" fmla="*/ 0 h 32"/>
                  <a:gd name="T6" fmla="*/ 0 w 55"/>
                  <a:gd name="T7" fmla="*/ 0 h 32"/>
                  <a:gd name="T8" fmla="*/ 0 w 55"/>
                  <a:gd name="T9" fmla="*/ 0 h 32"/>
                  <a:gd name="T10" fmla="*/ 0 w 55"/>
                  <a:gd name="T11" fmla="*/ 0 h 32"/>
                  <a:gd name="T12" fmla="*/ 0 w 55"/>
                  <a:gd name="T13" fmla="*/ 0 h 32"/>
                  <a:gd name="T14" fmla="*/ 0 w 55"/>
                  <a:gd name="T15" fmla="*/ 0 h 32"/>
                  <a:gd name="T16" fmla="*/ 0 w 55"/>
                  <a:gd name="T17" fmla="*/ 0 h 32"/>
                  <a:gd name="T18" fmla="*/ 0 w 55"/>
                  <a:gd name="T19" fmla="*/ 0 h 32"/>
                  <a:gd name="T20" fmla="*/ 0 w 55"/>
                  <a:gd name="T21" fmla="*/ 0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5"/>
                  <a:gd name="T34" fmla="*/ 0 h 32"/>
                  <a:gd name="T35" fmla="*/ 55 w 55"/>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5" h="32">
                    <a:moveTo>
                      <a:pt x="20" y="0"/>
                    </a:moveTo>
                    <a:lnTo>
                      <a:pt x="12" y="4"/>
                    </a:lnTo>
                    <a:lnTo>
                      <a:pt x="4" y="10"/>
                    </a:lnTo>
                    <a:lnTo>
                      <a:pt x="0" y="20"/>
                    </a:lnTo>
                    <a:lnTo>
                      <a:pt x="1" y="28"/>
                    </a:lnTo>
                    <a:lnTo>
                      <a:pt x="40" y="32"/>
                    </a:lnTo>
                    <a:lnTo>
                      <a:pt x="41" y="22"/>
                    </a:lnTo>
                    <a:lnTo>
                      <a:pt x="45" y="14"/>
                    </a:lnTo>
                    <a:lnTo>
                      <a:pt x="49" y="6"/>
                    </a:lnTo>
                    <a:lnTo>
                      <a:pt x="55" y="0"/>
                    </a:lnTo>
                    <a:lnTo>
                      <a:pt x="20" y="0"/>
                    </a:lnTo>
                  </a:path>
                </a:pathLst>
              </a:custGeom>
              <a:solidFill>
                <a:srgbClr val="003399"/>
              </a:solidFill>
              <a:ln w="0">
                <a:solidFill>
                  <a:schemeClr val="bg1"/>
                </a:solidFill>
                <a:round/>
                <a:headEnd/>
                <a:tailEnd/>
              </a:ln>
            </p:spPr>
            <p:txBody>
              <a:bodyPr/>
              <a:lstStyle/>
              <a:p>
                <a:endParaRPr lang="ko-KR" altLang="en-US"/>
              </a:p>
            </p:txBody>
          </p:sp>
          <p:sp>
            <p:nvSpPr>
              <p:cNvPr id="68640" name="Freeform 32"/>
              <p:cNvSpPr>
                <a:spLocks/>
              </p:cNvSpPr>
              <p:nvPr/>
            </p:nvSpPr>
            <p:spPr bwMode="auto">
              <a:xfrm>
                <a:off x="440" y="2301"/>
                <a:ext cx="32" cy="30"/>
              </a:xfrm>
              <a:custGeom>
                <a:avLst/>
                <a:gdLst>
                  <a:gd name="T0" fmla="*/ 0 w 96"/>
                  <a:gd name="T1" fmla="*/ 0 h 90"/>
                  <a:gd name="T2" fmla="*/ 0 w 96"/>
                  <a:gd name="T3" fmla="*/ 0 h 90"/>
                  <a:gd name="T4" fmla="*/ 0 w 96"/>
                  <a:gd name="T5" fmla="*/ 0 h 90"/>
                  <a:gd name="T6" fmla="*/ 0 w 96"/>
                  <a:gd name="T7" fmla="*/ 0 h 90"/>
                  <a:gd name="T8" fmla="*/ 0 w 96"/>
                  <a:gd name="T9" fmla="*/ 0 h 90"/>
                  <a:gd name="T10" fmla="*/ 0 w 96"/>
                  <a:gd name="T11" fmla="*/ 0 h 90"/>
                  <a:gd name="T12" fmla="*/ 0 w 96"/>
                  <a:gd name="T13" fmla="*/ 0 h 90"/>
                  <a:gd name="T14" fmla="*/ 0 w 96"/>
                  <a:gd name="T15" fmla="*/ 0 h 90"/>
                  <a:gd name="T16" fmla="*/ 0 w 96"/>
                  <a:gd name="T17" fmla="*/ 0 h 90"/>
                  <a:gd name="T18" fmla="*/ 0 w 96"/>
                  <a:gd name="T19" fmla="*/ 0 h 90"/>
                  <a:gd name="T20" fmla="*/ 0 w 96"/>
                  <a:gd name="T21" fmla="*/ 0 h 90"/>
                  <a:gd name="T22" fmla="*/ 0 w 96"/>
                  <a:gd name="T23" fmla="*/ 0 h 90"/>
                  <a:gd name="T24" fmla="*/ 0 w 96"/>
                  <a:gd name="T25" fmla="*/ 0 h 90"/>
                  <a:gd name="T26" fmla="*/ 0 w 96"/>
                  <a:gd name="T27" fmla="*/ 0 h 90"/>
                  <a:gd name="T28" fmla="*/ 0 w 96"/>
                  <a:gd name="T29" fmla="*/ 0 h 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6"/>
                  <a:gd name="T46" fmla="*/ 0 h 90"/>
                  <a:gd name="T47" fmla="*/ 96 w 96"/>
                  <a:gd name="T48" fmla="*/ 90 h 9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6" h="90">
                    <a:moveTo>
                      <a:pt x="0" y="9"/>
                    </a:moveTo>
                    <a:lnTo>
                      <a:pt x="18" y="11"/>
                    </a:lnTo>
                    <a:lnTo>
                      <a:pt x="36" y="20"/>
                    </a:lnTo>
                    <a:lnTo>
                      <a:pt x="51" y="37"/>
                    </a:lnTo>
                    <a:lnTo>
                      <a:pt x="61" y="56"/>
                    </a:lnTo>
                    <a:lnTo>
                      <a:pt x="68" y="77"/>
                    </a:lnTo>
                    <a:lnTo>
                      <a:pt x="69" y="90"/>
                    </a:lnTo>
                    <a:lnTo>
                      <a:pt x="96" y="88"/>
                    </a:lnTo>
                    <a:lnTo>
                      <a:pt x="96" y="67"/>
                    </a:lnTo>
                    <a:lnTo>
                      <a:pt x="82" y="28"/>
                    </a:lnTo>
                    <a:lnTo>
                      <a:pt x="70" y="12"/>
                    </a:lnTo>
                    <a:lnTo>
                      <a:pt x="58" y="3"/>
                    </a:lnTo>
                    <a:lnTo>
                      <a:pt x="48" y="0"/>
                    </a:lnTo>
                    <a:lnTo>
                      <a:pt x="22" y="5"/>
                    </a:lnTo>
                    <a:lnTo>
                      <a:pt x="0" y="9"/>
                    </a:lnTo>
                    <a:close/>
                  </a:path>
                </a:pathLst>
              </a:custGeom>
              <a:solidFill>
                <a:srgbClr val="003399"/>
              </a:solidFill>
              <a:ln w="9525">
                <a:solidFill>
                  <a:schemeClr val="bg1"/>
                </a:solidFill>
                <a:round/>
                <a:headEnd/>
                <a:tailEnd/>
              </a:ln>
            </p:spPr>
            <p:txBody>
              <a:bodyPr/>
              <a:lstStyle/>
              <a:p>
                <a:endParaRPr lang="ko-KR" altLang="en-US"/>
              </a:p>
            </p:txBody>
          </p:sp>
          <p:sp>
            <p:nvSpPr>
              <p:cNvPr id="68641" name="Freeform 33"/>
              <p:cNvSpPr>
                <a:spLocks/>
              </p:cNvSpPr>
              <p:nvPr/>
            </p:nvSpPr>
            <p:spPr bwMode="auto">
              <a:xfrm>
                <a:off x="440" y="2301"/>
                <a:ext cx="32" cy="30"/>
              </a:xfrm>
              <a:custGeom>
                <a:avLst/>
                <a:gdLst>
                  <a:gd name="T0" fmla="*/ 0 w 96"/>
                  <a:gd name="T1" fmla="*/ 0 h 90"/>
                  <a:gd name="T2" fmla="*/ 0 w 96"/>
                  <a:gd name="T3" fmla="*/ 0 h 90"/>
                  <a:gd name="T4" fmla="*/ 0 w 96"/>
                  <a:gd name="T5" fmla="*/ 0 h 90"/>
                  <a:gd name="T6" fmla="*/ 0 w 96"/>
                  <a:gd name="T7" fmla="*/ 0 h 90"/>
                  <a:gd name="T8" fmla="*/ 0 w 96"/>
                  <a:gd name="T9" fmla="*/ 0 h 90"/>
                  <a:gd name="T10" fmla="*/ 0 w 96"/>
                  <a:gd name="T11" fmla="*/ 0 h 90"/>
                  <a:gd name="T12" fmla="*/ 0 w 96"/>
                  <a:gd name="T13" fmla="*/ 0 h 90"/>
                  <a:gd name="T14" fmla="*/ 0 w 96"/>
                  <a:gd name="T15" fmla="*/ 0 h 90"/>
                  <a:gd name="T16" fmla="*/ 0 w 96"/>
                  <a:gd name="T17" fmla="*/ 0 h 90"/>
                  <a:gd name="T18" fmla="*/ 0 w 96"/>
                  <a:gd name="T19" fmla="*/ 0 h 90"/>
                  <a:gd name="T20" fmla="*/ 0 w 96"/>
                  <a:gd name="T21" fmla="*/ 0 h 90"/>
                  <a:gd name="T22" fmla="*/ 0 w 96"/>
                  <a:gd name="T23" fmla="*/ 0 h 90"/>
                  <a:gd name="T24" fmla="*/ 0 w 96"/>
                  <a:gd name="T25" fmla="*/ 0 h 90"/>
                  <a:gd name="T26" fmla="*/ 0 w 96"/>
                  <a:gd name="T27" fmla="*/ 0 h 90"/>
                  <a:gd name="T28" fmla="*/ 0 w 96"/>
                  <a:gd name="T29" fmla="*/ 0 h 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6"/>
                  <a:gd name="T46" fmla="*/ 0 h 90"/>
                  <a:gd name="T47" fmla="*/ 96 w 96"/>
                  <a:gd name="T48" fmla="*/ 90 h 9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6" h="90">
                    <a:moveTo>
                      <a:pt x="0" y="9"/>
                    </a:moveTo>
                    <a:lnTo>
                      <a:pt x="18" y="11"/>
                    </a:lnTo>
                    <a:lnTo>
                      <a:pt x="36" y="20"/>
                    </a:lnTo>
                    <a:lnTo>
                      <a:pt x="51" y="37"/>
                    </a:lnTo>
                    <a:lnTo>
                      <a:pt x="61" y="56"/>
                    </a:lnTo>
                    <a:lnTo>
                      <a:pt x="68" y="77"/>
                    </a:lnTo>
                    <a:lnTo>
                      <a:pt x="69" y="90"/>
                    </a:lnTo>
                    <a:lnTo>
                      <a:pt x="96" y="88"/>
                    </a:lnTo>
                    <a:lnTo>
                      <a:pt x="96" y="67"/>
                    </a:lnTo>
                    <a:lnTo>
                      <a:pt x="82" y="28"/>
                    </a:lnTo>
                    <a:lnTo>
                      <a:pt x="70" y="12"/>
                    </a:lnTo>
                    <a:lnTo>
                      <a:pt x="58" y="3"/>
                    </a:lnTo>
                    <a:lnTo>
                      <a:pt x="48" y="0"/>
                    </a:lnTo>
                    <a:lnTo>
                      <a:pt x="22" y="5"/>
                    </a:lnTo>
                    <a:lnTo>
                      <a:pt x="0" y="9"/>
                    </a:lnTo>
                  </a:path>
                </a:pathLst>
              </a:custGeom>
              <a:solidFill>
                <a:srgbClr val="003399"/>
              </a:solidFill>
              <a:ln w="0">
                <a:solidFill>
                  <a:schemeClr val="bg1"/>
                </a:solidFill>
                <a:round/>
                <a:headEnd/>
                <a:tailEnd/>
              </a:ln>
            </p:spPr>
            <p:txBody>
              <a:bodyPr/>
              <a:lstStyle/>
              <a:p>
                <a:endParaRPr lang="ko-KR" altLang="en-US"/>
              </a:p>
            </p:txBody>
          </p:sp>
        </p:grpSp>
        <p:sp>
          <p:nvSpPr>
            <p:cNvPr id="68614" name="TextBox 34"/>
            <p:cNvSpPr txBox="1">
              <a:spLocks noChangeArrowheads="1"/>
            </p:cNvSpPr>
            <p:nvPr/>
          </p:nvSpPr>
          <p:spPr bwMode="auto">
            <a:xfrm>
              <a:off x="1401998" y="2857496"/>
              <a:ext cx="6000750" cy="630942"/>
            </a:xfrm>
            <a:prstGeom prst="rect">
              <a:avLst/>
            </a:prstGeom>
            <a:noFill/>
            <a:ln w="9525">
              <a:noFill/>
              <a:miter lim="800000"/>
              <a:headEnd/>
              <a:tailEnd/>
            </a:ln>
          </p:spPr>
          <p:txBody>
            <a:bodyPr>
              <a:spAutoFit/>
            </a:bodyPr>
            <a:lstStyle/>
            <a:p>
              <a:pPr algn="ctr">
                <a:buClr>
                  <a:schemeClr val="hlink"/>
                </a:buClr>
                <a:buFont typeface="Wingdings" pitchFamily="2" charset="2"/>
                <a:buNone/>
              </a:pPr>
              <a:r>
                <a:rPr lang="ko-KR" altLang="en-US" sz="3500" dirty="0">
                  <a:latin typeface="HY헤드라인M" panose="02030600000101010101" pitchFamily="18" charset="-127"/>
                  <a:ea typeface="HY헤드라인M" panose="02030600000101010101" pitchFamily="18" charset="-127"/>
                </a:rPr>
                <a:t>건설 현장 용역인부관리</a:t>
              </a:r>
            </a:p>
          </p:txBody>
        </p:sp>
      </p:grpSp>
      <p:pic>
        <p:nvPicPr>
          <p:cNvPr id="36" name="그림 35"/>
          <p:cNvPicPr>
            <a:picLocks noChangeAspect="1"/>
          </p:cNvPicPr>
          <p:nvPr/>
        </p:nvPicPr>
        <p:blipFill>
          <a:blip r:embed="rId2"/>
          <a:srcRect/>
          <a:stretch>
            <a:fillRect/>
          </a:stretch>
        </p:blipFill>
        <p:spPr bwMode="auto">
          <a:xfrm>
            <a:off x="7715272" y="1428736"/>
            <a:ext cx="1289050" cy="3886200"/>
          </a:xfrm>
          <a:prstGeom prst="rect">
            <a:avLst/>
          </a:prstGeom>
          <a:noFill/>
          <a:ln w="9525">
            <a:noFill/>
            <a:miter lim="800000"/>
            <a:headEnd/>
            <a:tailEnd/>
          </a:ln>
        </p:spPr>
      </p:pic>
    </p:spTree>
    <p:extLst>
      <p:ext uri="{BB962C8B-B14F-4D97-AF65-F5344CB8AC3E}">
        <p14:creationId xmlns:p14="http://schemas.microsoft.com/office/powerpoint/2010/main" xmlns="" val="91626688"/>
      </p:ext>
    </p:extLst>
  </p:cSld>
  <p:clrMapOvr>
    <a:masterClrMapping/>
  </p:clrMapOvr>
  <p:transition spd="slow">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1835151" y="2349500"/>
            <a:ext cx="7058025" cy="4032250"/>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p>
            <a:pPr eaLnBrk="1" latinLnBrk="1" hangingPunct="1">
              <a:buClr>
                <a:schemeClr val="hlink"/>
              </a:buClr>
              <a:buFont typeface="Wingdings" pitchFamily="2" charset="2"/>
              <a:buChar char="§"/>
              <a:defRPr/>
            </a:pPr>
            <a:endParaRPr lang="ko-KR" altLang="en-US" sz="1400" b="1">
              <a:latin typeface="맑은 고딕" pitchFamily="50" charset="-127"/>
              <a:ea typeface="맑은 고딕" pitchFamily="50" charset="-127"/>
            </a:endParaRPr>
          </a:p>
        </p:txBody>
      </p:sp>
      <p:pic>
        <p:nvPicPr>
          <p:cNvPr id="3" name="Picture 3" descr="j0285434[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98451" y="3068638"/>
            <a:ext cx="1681163" cy="3384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5"/>
          <p:cNvSpPr>
            <a:spLocks noChangeArrowheads="1"/>
          </p:cNvSpPr>
          <p:nvPr/>
        </p:nvSpPr>
        <p:spPr bwMode="auto">
          <a:xfrm>
            <a:off x="1907604" y="1268413"/>
            <a:ext cx="6984876" cy="824841"/>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wrap="square" lIns="54000" rIns="54000">
            <a:spAutoFit/>
          </a:bodyPr>
          <a:lstStyle>
            <a:lvl1pPr marL="419100" indent="-419100">
              <a:tabLst>
                <a:tab pos="92075" algn="l"/>
              </a:tabLst>
              <a:defRPr kumimoji="1" sz="1600">
                <a:solidFill>
                  <a:schemeClr val="tx1"/>
                </a:solidFill>
                <a:latin typeface="HY헤드라인M" panose="02030600000101010101" pitchFamily="18" charset="-127"/>
                <a:ea typeface="굴림" panose="020B0600000101010101" pitchFamily="50" charset="-127"/>
              </a:defRPr>
            </a:lvl1pPr>
            <a:lvl2pPr marL="742950" indent="-285750">
              <a:tabLst>
                <a:tab pos="92075" algn="l"/>
              </a:tabLst>
              <a:defRPr kumimoji="1" sz="1600">
                <a:solidFill>
                  <a:schemeClr val="tx1"/>
                </a:solidFill>
                <a:latin typeface="HY헤드라인M" panose="02030600000101010101" pitchFamily="18" charset="-127"/>
                <a:ea typeface="굴림" panose="020B0600000101010101" pitchFamily="50" charset="-127"/>
              </a:defRPr>
            </a:lvl2pPr>
            <a:lvl3pPr marL="11430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3pPr>
            <a:lvl4pPr marL="16002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4pPr>
            <a:lvl5pPr marL="20574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9pPr>
          </a:lstStyle>
          <a:p>
            <a:pPr latinLnBrk="1">
              <a:spcBef>
                <a:spcPct val="20000"/>
              </a:spcBef>
            </a:pPr>
            <a:r>
              <a:rPr lang="ko-KR" altLang="en-US" sz="1400" b="1" dirty="0">
                <a:latin typeface="맑은 고딕" panose="020B0503020000020004" pitchFamily="50" charset="-127"/>
                <a:ea typeface="맑은 고딕" panose="020B0503020000020004" pitchFamily="50" charset="-127"/>
              </a:rPr>
              <a:t>건설현장에는 업무특성상 그때 그때 필요에 따라서 용역회사로 </a:t>
            </a:r>
            <a:r>
              <a:rPr lang="ko-KR" altLang="en-US" sz="1400" b="1" dirty="0" err="1">
                <a:latin typeface="맑은 고딕" panose="020B0503020000020004" pitchFamily="50" charset="-127"/>
                <a:ea typeface="맑은 고딕" panose="020B0503020000020004" pitchFamily="50" charset="-127"/>
              </a:rPr>
              <a:t>부터</a:t>
            </a:r>
            <a:r>
              <a:rPr lang="ko-KR" altLang="en-US" sz="1400" b="1" dirty="0">
                <a:latin typeface="맑은 고딕" panose="020B0503020000020004" pitchFamily="50" charset="-127"/>
                <a:ea typeface="맑은 고딕" panose="020B0503020000020004" pitchFamily="50" charset="-127"/>
              </a:rPr>
              <a:t> </a:t>
            </a:r>
            <a:r>
              <a:rPr lang="ko-KR" altLang="en-US" sz="1400" b="1" dirty="0" smtClean="0">
                <a:latin typeface="맑은 고딕" panose="020B0503020000020004" pitchFamily="50" charset="-127"/>
                <a:ea typeface="맑은 고딕" panose="020B0503020000020004" pitchFamily="50" charset="-127"/>
              </a:rPr>
              <a:t>소개받은 용역</a:t>
            </a:r>
            <a:endParaRPr lang="en-US" altLang="ko-KR" sz="1400" b="1" dirty="0" smtClean="0">
              <a:latin typeface="맑은 고딕" panose="020B0503020000020004" pitchFamily="50" charset="-127"/>
              <a:ea typeface="맑은 고딕" panose="020B0503020000020004" pitchFamily="50" charset="-127"/>
            </a:endParaRPr>
          </a:p>
          <a:p>
            <a:pPr latinLnBrk="1">
              <a:spcBef>
                <a:spcPct val="20000"/>
              </a:spcBef>
            </a:pPr>
            <a:r>
              <a:rPr lang="ko-KR" altLang="en-US" sz="1400" b="1" dirty="0" smtClean="0">
                <a:latin typeface="맑은 고딕" panose="020B0503020000020004" pitchFamily="50" charset="-127"/>
                <a:ea typeface="맑은 고딕" panose="020B0503020000020004" pitchFamily="50" charset="-127"/>
              </a:rPr>
              <a:t>인부를 </a:t>
            </a:r>
            <a:r>
              <a:rPr lang="ko-KR" altLang="en-US" sz="1400" b="1" dirty="0">
                <a:latin typeface="맑은 고딕" panose="020B0503020000020004" pitchFamily="50" charset="-127"/>
                <a:ea typeface="맑은 고딕" panose="020B0503020000020004" pitchFamily="50" charset="-127"/>
              </a:rPr>
              <a:t>사용할 수 밖에 없음</a:t>
            </a:r>
            <a:r>
              <a:rPr lang="en-US" altLang="ko-KR" sz="1400" b="1" dirty="0">
                <a:latin typeface="맑은 고딕" panose="020B0503020000020004" pitchFamily="50" charset="-127"/>
                <a:ea typeface="맑은 고딕" panose="020B0503020000020004" pitchFamily="50" charset="-127"/>
              </a:rPr>
              <a:t>. </a:t>
            </a:r>
            <a:r>
              <a:rPr lang="ko-KR" altLang="en-US" sz="1400" b="1" dirty="0">
                <a:latin typeface="맑은 고딕" panose="020B0503020000020004" pitchFamily="50" charset="-127"/>
                <a:ea typeface="맑은 고딕" panose="020B0503020000020004" pitchFamily="50" charset="-127"/>
              </a:rPr>
              <a:t>이 경우 파견법위반문제가 </a:t>
            </a:r>
            <a:r>
              <a:rPr lang="ko-KR" altLang="en-US" sz="1400" b="1" dirty="0" smtClean="0">
                <a:latin typeface="맑은 고딕" panose="020B0503020000020004" pitchFamily="50" charset="-127"/>
                <a:ea typeface="맑은 고딕" panose="020B0503020000020004" pitchFamily="50" charset="-127"/>
              </a:rPr>
              <a:t>발생할 </a:t>
            </a:r>
            <a:r>
              <a:rPr lang="ko-KR" altLang="en-US" sz="1400" b="1" dirty="0">
                <a:latin typeface="맑은 고딕" panose="020B0503020000020004" pitchFamily="50" charset="-127"/>
                <a:ea typeface="맑은 고딕" panose="020B0503020000020004" pitchFamily="50" charset="-127"/>
              </a:rPr>
              <a:t>수 있다고 했는데 </a:t>
            </a:r>
            <a:r>
              <a:rPr lang="ko-KR" altLang="en-US" sz="1400" b="1" dirty="0" smtClean="0">
                <a:latin typeface="맑은 고딕" panose="020B0503020000020004" pitchFamily="50" charset="-127"/>
                <a:ea typeface="맑은 고딕" panose="020B0503020000020004" pitchFamily="50" charset="-127"/>
              </a:rPr>
              <a:t>법적</a:t>
            </a:r>
            <a:endParaRPr lang="en-US" altLang="ko-KR" sz="1400" b="1" dirty="0" smtClean="0">
              <a:latin typeface="맑은 고딕" panose="020B0503020000020004" pitchFamily="50" charset="-127"/>
              <a:ea typeface="맑은 고딕" panose="020B0503020000020004" pitchFamily="50" charset="-127"/>
            </a:endParaRPr>
          </a:p>
          <a:p>
            <a:pPr latinLnBrk="1">
              <a:spcBef>
                <a:spcPct val="20000"/>
              </a:spcBef>
            </a:pPr>
            <a:r>
              <a:rPr lang="ko-KR" altLang="en-US" sz="1400" b="1" dirty="0" smtClean="0">
                <a:latin typeface="맑은 고딕" panose="020B0503020000020004" pitchFamily="50" charset="-127"/>
                <a:ea typeface="맑은 고딕" panose="020B0503020000020004" pitchFamily="50" charset="-127"/>
              </a:rPr>
              <a:t>문제가 </a:t>
            </a:r>
            <a:r>
              <a:rPr lang="ko-KR" altLang="en-US" sz="1400" b="1" dirty="0">
                <a:latin typeface="맑은 고딕" panose="020B0503020000020004" pitchFamily="50" charset="-127"/>
                <a:ea typeface="맑은 고딕" panose="020B0503020000020004" pitchFamily="50" charset="-127"/>
              </a:rPr>
              <a:t>발생하지 않도록 관리하는 방안은</a:t>
            </a:r>
            <a:r>
              <a:rPr lang="en-US" altLang="ko-KR" sz="1400" b="1" dirty="0">
                <a:latin typeface="맑은 고딕" panose="020B0503020000020004" pitchFamily="50" charset="-127"/>
                <a:ea typeface="맑은 고딕" panose="020B0503020000020004" pitchFamily="50" charset="-127"/>
              </a:rPr>
              <a:t>?</a:t>
            </a:r>
          </a:p>
        </p:txBody>
      </p:sp>
      <p:sp>
        <p:nvSpPr>
          <p:cNvPr id="5" name="Rectangle 6"/>
          <p:cNvSpPr>
            <a:spLocks noChangeArrowheads="1"/>
          </p:cNvSpPr>
          <p:nvPr/>
        </p:nvSpPr>
        <p:spPr bwMode="auto">
          <a:xfrm>
            <a:off x="2051050" y="2420938"/>
            <a:ext cx="6551613" cy="2654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54000" rIns="54000">
            <a:spAutoFit/>
          </a:bodyPr>
          <a:lstStyle>
            <a:lvl1pPr marL="609600" indent="-609600">
              <a:tabLst>
                <a:tab pos="92075" algn="l"/>
              </a:tabLst>
              <a:defRPr kumimoji="1" sz="1600">
                <a:solidFill>
                  <a:schemeClr val="tx1"/>
                </a:solidFill>
                <a:latin typeface="HY헤드라인M" panose="02030600000101010101" pitchFamily="18" charset="-127"/>
                <a:ea typeface="굴림" panose="020B0600000101010101" pitchFamily="50" charset="-127"/>
              </a:defRPr>
            </a:lvl1pPr>
            <a:lvl2pPr marL="742950" indent="-285750">
              <a:tabLst>
                <a:tab pos="92075" algn="l"/>
              </a:tabLst>
              <a:defRPr kumimoji="1" sz="1600">
                <a:solidFill>
                  <a:schemeClr val="tx1"/>
                </a:solidFill>
                <a:latin typeface="HY헤드라인M" panose="02030600000101010101" pitchFamily="18" charset="-127"/>
                <a:ea typeface="굴림" panose="020B0600000101010101" pitchFamily="50" charset="-127"/>
              </a:defRPr>
            </a:lvl2pPr>
            <a:lvl3pPr marL="11430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3pPr>
            <a:lvl4pPr marL="16002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4pPr>
            <a:lvl5pPr marL="20574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buClr>
                <a:schemeClr val="hlink"/>
              </a:buClr>
              <a:buFont typeface="Wingdings" panose="05000000000000000000" pitchFamily="2" charset="2"/>
              <a:buBlip>
                <a:blip r:embed="rId3"/>
              </a:buBlip>
            </a:pPr>
            <a:r>
              <a:rPr lang="ko-KR" altLang="en-US" sz="1400" b="1" dirty="0">
                <a:latin typeface="맑은 고딕" panose="020B0503020000020004" pitchFamily="50" charset="-127"/>
                <a:ea typeface="맑은 고딕" panose="020B0503020000020004" pitchFamily="50" charset="-127"/>
              </a:rPr>
              <a:t>건설현장의 용역인부</a:t>
            </a:r>
            <a:r>
              <a:rPr lang="en-US" altLang="ko-KR" sz="1400" b="1" dirty="0">
                <a:latin typeface="맑은 고딕" panose="020B0503020000020004" pitchFamily="50" charset="-127"/>
                <a:ea typeface="맑은 고딕" panose="020B0503020000020004" pitchFamily="50" charset="-127"/>
              </a:rPr>
              <a:t>(</a:t>
            </a:r>
            <a:r>
              <a:rPr lang="ko-KR" altLang="en-US" sz="1400" b="1" dirty="0">
                <a:latin typeface="맑은 고딕" panose="020B0503020000020004" pitchFamily="50" charset="-127"/>
                <a:ea typeface="맑은 고딕" panose="020B0503020000020004" pitchFamily="50" charset="-127"/>
              </a:rPr>
              <a:t>일명 </a:t>
            </a:r>
            <a:r>
              <a:rPr lang="en-US" altLang="ko-KR" sz="1400" b="1" dirty="0">
                <a:latin typeface="맑은 고딕" panose="020B0503020000020004" pitchFamily="50" charset="-127"/>
                <a:ea typeface="맑은 고딕" panose="020B0503020000020004" pitchFamily="50" charset="-127"/>
              </a:rPr>
              <a:t>“</a:t>
            </a:r>
            <a:r>
              <a:rPr lang="ko-KR" altLang="en-US" sz="1400" b="1" dirty="0">
                <a:latin typeface="맑은 고딕" panose="020B0503020000020004" pitchFamily="50" charset="-127"/>
                <a:ea typeface="맑은 고딕" panose="020B0503020000020004" pitchFamily="50" charset="-127"/>
              </a:rPr>
              <a:t>잡부</a:t>
            </a:r>
            <a:r>
              <a:rPr lang="en-US" altLang="ko-KR" sz="1400" b="1" dirty="0">
                <a:latin typeface="맑은 고딕" panose="020B0503020000020004" pitchFamily="50" charset="-127"/>
                <a:ea typeface="맑은 고딕" panose="020B0503020000020004" pitchFamily="50" charset="-127"/>
              </a:rPr>
              <a:t>”)</a:t>
            </a:r>
            <a:r>
              <a:rPr lang="ko-KR" altLang="en-US" sz="1400" b="1" dirty="0">
                <a:latin typeface="맑은 고딕" panose="020B0503020000020004" pitchFamily="50" charset="-127"/>
                <a:ea typeface="맑은 고딕" panose="020B0503020000020004" pitchFamily="50" charset="-127"/>
              </a:rPr>
              <a:t>는 용역회사로 부터 소개받아서 </a:t>
            </a:r>
            <a:r>
              <a:rPr lang="ko-KR" altLang="en-US" sz="1400" b="1" dirty="0" err="1">
                <a:latin typeface="맑은 고딕" panose="020B0503020000020004" pitchFamily="50" charset="-127"/>
                <a:ea typeface="맑은 고딕" panose="020B0503020000020004" pitchFamily="50" charset="-127"/>
              </a:rPr>
              <a:t>직접고용하는</a:t>
            </a:r>
            <a:r>
              <a:rPr lang="ko-KR" altLang="en-US" sz="1400" b="1" dirty="0">
                <a:latin typeface="맑은 고딕" panose="020B0503020000020004" pitchFamily="50" charset="-127"/>
                <a:ea typeface="맑은 고딕" panose="020B0503020000020004" pitchFamily="50" charset="-127"/>
              </a:rPr>
              <a:t> 직영근로자로서 관리하는 것이 원칙임</a:t>
            </a:r>
            <a:r>
              <a:rPr lang="en-US" altLang="ko-KR" sz="1400" b="1" dirty="0">
                <a:latin typeface="맑은 고딕" panose="020B0503020000020004" pitchFamily="50" charset="-127"/>
                <a:ea typeface="맑은 고딕" panose="020B0503020000020004" pitchFamily="50" charset="-127"/>
              </a:rPr>
              <a:t>.  </a:t>
            </a:r>
            <a:r>
              <a:rPr lang="ko-KR" altLang="en-US" sz="1400" b="1" dirty="0">
                <a:latin typeface="맑은 고딕" panose="020B0503020000020004" pitchFamily="50" charset="-127"/>
                <a:ea typeface="맑은 고딕" panose="020B0503020000020004" pitchFamily="50" charset="-127"/>
              </a:rPr>
              <a:t>따라서 </a:t>
            </a:r>
            <a:r>
              <a:rPr lang="ko-KR" altLang="en-US" sz="1400" b="1" dirty="0">
                <a:solidFill>
                  <a:srgbClr val="C00000"/>
                </a:solidFill>
                <a:latin typeface="맑은 고딕" panose="020B0503020000020004" pitchFamily="50" charset="-127"/>
                <a:ea typeface="맑은 고딕" panose="020B0503020000020004" pitchFamily="50" charset="-127"/>
              </a:rPr>
              <a:t>용역회사에는 직업소개수수료에 해당하는 금액만 세금계산서 발생하고</a:t>
            </a:r>
            <a:r>
              <a:rPr lang="en-US" altLang="ko-KR" sz="1400" b="1" dirty="0">
                <a:solidFill>
                  <a:srgbClr val="C00000"/>
                </a:solidFill>
                <a:latin typeface="맑은 고딕" panose="020B0503020000020004" pitchFamily="50" charset="-127"/>
                <a:ea typeface="맑은 고딕" panose="020B0503020000020004" pitchFamily="50" charset="-127"/>
              </a:rPr>
              <a:t>, </a:t>
            </a:r>
            <a:r>
              <a:rPr lang="ko-KR" altLang="en-US" sz="1400" b="1" dirty="0">
                <a:solidFill>
                  <a:srgbClr val="C00000"/>
                </a:solidFill>
                <a:latin typeface="맑은 고딕" panose="020B0503020000020004" pitchFamily="50" charset="-127"/>
                <a:ea typeface="맑은 고딕" panose="020B0503020000020004" pitchFamily="50" charset="-127"/>
              </a:rPr>
              <a:t>임금은 근로계약서를 작성하고 임금은 직접 지급하는 가장 바람직한 관리방법임</a:t>
            </a:r>
            <a:r>
              <a:rPr lang="en-US" altLang="ko-KR" sz="1400" b="1" dirty="0">
                <a:latin typeface="맑은 고딕" panose="020B0503020000020004" pitchFamily="50" charset="-127"/>
                <a:ea typeface="맑은 고딕" panose="020B0503020000020004" pitchFamily="50" charset="-127"/>
              </a:rPr>
              <a:t>. </a:t>
            </a:r>
          </a:p>
          <a:p>
            <a:pPr eaLnBrk="1" latinLnBrk="1" hangingPunct="1">
              <a:buClr>
                <a:schemeClr val="hlink"/>
              </a:buClr>
              <a:buFont typeface="Wingdings" panose="05000000000000000000" pitchFamily="2" charset="2"/>
              <a:buNone/>
            </a:pPr>
            <a:endParaRPr lang="en-US" altLang="ko-KR" sz="1400" b="1" dirty="0">
              <a:latin typeface="맑은 고딕" panose="020B0503020000020004" pitchFamily="50" charset="-127"/>
              <a:ea typeface="맑은 고딕" panose="020B0503020000020004" pitchFamily="50" charset="-127"/>
            </a:endParaRPr>
          </a:p>
          <a:p>
            <a:pPr eaLnBrk="1" latinLnBrk="1" hangingPunct="1">
              <a:buClr>
                <a:schemeClr val="hlink"/>
              </a:buClr>
              <a:buFont typeface="Wingdings" panose="05000000000000000000" pitchFamily="2" charset="2"/>
              <a:buBlip>
                <a:blip r:embed="rId3"/>
              </a:buBlip>
            </a:pPr>
            <a:r>
              <a:rPr lang="ko-KR" altLang="en-US" sz="1400" b="1" dirty="0">
                <a:latin typeface="맑은 고딕" panose="020B0503020000020004" pitchFamily="50" charset="-127"/>
                <a:ea typeface="맑은 고딕" panose="020B0503020000020004" pitchFamily="50" charset="-127"/>
              </a:rPr>
              <a:t>건설현장에서 용역회사에 용역인부 임금</a:t>
            </a:r>
            <a:r>
              <a:rPr lang="en-US" altLang="ko-KR" sz="1400" b="1" dirty="0">
                <a:latin typeface="맑은 고딕" panose="020B0503020000020004" pitchFamily="50" charset="-127"/>
                <a:ea typeface="맑은 고딕" panose="020B0503020000020004" pitchFamily="50" charset="-127"/>
              </a:rPr>
              <a:t>+</a:t>
            </a:r>
            <a:r>
              <a:rPr lang="ko-KR" altLang="en-US" sz="1400" b="1" dirty="0">
                <a:latin typeface="맑은 고딕" panose="020B0503020000020004" pitchFamily="50" charset="-127"/>
                <a:ea typeface="맑은 고딕" panose="020B0503020000020004" pitchFamily="50" charset="-127"/>
              </a:rPr>
              <a:t>수수료를 합한 금액을 계산서에 근거 지급하는 경우가 많이 발생되는바</a:t>
            </a:r>
            <a:r>
              <a:rPr lang="en-US" altLang="ko-KR" sz="1400" b="1" dirty="0">
                <a:latin typeface="맑은 고딕" panose="020B0503020000020004" pitchFamily="50" charset="-127"/>
                <a:ea typeface="맑은 고딕" panose="020B0503020000020004" pitchFamily="50" charset="-127"/>
              </a:rPr>
              <a:t>,  </a:t>
            </a:r>
            <a:r>
              <a:rPr lang="ko-KR" altLang="en-US" sz="1400" b="1" dirty="0">
                <a:latin typeface="맑은 고딕" panose="020B0503020000020004" pitchFamily="50" charset="-127"/>
                <a:ea typeface="맑은 고딕" panose="020B0503020000020004" pitchFamily="50" charset="-127"/>
              </a:rPr>
              <a:t>대표적인  </a:t>
            </a:r>
            <a:r>
              <a:rPr lang="en-US" altLang="ko-KR" sz="1400" b="1" dirty="0">
                <a:latin typeface="맑은 고딕" panose="020B0503020000020004" pitchFamily="50" charset="-127"/>
                <a:ea typeface="맑은 고딕" panose="020B0503020000020004" pitchFamily="50" charset="-127"/>
              </a:rPr>
              <a:t>“</a:t>
            </a:r>
            <a:r>
              <a:rPr lang="ko-KR" altLang="en-US" sz="1400" b="1" u="sng" dirty="0">
                <a:solidFill>
                  <a:srgbClr val="CC0000"/>
                </a:solidFill>
                <a:latin typeface="맑은 고딕" panose="020B0503020000020004" pitchFamily="50" charset="-127"/>
                <a:ea typeface="맑은 고딕" panose="020B0503020000020004" pitchFamily="50" charset="-127"/>
              </a:rPr>
              <a:t>불법파견</a:t>
            </a:r>
            <a:r>
              <a:rPr lang="en-US" altLang="ko-KR" sz="1400" b="1" u="sng" dirty="0">
                <a:solidFill>
                  <a:srgbClr val="CC0000"/>
                </a:solidFill>
                <a:latin typeface="맑은 고딕" panose="020B0503020000020004" pitchFamily="50" charset="-127"/>
                <a:ea typeface="맑은 고딕" panose="020B0503020000020004" pitchFamily="50" charset="-127"/>
              </a:rPr>
              <a:t>”</a:t>
            </a:r>
            <a:r>
              <a:rPr lang="ko-KR" altLang="en-US" sz="1400" b="1" u="sng" dirty="0">
                <a:solidFill>
                  <a:srgbClr val="CC0000"/>
                </a:solidFill>
                <a:latin typeface="맑은 고딕" panose="020B0503020000020004" pitchFamily="50" charset="-127"/>
                <a:ea typeface="맑은 고딕" panose="020B0503020000020004" pitchFamily="50" charset="-127"/>
              </a:rPr>
              <a:t>에 해당되며</a:t>
            </a:r>
            <a:r>
              <a:rPr lang="en-US" altLang="ko-KR" sz="1400" b="1" dirty="0">
                <a:latin typeface="맑은 고딕" panose="020B0503020000020004" pitchFamily="50" charset="-127"/>
                <a:ea typeface="맑은 고딕" panose="020B0503020000020004" pitchFamily="50" charset="-127"/>
              </a:rPr>
              <a:t>,  </a:t>
            </a:r>
            <a:r>
              <a:rPr lang="ko-KR" altLang="en-US" sz="1400" b="1" dirty="0">
                <a:latin typeface="맑은 고딕" panose="020B0503020000020004" pitchFamily="50" charset="-127"/>
                <a:ea typeface="맑은 고딕" panose="020B0503020000020004" pitchFamily="50" charset="-127"/>
              </a:rPr>
              <a:t>용역회사에서 </a:t>
            </a:r>
            <a:r>
              <a:rPr lang="ko-KR" altLang="en-US" sz="1400" b="1" dirty="0" err="1">
                <a:latin typeface="맑은 고딕" panose="020B0503020000020004" pitchFamily="50" charset="-127"/>
                <a:ea typeface="맑은 고딕" panose="020B0503020000020004" pitchFamily="50" charset="-127"/>
              </a:rPr>
              <a:t>용역비를</a:t>
            </a:r>
            <a:r>
              <a:rPr lang="ko-KR" altLang="en-US" sz="1400" b="1" dirty="0">
                <a:latin typeface="맑은 고딕" panose="020B0503020000020004" pitchFamily="50" charset="-127"/>
                <a:ea typeface="맑은 고딕" panose="020B0503020000020004" pitchFamily="50" charset="-127"/>
              </a:rPr>
              <a:t> </a:t>
            </a:r>
            <a:r>
              <a:rPr lang="ko-KR" altLang="en-US" sz="1400" b="1" dirty="0" err="1">
                <a:latin typeface="맑은 고딕" panose="020B0503020000020004" pitchFamily="50" charset="-127"/>
                <a:ea typeface="맑은 고딕" panose="020B0503020000020004" pitchFamily="50" charset="-127"/>
              </a:rPr>
              <a:t>받은후에</a:t>
            </a:r>
            <a:r>
              <a:rPr lang="ko-KR" altLang="en-US" sz="1400" b="1" dirty="0">
                <a:latin typeface="맑은 고딕" panose="020B0503020000020004" pitchFamily="50" charset="-127"/>
                <a:ea typeface="맑은 고딕" panose="020B0503020000020004" pitchFamily="50" charset="-127"/>
              </a:rPr>
              <a:t> 용역인부들에게 임금을 지급하지 않은 경우</a:t>
            </a:r>
            <a:r>
              <a:rPr lang="en-US" altLang="ko-KR" sz="1400" b="1" dirty="0">
                <a:latin typeface="맑은 고딕" panose="020B0503020000020004" pitchFamily="50" charset="-127"/>
                <a:ea typeface="맑은 고딕" panose="020B0503020000020004" pitchFamily="50" charset="-127"/>
              </a:rPr>
              <a:t>(</a:t>
            </a:r>
            <a:r>
              <a:rPr lang="ko-KR" altLang="en-US" sz="1400" b="1" dirty="0">
                <a:latin typeface="맑은 고딕" panose="020B0503020000020004" pitchFamily="50" charset="-127"/>
                <a:ea typeface="맑은 고딕" panose="020B0503020000020004" pitchFamily="50" charset="-127"/>
              </a:rPr>
              <a:t>임금체불</a:t>
            </a:r>
            <a:r>
              <a:rPr lang="en-US" altLang="ko-KR" sz="1400" b="1" dirty="0">
                <a:latin typeface="맑은 고딕" panose="020B0503020000020004" pitchFamily="50" charset="-127"/>
                <a:ea typeface="맑은 고딕" panose="020B0503020000020004" pitchFamily="50" charset="-127"/>
              </a:rPr>
              <a:t>)</a:t>
            </a:r>
            <a:r>
              <a:rPr lang="ko-KR" altLang="en-US" sz="1400" b="1" dirty="0">
                <a:latin typeface="맑은 고딕" panose="020B0503020000020004" pitchFamily="50" charset="-127"/>
                <a:ea typeface="맑은 고딕" panose="020B0503020000020004" pitchFamily="50" charset="-127"/>
              </a:rPr>
              <a:t>에는 근로기준법 제</a:t>
            </a:r>
            <a:r>
              <a:rPr lang="en-US" altLang="ko-KR" sz="1400" b="1" dirty="0">
                <a:latin typeface="맑은 고딕" panose="020B0503020000020004" pitchFamily="50" charset="-127"/>
                <a:ea typeface="맑은 고딕" panose="020B0503020000020004" pitchFamily="50" charset="-127"/>
              </a:rPr>
              <a:t>44</a:t>
            </a:r>
            <a:r>
              <a:rPr lang="ko-KR" altLang="en-US" sz="1400" b="1" dirty="0">
                <a:latin typeface="맑은 고딕" panose="020B0503020000020004" pitchFamily="50" charset="-127"/>
                <a:ea typeface="맑은 고딕" panose="020B0503020000020004" pitchFamily="50" charset="-127"/>
              </a:rPr>
              <a:t>조의 </a:t>
            </a:r>
            <a:r>
              <a:rPr lang="en-US" altLang="ko-KR" sz="1400" b="1" dirty="0">
                <a:latin typeface="맑은 고딕" panose="020B0503020000020004" pitchFamily="50" charset="-127"/>
                <a:ea typeface="맑은 고딕" panose="020B0503020000020004" pitchFamily="50" charset="-127"/>
              </a:rPr>
              <a:t>2</a:t>
            </a:r>
            <a:r>
              <a:rPr lang="ko-KR" altLang="en-US" sz="1400" b="1" dirty="0">
                <a:latin typeface="맑은 고딕" panose="020B0503020000020004" pitchFamily="50" charset="-127"/>
                <a:ea typeface="맑은 고딕" panose="020B0503020000020004" pitchFamily="50" charset="-127"/>
              </a:rPr>
              <a:t>에 의거 </a:t>
            </a:r>
            <a:r>
              <a:rPr lang="ko-KR" altLang="en-US" sz="1400" b="1" dirty="0" err="1">
                <a:latin typeface="맑은 고딕" panose="020B0503020000020004" pitchFamily="50" charset="-127"/>
                <a:ea typeface="맑은 고딕" panose="020B0503020000020004" pitchFamily="50" charset="-127"/>
              </a:rPr>
              <a:t>직상수급인인에</a:t>
            </a:r>
            <a:r>
              <a:rPr lang="ko-KR" altLang="en-US" sz="1400" b="1" dirty="0">
                <a:latin typeface="맑은 고딕" panose="020B0503020000020004" pitchFamily="50" charset="-127"/>
                <a:ea typeface="맑은 고딕" panose="020B0503020000020004" pitchFamily="50" charset="-127"/>
              </a:rPr>
              <a:t> 해당하는 건설회사가 연대하여 체불임금 지급 책임을 부담하게 됨 </a:t>
            </a:r>
          </a:p>
          <a:p>
            <a:pPr eaLnBrk="1" latinLnBrk="1" hangingPunct="1">
              <a:buClr>
                <a:schemeClr val="hlink"/>
              </a:buClr>
              <a:buFont typeface="Wingdings" panose="05000000000000000000" pitchFamily="2" charset="2"/>
              <a:buNone/>
            </a:pPr>
            <a:endParaRPr lang="ko-KR" altLang="en-US" sz="1400" b="1" dirty="0">
              <a:latin typeface="맑은 고딕" panose="020B0503020000020004" pitchFamily="50" charset="-127"/>
              <a:ea typeface="맑은 고딕" panose="020B0503020000020004" pitchFamily="50" charset="-127"/>
            </a:endParaRPr>
          </a:p>
          <a:p>
            <a:pPr eaLnBrk="1" latinLnBrk="1" hangingPunct="1">
              <a:buClr>
                <a:schemeClr val="hlink"/>
              </a:buClr>
              <a:buFont typeface="Wingdings" panose="05000000000000000000" pitchFamily="2" charset="2"/>
              <a:buNone/>
            </a:pPr>
            <a:endParaRPr lang="en-US" altLang="ko-KR" sz="1400" b="1" dirty="0">
              <a:latin typeface="맑은 고딕" panose="020B0503020000020004" pitchFamily="50" charset="-127"/>
              <a:ea typeface="맑은 고딕" panose="020B0503020000020004" pitchFamily="50" charset="-127"/>
            </a:endParaRPr>
          </a:p>
        </p:txBody>
      </p:sp>
      <p:sp>
        <p:nvSpPr>
          <p:cNvPr id="6" name="AutoShape 5"/>
          <p:cNvSpPr>
            <a:spLocks noChangeArrowheads="1"/>
          </p:cNvSpPr>
          <p:nvPr/>
        </p:nvSpPr>
        <p:spPr bwMode="auto">
          <a:xfrm>
            <a:off x="250825" y="1341438"/>
            <a:ext cx="1333500" cy="1079500"/>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algn="ctr" eaLnBrk="1" latinLnBrk="1" hangingPunct="1"/>
            <a:r>
              <a:rPr kumimoji="0" lang="ko-KR" altLang="en-US" b="1">
                <a:solidFill>
                  <a:schemeClr val="bg1"/>
                </a:solidFill>
                <a:latin typeface="맑은 고딕" panose="020B0503020000020004" pitchFamily="50" charset="-127"/>
                <a:ea typeface="맑은 고딕" panose="020B0503020000020004" pitchFamily="50" charset="-127"/>
              </a:rPr>
              <a:t>용역인부</a:t>
            </a:r>
          </a:p>
        </p:txBody>
      </p:sp>
      <p:sp>
        <p:nvSpPr>
          <p:cNvPr id="7" name="Rectangle 4"/>
          <p:cNvSpPr>
            <a:spLocks noChangeArrowheads="1"/>
          </p:cNvSpPr>
          <p:nvPr/>
        </p:nvSpPr>
        <p:spPr bwMode="auto">
          <a:xfrm>
            <a:off x="1116014" y="220296"/>
            <a:ext cx="7344419" cy="396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304800" indent="-304800">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r>
              <a:rPr lang="ko-KR" altLang="en-US" sz="2000" b="1" dirty="0">
                <a:latin typeface="맑은 고딕" panose="020B0503020000020004" pitchFamily="50" charset="-127"/>
                <a:ea typeface="맑은 고딕" panose="020B0503020000020004" pitchFamily="50" charset="-127"/>
              </a:rPr>
              <a:t> 용역회사에서 소개받은 용역인부는 직접 고용해야만 하는가</a:t>
            </a:r>
            <a:r>
              <a:rPr lang="en-US" altLang="ko-KR" sz="2000" b="1" dirty="0">
                <a:latin typeface="맑은 고딕" panose="020B0503020000020004" pitchFamily="50" charset="-127"/>
                <a:ea typeface="맑은 고딕" panose="020B0503020000020004" pitchFamily="50" charset="-127"/>
              </a:rPr>
              <a:t>? </a:t>
            </a:r>
          </a:p>
        </p:txBody>
      </p:sp>
      <p:sp>
        <p:nvSpPr>
          <p:cNvPr id="8" name="Rectangle 6"/>
          <p:cNvSpPr>
            <a:spLocks noChangeArrowheads="1"/>
          </p:cNvSpPr>
          <p:nvPr/>
        </p:nvSpPr>
        <p:spPr bwMode="auto">
          <a:xfrm>
            <a:off x="2052639" y="4724402"/>
            <a:ext cx="6551612" cy="1590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54000" rIns="54000">
            <a:spAutoFit/>
          </a:bodyPr>
          <a:lstStyle>
            <a:lvl1pPr marL="609600" indent="-609600">
              <a:tabLst>
                <a:tab pos="92075" algn="l"/>
              </a:tabLst>
              <a:defRPr kumimoji="1" sz="1600">
                <a:solidFill>
                  <a:schemeClr val="tx1"/>
                </a:solidFill>
                <a:latin typeface="HY헤드라인M" panose="02030600000101010101" pitchFamily="18" charset="-127"/>
                <a:ea typeface="굴림" panose="020B0600000101010101" pitchFamily="50" charset="-127"/>
              </a:defRPr>
            </a:lvl1pPr>
            <a:lvl2pPr marL="742950" indent="-285750">
              <a:tabLst>
                <a:tab pos="92075" algn="l"/>
              </a:tabLst>
              <a:defRPr kumimoji="1" sz="1600">
                <a:solidFill>
                  <a:schemeClr val="tx1"/>
                </a:solidFill>
                <a:latin typeface="HY헤드라인M" panose="02030600000101010101" pitchFamily="18" charset="-127"/>
                <a:ea typeface="굴림" panose="020B0600000101010101" pitchFamily="50" charset="-127"/>
              </a:defRPr>
            </a:lvl2pPr>
            <a:lvl3pPr marL="11430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3pPr>
            <a:lvl4pPr marL="16002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4pPr>
            <a:lvl5pPr marL="20574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buClr>
                <a:schemeClr val="hlink"/>
              </a:buClr>
              <a:buFont typeface="Wingdings" panose="05000000000000000000" pitchFamily="2" charset="2"/>
              <a:buBlip>
                <a:blip r:embed="rId3"/>
              </a:buBlip>
            </a:pPr>
            <a:r>
              <a:rPr lang="ko-KR" altLang="en-US" sz="1400" b="1" dirty="0">
                <a:latin typeface="맑은 고딕" panose="020B0503020000020004" pitchFamily="50" charset="-127"/>
                <a:ea typeface="맑은 고딕" panose="020B0503020000020004" pitchFamily="50" charset="-127"/>
              </a:rPr>
              <a:t>실무적으로는 용역회사와 </a:t>
            </a:r>
            <a:r>
              <a:rPr lang="ko-KR" altLang="en-US" sz="1400" b="1" dirty="0" err="1">
                <a:latin typeface="맑은 고딕" panose="020B0503020000020004" pitchFamily="50" charset="-127"/>
                <a:ea typeface="맑은 고딕" panose="020B0503020000020004" pitchFamily="50" charset="-127"/>
              </a:rPr>
              <a:t>협조하에</a:t>
            </a:r>
            <a:r>
              <a:rPr lang="ko-KR" altLang="en-US" sz="1400" b="1" dirty="0">
                <a:latin typeface="맑은 고딕" panose="020B0503020000020004" pitchFamily="50" charset="-127"/>
                <a:ea typeface="맑은 고딕" panose="020B0503020000020004" pitchFamily="50" charset="-127"/>
              </a:rPr>
              <a:t> 근로계약서앞면을 작성하도록 하고</a:t>
            </a:r>
            <a:r>
              <a:rPr lang="en-US" altLang="ko-KR" sz="1400" b="1" dirty="0">
                <a:latin typeface="맑은 고딕" panose="020B0503020000020004" pitchFamily="50" charset="-127"/>
                <a:ea typeface="맑은 고딕" panose="020B0503020000020004" pitchFamily="50" charset="-127"/>
              </a:rPr>
              <a:t>, </a:t>
            </a:r>
            <a:r>
              <a:rPr lang="ko-KR" altLang="en-US" sz="1400" b="1" dirty="0">
                <a:latin typeface="맑은 고딕" panose="020B0503020000020004" pitchFamily="50" charset="-127"/>
                <a:ea typeface="맑은 고딕" panose="020B0503020000020004" pitchFamily="50" charset="-127"/>
              </a:rPr>
              <a:t>뒷면에 주민등록증사본을 복사하여 용역근로자가 지참토록 하게 하여 현장에 소개하고</a:t>
            </a:r>
            <a:r>
              <a:rPr lang="en-US" altLang="ko-KR" sz="1400" b="1" dirty="0">
                <a:latin typeface="맑은 고딕" panose="020B0503020000020004" pitchFamily="50" charset="-127"/>
                <a:ea typeface="맑은 고딕" panose="020B0503020000020004" pitchFamily="50" charset="-127"/>
              </a:rPr>
              <a:t>,  </a:t>
            </a:r>
            <a:r>
              <a:rPr lang="ko-KR" altLang="en-US" sz="1400" b="1" dirty="0">
                <a:latin typeface="맑은 고딕" panose="020B0503020000020004" pitchFamily="50" charset="-127"/>
                <a:ea typeface="맑은 고딕" panose="020B0503020000020004" pitchFamily="50" charset="-127"/>
              </a:rPr>
              <a:t>현장에서는 용역근로자를  직접 고용하는 방식을 취하여야 하며</a:t>
            </a:r>
            <a:r>
              <a:rPr lang="en-US" altLang="ko-KR" sz="1400" b="1" dirty="0">
                <a:latin typeface="맑은 고딕" panose="020B0503020000020004" pitchFamily="50" charset="-127"/>
                <a:ea typeface="맑은 고딕" panose="020B0503020000020004" pitchFamily="50" charset="-127"/>
              </a:rPr>
              <a:t>, </a:t>
            </a:r>
            <a:r>
              <a:rPr lang="ko-KR" altLang="en-US" sz="1400" b="1" dirty="0">
                <a:latin typeface="맑은 고딕" panose="020B0503020000020004" pitchFamily="50" charset="-127"/>
                <a:ea typeface="맑은 고딕" panose="020B0503020000020004" pitchFamily="50" charset="-127"/>
              </a:rPr>
              <a:t>용역회사에서 매일 매일 발생되는 임금은 용역회사에서 발생시마다 지급하고  </a:t>
            </a:r>
            <a:r>
              <a:rPr lang="ko-KR" altLang="en-US" sz="1400" b="1" dirty="0" err="1">
                <a:latin typeface="맑은 고딕" panose="020B0503020000020004" pitchFamily="50" charset="-127"/>
                <a:ea typeface="맑은 고딕" panose="020B0503020000020004" pitchFamily="50" charset="-127"/>
              </a:rPr>
              <a:t>출역일보와</a:t>
            </a:r>
            <a:r>
              <a:rPr lang="ko-KR" altLang="en-US" sz="1400" b="1" dirty="0">
                <a:latin typeface="맑은 고딕" panose="020B0503020000020004" pitchFamily="50" charset="-127"/>
                <a:ea typeface="맑은 고딕" panose="020B0503020000020004" pitchFamily="50" charset="-127"/>
              </a:rPr>
              <a:t> 영수증원본</a:t>
            </a:r>
            <a:r>
              <a:rPr lang="en-US" altLang="ko-KR" sz="1400" b="1" dirty="0">
                <a:latin typeface="맑은 고딕" panose="020B0503020000020004" pitchFamily="50" charset="-127"/>
                <a:ea typeface="맑은 고딕" panose="020B0503020000020004" pitchFamily="50" charset="-127"/>
              </a:rPr>
              <a:t>(</a:t>
            </a:r>
            <a:r>
              <a:rPr lang="ko-KR" altLang="en-US" sz="1400" b="1" dirty="0">
                <a:latin typeface="맑은 고딕" panose="020B0503020000020004" pitchFamily="50" charset="-127"/>
                <a:ea typeface="맑은 고딕" panose="020B0503020000020004" pitchFamily="50" charset="-127"/>
              </a:rPr>
              <a:t>자필영수증</a:t>
            </a:r>
            <a:r>
              <a:rPr lang="en-US" altLang="ko-KR" sz="1400" b="1" dirty="0">
                <a:latin typeface="맑은 고딕" panose="020B0503020000020004" pitchFamily="50" charset="-127"/>
                <a:ea typeface="맑은 고딕" panose="020B0503020000020004" pitchFamily="50" charset="-127"/>
              </a:rPr>
              <a:t>, </a:t>
            </a:r>
            <a:r>
              <a:rPr lang="ko-KR" altLang="en-US" sz="1400" b="1" dirty="0">
                <a:latin typeface="맑은 고딕" panose="020B0503020000020004" pitchFamily="50" charset="-127"/>
                <a:ea typeface="맑은 고딕" panose="020B0503020000020004" pitchFamily="50" charset="-127"/>
              </a:rPr>
              <a:t>우수 무인날인</a:t>
            </a:r>
            <a:r>
              <a:rPr lang="en-US" altLang="ko-KR" sz="1400" b="1" dirty="0">
                <a:latin typeface="맑은 고딕" panose="020B0503020000020004" pitchFamily="50" charset="-127"/>
                <a:ea typeface="맑은 고딕" panose="020B0503020000020004" pitchFamily="50" charset="-127"/>
              </a:rPr>
              <a:t>)</a:t>
            </a:r>
            <a:r>
              <a:rPr lang="ko-KR" altLang="en-US" sz="1400" b="1" dirty="0">
                <a:latin typeface="맑은 고딕" panose="020B0503020000020004" pitchFamily="50" charset="-127"/>
                <a:ea typeface="맑은 고딕" panose="020B0503020000020004" pitchFamily="50" charset="-127"/>
              </a:rPr>
              <a:t>을 제출하면 영수증 원본을 현장에 보관하고 임금을 용역회사에 일괄 지급하는 방법으로 활용하는 방법으로 관리할 수 있음</a:t>
            </a:r>
            <a:r>
              <a:rPr lang="en-US" altLang="ko-KR" sz="1400" b="1" dirty="0">
                <a:latin typeface="맑은 고딕" panose="020B0503020000020004" pitchFamily="50" charset="-127"/>
                <a:ea typeface="맑은 고딕" panose="020B0503020000020004" pitchFamily="50" charset="-127"/>
              </a:rPr>
              <a:t>.</a:t>
            </a:r>
          </a:p>
        </p:txBody>
      </p:sp>
      <p:sp>
        <p:nvSpPr>
          <p:cNvPr id="9" name="한쪽 모서리가 잘린 사각형 8"/>
          <p:cNvSpPr/>
          <p:nvPr/>
        </p:nvSpPr>
        <p:spPr>
          <a:xfrm>
            <a:off x="187493" y="188640"/>
            <a:ext cx="1000132" cy="428628"/>
          </a:xfrm>
          <a:prstGeom prst="snip1Rect">
            <a:avLst/>
          </a:prstGeom>
          <a:solidFill>
            <a:srgbClr val="92D05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1</a:t>
            </a:r>
            <a:endParaRPr lang="en-US" altLang="ko-KR" b="1" dirty="0">
              <a:solidFill>
                <a:schemeClr val="bg1"/>
              </a:solidFill>
              <a:latin typeface="맑은 고딕" pitchFamily="50" charset="-127"/>
              <a:ea typeface="맑은 고딕" pitchFamily="50" charset="-127"/>
            </a:endParaRPr>
          </a:p>
        </p:txBody>
      </p:sp>
      <p:sp>
        <p:nvSpPr>
          <p:cNvPr id="11" name="슬라이드 번호 개체 틀 10"/>
          <p:cNvSpPr>
            <a:spLocks noGrp="1"/>
          </p:cNvSpPr>
          <p:nvPr>
            <p:ph type="sldNum" sz="quarter" idx="10"/>
          </p:nvPr>
        </p:nvSpPr>
        <p:spPr/>
        <p:txBody>
          <a:bodyPr/>
          <a:lstStyle/>
          <a:p>
            <a:fld id="{5AA28E66-120B-484F-92DB-562B1AF73FA6}" type="slidenum">
              <a:rPr lang="ko-KR" altLang="en-US" smtClean="0"/>
              <a:pPr/>
              <a:t>83</a:t>
            </a:fld>
            <a:endParaRPr lang="ko-KR" altLang="en-US" dirty="0"/>
          </a:p>
        </p:txBody>
      </p:sp>
    </p:spTree>
    <p:extLst>
      <p:ext uri="{BB962C8B-B14F-4D97-AF65-F5344CB8AC3E}">
        <p14:creationId xmlns:p14="http://schemas.microsoft.com/office/powerpoint/2010/main" xmlns="" val="266662227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1835151" y="2420938"/>
            <a:ext cx="7058025" cy="4032250"/>
          </a:xfrm>
          <a:prstGeom prst="roundRect">
            <a:avLst>
              <a:gd name="adj" fmla="val 7023"/>
            </a:avLst>
          </a:prstGeom>
          <a:ln>
            <a:headEnd type="none" w="sm" len="sm"/>
            <a:tailEnd type="none" w="sm" len="sm"/>
          </a:ln>
        </p:spPr>
        <p:style>
          <a:lnRef idx="2">
            <a:schemeClr val="accent5"/>
          </a:lnRef>
          <a:fillRef idx="1">
            <a:schemeClr val="lt1"/>
          </a:fillRef>
          <a:effectRef idx="0">
            <a:schemeClr val="accent5"/>
          </a:effectRef>
          <a:fontRef idx="minor">
            <a:schemeClr val="dk1"/>
          </a:fontRef>
        </p:style>
        <p:txBody>
          <a:bodyPr wrap="none" anchor="ct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endParaRPr lang="ko-KR" altLang="en-US" sz="1400" b="1">
              <a:latin typeface="맑은 고딕" panose="020B0503020000020004" pitchFamily="50" charset="-127"/>
              <a:ea typeface="맑은 고딕" panose="020B0503020000020004" pitchFamily="50" charset="-127"/>
            </a:endParaRPr>
          </a:p>
        </p:txBody>
      </p:sp>
      <p:pic>
        <p:nvPicPr>
          <p:cNvPr id="3" name="Picture 3" descr="j0285434[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98451" y="3068638"/>
            <a:ext cx="1681163" cy="3384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5"/>
          <p:cNvSpPr>
            <a:spLocks noChangeArrowheads="1"/>
          </p:cNvSpPr>
          <p:nvPr/>
        </p:nvSpPr>
        <p:spPr bwMode="auto">
          <a:xfrm>
            <a:off x="1979613" y="1268415"/>
            <a:ext cx="6769100" cy="621645"/>
          </a:xfrm>
          <a:prstGeom prst="rect">
            <a:avLst/>
          </a:prstGeom>
          <a:ln>
            <a:headEnd/>
            <a:tailEnd/>
          </a:ln>
          <a:extLst/>
        </p:spPr>
        <p:style>
          <a:lnRef idx="2">
            <a:schemeClr val="accent5"/>
          </a:lnRef>
          <a:fillRef idx="1">
            <a:schemeClr val="lt1"/>
          </a:fillRef>
          <a:effectRef idx="0">
            <a:schemeClr val="accent5"/>
          </a:effectRef>
          <a:fontRef idx="minor">
            <a:schemeClr val="dk1"/>
          </a:fontRef>
        </p:style>
        <p:txBody>
          <a:bodyPr lIns="54000" rIns="54000">
            <a:spAutoFit/>
          </a:bodyPr>
          <a:lstStyle>
            <a:lvl1pPr marL="419100" indent="-419100">
              <a:tabLst>
                <a:tab pos="92075" algn="l"/>
              </a:tabLst>
              <a:defRPr kumimoji="1" sz="1600">
                <a:solidFill>
                  <a:schemeClr val="tx1"/>
                </a:solidFill>
                <a:latin typeface="HY헤드라인M" panose="02030600000101010101" pitchFamily="18" charset="-127"/>
                <a:ea typeface="굴림" panose="020B0600000101010101" pitchFamily="50" charset="-127"/>
              </a:defRPr>
            </a:lvl1pPr>
            <a:lvl2pPr marL="742950" indent="-285750">
              <a:tabLst>
                <a:tab pos="92075" algn="l"/>
              </a:tabLst>
              <a:defRPr kumimoji="1" sz="1600">
                <a:solidFill>
                  <a:schemeClr val="tx1"/>
                </a:solidFill>
                <a:latin typeface="HY헤드라인M" panose="02030600000101010101" pitchFamily="18" charset="-127"/>
                <a:ea typeface="굴림" panose="020B0600000101010101" pitchFamily="50" charset="-127"/>
              </a:defRPr>
            </a:lvl2pPr>
            <a:lvl3pPr marL="11430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3pPr>
            <a:lvl4pPr marL="16002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4pPr>
            <a:lvl5pPr marL="20574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9pPr>
          </a:lstStyle>
          <a:p>
            <a:pPr latinLnBrk="1">
              <a:lnSpc>
                <a:spcPct val="130000"/>
              </a:lnSpc>
              <a:spcBef>
                <a:spcPct val="20000"/>
              </a:spcBef>
            </a:pPr>
            <a:r>
              <a:rPr lang="ko-KR" altLang="en-US" sz="1400" b="1" dirty="0">
                <a:latin typeface="맑은 고딕" panose="020B0503020000020004" pitchFamily="50" charset="-127"/>
                <a:ea typeface="맑은 고딕" panose="020B0503020000020004" pitchFamily="50" charset="-127"/>
              </a:rPr>
              <a:t>용역회사가 임금을 선지급하고 위임장을 첨부하여 선지급한 노임을 청구하는 경우가 있는 </a:t>
            </a:r>
            <a:r>
              <a:rPr lang="ko-KR" altLang="en-US" sz="1400" b="1" dirty="0" smtClean="0">
                <a:latin typeface="맑은 고딕" panose="020B0503020000020004" pitchFamily="50" charset="-127"/>
                <a:ea typeface="맑은 고딕" panose="020B0503020000020004" pitchFamily="50" charset="-127"/>
              </a:rPr>
              <a:t>이 </a:t>
            </a:r>
            <a:r>
              <a:rPr lang="ko-KR" altLang="en-US" sz="1400" b="1" dirty="0">
                <a:latin typeface="맑은 고딕" panose="020B0503020000020004" pitchFamily="50" charset="-127"/>
                <a:ea typeface="맑은 고딕" panose="020B0503020000020004" pitchFamily="50" charset="-127"/>
              </a:rPr>
              <a:t>경우 법적으로 문제가 없는가</a:t>
            </a:r>
            <a:r>
              <a:rPr lang="en-US" altLang="ko-KR" sz="1400" b="1" dirty="0">
                <a:latin typeface="맑은 고딕" panose="020B0503020000020004" pitchFamily="50" charset="-127"/>
                <a:ea typeface="맑은 고딕" panose="020B0503020000020004" pitchFamily="50" charset="-127"/>
              </a:rPr>
              <a:t>?</a:t>
            </a:r>
          </a:p>
        </p:txBody>
      </p:sp>
      <p:sp>
        <p:nvSpPr>
          <p:cNvPr id="5" name="Rectangle 6"/>
          <p:cNvSpPr>
            <a:spLocks noChangeArrowheads="1"/>
          </p:cNvSpPr>
          <p:nvPr/>
        </p:nvSpPr>
        <p:spPr bwMode="auto">
          <a:xfrm>
            <a:off x="2051050" y="2492376"/>
            <a:ext cx="6551613" cy="1384995"/>
          </a:xfrm>
          <a:prstGeom prst="rect">
            <a:avLst/>
          </a:prstGeom>
          <a:noFill/>
          <a:ln w="9525">
            <a:solidFill>
              <a:schemeClr val="bg1"/>
            </a:solidFill>
            <a:miter lim="800000"/>
            <a:headEnd/>
            <a:tailEnd/>
          </a:ln>
          <a:extLst>
            <a:ext uri="{909E8E84-426E-40DD-AFC4-6F175D3DCCD1}">
              <a14:hiddenFill xmlns:a14="http://schemas.microsoft.com/office/drawing/2010/main" xmlns="">
                <a:solidFill>
                  <a:srgbClr val="FFFFFF"/>
                </a:solidFill>
              </a14:hiddenFill>
            </a:ext>
          </a:extLst>
        </p:spPr>
        <p:txBody>
          <a:bodyPr lIns="54000" rIns="54000">
            <a:spAutoFit/>
          </a:bodyPr>
          <a:lstStyle>
            <a:lvl1pPr marL="609600" indent="-609600">
              <a:tabLst>
                <a:tab pos="92075" algn="l"/>
              </a:tabLst>
              <a:defRPr kumimoji="1" sz="1600">
                <a:solidFill>
                  <a:schemeClr val="tx1"/>
                </a:solidFill>
                <a:latin typeface="HY헤드라인M" panose="02030600000101010101" pitchFamily="18" charset="-127"/>
                <a:ea typeface="굴림" panose="020B0600000101010101" pitchFamily="50" charset="-127"/>
              </a:defRPr>
            </a:lvl1pPr>
            <a:lvl2pPr marL="742950" indent="-285750">
              <a:tabLst>
                <a:tab pos="92075" algn="l"/>
              </a:tabLst>
              <a:defRPr kumimoji="1" sz="1600">
                <a:solidFill>
                  <a:schemeClr val="tx1"/>
                </a:solidFill>
                <a:latin typeface="HY헤드라인M" panose="02030600000101010101" pitchFamily="18" charset="-127"/>
                <a:ea typeface="굴림" panose="020B0600000101010101" pitchFamily="50" charset="-127"/>
              </a:defRPr>
            </a:lvl2pPr>
            <a:lvl3pPr marL="11430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3pPr>
            <a:lvl4pPr marL="16002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4pPr>
            <a:lvl5pPr marL="20574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buFont typeface="Wingdings" panose="05000000000000000000" pitchFamily="2" charset="2"/>
              <a:buBlip>
                <a:blip r:embed="rId3"/>
              </a:buBlip>
            </a:pPr>
            <a:r>
              <a:rPr lang="ko-KR" altLang="en-US" sz="1400" b="1">
                <a:solidFill>
                  <a:srgbClr val="CC3300"/>
                </a:solidFill>
                <a:latin typeface="맑은 고딕" panose="020B0503020000020004" pitchFamily="50" charset="-127"/>
                <a:ea typeface="맑은 고딕" panose="020B0503020000020004" pitchFamily="50" charset="-127"/>
              </a:rPr>
              <a:t>근로기준법 제</a:t>
            </a:r>
            <a:r>
              <a:rPr lang="en-US" altLang="ko-KR" sz="1400" b="1">
                <a:solidFill>
                  <a:srgbClr val="CC3300"/>
                </a:solidFill>
                <a:latin typeface="맑은 고딕" panose="020B0503020000020004" pitchFamily="50" charset="-127"/>
                <a:ea typeface="맑은 고딕" panose="020B0503020000020004" pitchFamily="50" charset="-127"/>
              </a:rPr>
              <a:t>43</a:t>
            </a:r>
            <a:r>
              <a:rPr lang="ko-KR" altLang="en-US" sz="1400" b="1">
                <a:solidFill>
                  <a:srgbClr val="CC3300"/>
                </a:solidFill>
                <a:latin typeface="맑은 고딕" panose="020B0503020000020004" pitchFamily="50" charset="-127"/>
                <a:ea typeface="맑은 고딕" panose="020B0503020000020004" pitchFamily="50" charset="-127"/>
              </a:rPr>
              <a:t>조</a:t>
            </a:r>
            <a:r>
              <a:rPr lang="ko-KR" altLang="en-US" sz="1400" b="1">
                <a:latin typeface="맑은 고딕" panose="020B0503020000020004" pitchFamily="50" charset="-127"/>
                <a:ea typeface="맑은 고딕" panose="020B0503020000020004" pitchFamily="50" charset="-127"/>
              </a:rPr>
              <a:t> 직접지급</a:t>
            </a:r>
            <a:r>
              <a:rPr lang="en-US" altLang="ko-KR" sz="1400" b="1">
                <a:latin typeface="맑은 고딕" panose="020B0503020000020004" pitchFamily="50" charset="-127"/>
                <a:ea typeface="맑은 고딕" panose="020B0503020000020004" pitchFamily="50" charset="-127"/>
              </a:rPr>
              <a:t>, </a:t>
            </a:r>
            <a:r>
              <a:rPr lang="ko-KR" altLang="en-US" sz="1400" b="1">
                <a:latin typeface="맑은 고딕" panose="020B0503020000020004" pitchFamily="50" charset="-127"/>
                <a:ea typeface="맑은 고딕" panose="020B0503020000020004" pitchFamily="50" charset="-127"/>
              </a:rPr>
              <a:t>전액지급</a:t>
            </a:r>
            <a:r>
              <a:rPr lang="en-US" altLang="ko-KR" sz="1400" b="1">
                <a:latin typeface="맑은 고딕" panose="020B0503020000020004" pitchFamily="50" charset="-127"/>
                <a:ea typeface="맑은 고딕" panose="020B0503020000020004" pitchFamily="50" charset="-127"/>
              </a:rPr>
              <a:t>, </a:t>
            </a:r>
            <a:r>
              <a:rPr lang="ko-KR" altLang="en-US" sz="1400" b="1">
                <a:latin typeface="맑은 고딕" panose="020B0503020000020004" pitchFamily="50" charset="-127"/>
                <a:ea typeface="맑은 고딕" panose="020B0503020000020004" pitchFamily="50" charset="-127"/>
              </a:rPr>
              <a:t>통화지급</a:t>
            </a:r>
            <a:r>
              <a:rPr lang="en-US" altLang="ko-KR" sz="1400" b="1">
                <a:latin typeface="맑은 고딕" panose="020B0503020000020004" pitchFamily="50" charset="-127"/>
                <a:ea typeface="맑은 고딕" panose="020B0503020000020004" pitchFamily="50" charset="-127"/>
              </a:rPr>
              <a:t>, </a:t>
            </a:r>
            <a:r>
              <a:rPr lang="ko-KR" altLang="en-US" sz="1400" b="1">
                <a:latin typeface="맑은 고딕" panose="020B0503020000020004" pitchFamily="50" charset="-127"/>
                <a:ea typeface="맑은 고딕" panose="020B0503020000020004" pitchFamily="50" charset="-127"/>
              </a:rPr>
              <a:t>매월 </a:t>
            </a:r>
            <a:r>
              <a:rPr lang="en-US" altLang="ko-KR" sz="1400" b="1">
                <a:latin typeface="맑은 고딕" panose="020B0503020000020004" pitchFamily="50" charset="-127"/>
                <a:ea typeface="맑은 고딕" panose="020B0503020000020004" pitchFamily="50" charset="-127"/>
              </a:rPr>
              <a:t>1</a:t>
            </a:r>
            <a:r>
              <a:rPr lang="ko-KR" altLang="en-US" sz="1400" b="1">
                <a:latin typeface="맑은 고딕" panose="020B0503020000020004" pitchFamily="50" charset="-127"/>
                <a:ea typeface="맑은 고딕" panose="020B0503020000020004" pitchFamily="50" charset="-127"/>
              </a:rPr>
              <a:t>회이상 정기급 지급을 정하고 있으며</a:t>
            </a:r>
            <a:r>
              <a:rPr lang="en-US" altLang="ko-KR" sz="1400" b="1">
                <a:latin typeface="맑은 고딕" panose="020B0503020000020004" pitchFamily="50" charset="-127"/>
                <a:ea typeface="맑은 고딕" panose="020B0503020000020004" pitchFamily="50" charset="-127"/>
              </a:rPr>
              <a:t>,  </a:t>
            </a:r>
            <a:r>
              <a:rPr lang="ko-KR" altLang="en-US" sz="1400" b="1">
                <a:solidFill>
                  <a:srgbClr val="CC3300"/>
                </a:solidFill>
                <a:latin typeface="맑은 고딕" panose="020B0503020000020004" pitchFamily="50" charset="-127"/>
                <a:ea typeface="맑은 고딕" panose="020B0503020000020004" pitchFamily="50" charset="-127"/>
              </a:rPr>
              <a:t>근로기준법 제</a:t>
            </a:r>
            <a:r>
              <a:rPr lang="en-US" altLang="ko-KR" sz="1400" b="1">
                <a:solidFill>
                  <a:srgbClr val="CC3300"/>
                </a:solidFill>
                <a:latin typeface="맑은 고딕" panose="020B0503020000020004" pitchFamily="50" charset="-127"/>
                <a:ea typeface="맑은 고딕" panose="020B0503020000020004" pitchFamily="50" charset="-127"/>
              </a:rPr>
              <a:t>44</a:t>
            </a:r>
            <a:r>
              <a:rPr lang="ko-KR" altLang="en-US" sz="1400" b="1">
                <a:solidFill>
                  <a:srgbClr val="CC3300"/>
                </a:solidFill>
                <a:latin typeface="맑은 고딕" panose="020B0503020000020004" pitchFamily="50" charset="-127"/>
                <a:ea typeface="맑은 고딕" panose="020B0503020000020004" pitchFamily="50" charset="-127"/>
              </a:rPr>
              <a:t>조의</a:t>
            </a:r>
            <a:r>
              <a:rPr lang="en-US" altLang="ko-KR" sz="1400" b="1">
                <a:solidFill>
                  <a:srgbClr val="CC3300"/>
                </a:solidFill>
                <a:latin typeface="맑은 고딕" panose="020B0503020000020004" pitchFamily="50" charset="-127"/>
                <a:ea typeface="맑은 고딕" panose="020B0503020000020004" pitchFamily="50" charset="-127"/>
              </a:rPr>
              <a:t>2</a:t>
            </a:r>
            <a:r>
              <a:rPr lang="ko-KR" altLang="en-US" sz="1400" b="1">
                <a:latin typeface="맑은 고딕" panose="020B0503020000020004" pitchFamily="50" charset="-127"/>
                <a:ea typeface="맑은 고딕" panose="020B0503020000020004" pitchFamily="50" charset="-127"/>
              </a:rPr>
              <a:t>①에서 </a:t>
            </a:r>
            <a:r>
              <a:rPr lang="en-US" altLang="ko-KR" sz="1400" b="1">
                <a:latin typeface="맑은 고딕" panose="020B0503020000020004" pitchFamily="50" charset="-127"/>
                <a:ea typeface="맑은 고딕" panose="020B0503020000020004" pitchFamily="50" charset="-127"/>
              </a:rPr>
              <a:t>“</a:t>
            </a:r>
            <a:r>
              <a:rPr lang="ko-KR" altLang="en-US" sz="1400" b="1">
                <a:latin typeface="맑은 고딕" panose="020B0503020000020004" pitchFamily="50" charset="-127"/>
                <a:ea typeface="맑은 고딕" panose="020B0503020000020004" pitchFamily="50" charset="-127"/>
              </a:rPr>
              <a:t>건설업에서 사업이 </a:t>
            </a:r>
            <a:r>
              <a:rPr lang="en-US" altLang="ko-KR" sz="1400" b="1">
                <a:latin typeface="맑은 고딕" panose="020B0503020000020004" pitchFamily="50" charset="-127"/>
                <a:ea typeface="맑은 고딕" panose="020B0503020000020004" pitchFamily="50" charset="-127"/>
              </a:rPr>
              <a:t>2</a:t>
            </a:r>
            <a:r>
              <a:rPr lang="ko-KR" altLang="en-US" sz="1400" b="1">
                <a:latin typeface="맑은 고딕" panose="020B0503020000020004" pitchFamily="50" charset="-127"/>
                <a:ea typeface="맑은 고딕" panose="020B0503020000020004" pitchFamily="50" charset="-127"/>
              </a:rPr>
              <a:t>차례 이상이 이루어진 경우에 건설업자가 아닌 하수급인이 그가 사용한 근로자에게 임금을 지급하지 못한 경우에는 그 직상 수급인은 하수급인과 연대하여 하수급인이 사용한 근로자의 임금을 지급할 책임을 진다</a:t>
            </a:r>
            <a:r>
              <a:rPr lang="en-US" altLang="ko-KR" sz="1400" b="1">
                <a:latin typeface="맑은 고딕" panose="020B0503020000020004" pitchFamily="50" charset="-127"/>
                <a:ea typeface="맑은 고딕" panose="020B0503020000020004" pitchFamily="50" charset="-127"/>
              </a:rPr>
              <a:t>. (2007.7.27 </a:t>
            </a:r>
            <a:r>
              <a:rPr lang="ko-KR" altLang="en-US" sz="1400" b="1">
                <a:latin typeface="맑은 고딕" panose="020B0503020000020004" pitchFamily="50" charset="-127"/>
                <a:ea typeface="맑은 고딕" panose="020B0503020000020004" pitchFamily="50" charset="-127"/>
              </a:rPr>
              <a:t>신설</a:t>
            </a:r>
            <a:r>
              <a:rPr lang="en-US" altLang="ko-KR" sz="1400" b="1">
                <a:latin typeface="맑은 고딕" panose="020B0503020000020004" pitchFamily="50" charset="-127"/>
                <a:ea typeface="맑은 고딕" panose="020B0503020000020004" pitchFamily="50" charset="-127"/>
              </a:rPr>
              <a:t>)</a:t>
            </a:r>
            <a:r>
              <a:rPr lang="ko-KR" altLang="en-US" sz="1400" b="1">
                <a:latin typeface="맑은 고딕" panose="020B0503020000020004" pitchFamily="50" charset="-127"/>
                <a:ea typeface="맑은 고딕" panose="020B0503020000020004" pitchFamily="50" charset="-127"/>
              </a:rPr>
              <a:t>고 규정하고 있음</a:t>
            </a:r>
            <a:r>
              <a:rPr lang="en-US" altLang="ko-KR" sz="1400" b="1">
                <a:latin typeface="맑은 고딕" panose="020B0503020000020004" pitchFamily="50" charset="-127"/>
                <a:ea typeface="맑은 고딕" panose="020B0503020000020004" pitchFamily="50" charset="-127"/>
              </a:rPr>
              <a:t>. </a:t>
            </a:r>
          </a:p>
        </p:txBody>
      </p:sp>
      <p:sp>
        <p:nvSpPr>
          <p:cNvPr id="6" name="AutoShape 5"/>
          <p:cNvSpPr>
            <a:spLocks noChangeArrowheads="1"/>
          </p:cNvSpPr>
          <p:nvPr/>
        </p:nvSpPr>
        <p:spPr bwMode="auto">
          <a:xfrm>
            <a:off x="250825" y="1341438"/>
            <a:ext cx="1333500" cy="1079500"/>
          </a:xfrm>
          <a:prstGeom prst="roundRect">
            <a:avLst>
              <a:gd name="adj" fmla="val 11139"/>
            </a:avLst>
          </a:prstGeom>
          <a:gradFill rotWithShape="1">
            <a:gsLst>
              <a:gs pos="0">
                <a:srgbClr val="13B0FF"/>
              </a:gs>
              <a:gs pos="100000">
                <a:srgbClr val="095176"/>
              </a:gs>
            </a:gsLst>
            <a:path path="shape">
              <a:fillToRect l="50000" t="50000" r="50000" b="50000"/>
            </a:path>
          </a:gradFill>
          <a:ln w="28575">
            <a:solidFill>
              <a:schemeClr val="bg2"/>
            </a:solidFill>
            <a:round/>
            <a:headEnd/>
            <a:tailEnd/>
          </a:ln>
          <a:effectLst>
            <a:outerShdw dist="71842" dir="2700000" algn="ctr" rotWithShape="0">
              <a:schemeClr val="bg2">
                <a:alpha val="50000"/>
              </a:schemeClr>
            </a:outerShdw>
          </a:effectLst>
        </p:spPr>
        <p:txBody>
          <a:bodyPr anchor="ct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algn="ctr" eaLnBrk="1" latinLnBrk="1" hangingPunct="1"/>
            <a:r>
              <a:rPr kumimoji="0" lang="ko-KR" altLang="en-US" b="1">
                <a:solidFill>
                  <a:schemeClr val="bg1"/>
                </a:solidFill>
                <a:latin typeface="맑은 고딕" panose="020B0503020000020004" pitchFamily="50" charset="-127"/>
                <a:ea typeface="맑은 고딕" panose="020B0503020000020004" pitchFamily="50" charset="-127"/>
              </a:rPr>
              <a:t>임금직접불</a:t>
            </a:r>
          </a:p>
          <a:p>
            <a:pPr algn="ctr" eaLnBrk="1" latinLnBrk="1" hangingPunct="1"/>
            <a:r>
              <a:rPr kumimoji="0" lang="ko-KR" altLang="en-US" b="1">
                <a:solidFill>
                  <a:schemeClr val="bg1"/>
                </a:solidFill>
                <a:latin typeface="맑은 고딕" panose="020B0503020000020004" pitchFamily="50" charset="-127"/>
                <a:ea typeface="맑은 고딕" panose="020B0503020000020004" pitchFamily="50" charset="-127"/>
              </a:rPr>
              <a:t>지급원칙</a:t>
            </a:r>
          </a:p>
        </p:txBody>
      </p:sp>
      <p:sp>
        <p:nvSpPr>
          <p:cNvPr id="7" name="Rectangle 6"/>
          <p:cNvSpPr>
            <a:spLocks noChangeArrowheads="1"/>
          </p:cNvSpPr>
          <p:nvPr/>
        </p:nvSpPr>
        <p:spPr bwMode="auto">
          <a:xfrm>
            <a:off x="2124076" y="6053138"/>
            <a:ext cx="6551613" cy="400050"/>
          </a:xfrm>
          <a:prstGeom prst="rect">
            <a:avLst/>
          </a:prstGeom>
          <a:noFill/>
          <a:ln w="9525">
            <a:solidFill>
              <a:schemeClr val="bg1"/>
            </a:solidFill>
            <a:miter lim="800000"/>
            <a:headEnd/>
            <a:tailEnd/>
          </a:ln>
          <a:extLst>
            <a:ext uri="{909E8E84-426E-40DD-AFC4-6F175D3DCCD1}">
              <a14:hiddenFill xmlns:a14="http://schemas.microsoft.com/office/drawing/2010/main" xmlns="">
                <a:solidFill>
                  <a:srgbClr val="FFFFFF"/>
                </a:solidFill>
              </a14:hiddenFill>
            </a:ext>
          </a:extLst>
        </p:spPr>
        <p:txBody>
          <a:bodyPr lIns="54000" rIns="54000">
            <a:spAutoFit/>
          </a:bodyPr>
          <a:lstStyle>
            <a:lvl1pPr marL="609600" indent="-609600">
              <a:tabLst>
                <a:tab pos="92075" algn="l"/>
              </a:tabLst>
              <a:defRPr kumimoji="1" sz="1600">
                <a:solidFill>
                  <a:schemeClr val="tx1"/>
                </a:solidFill>
                <a:latin typeface="HY헤드라인M" panose="02030600000101010101" pitchFamily="18" charset="-127"/>
                <a:ea typeface="굴림" panose="020B0600000101010101" pitchFamily="50" charset="-127"/>
              </a:defRPr>
            </a:lvl1pPr>
            <a:lvl2pPr marL="742950" indent="-285750">
              <a:tabLst>
                <a:tab pos="92075" algn="l"/>
              </a:tabLst>
              <a:defRPr kumimoji="1" sz="1600">
                <a:solidFill>
                  <a:schemeClr val="tx1"/>
                </a:solidFill>
                <a:latin typeface="HY헤드라인M" panose="02030600000101010101" pitchFamily="18" charset="-127"/>
                <a:ea typeface="굴림" panose="020B0600000101010101" pitchFamily="50" charset="-127"/>
              </a:defRPr>
            </a:lvl2pPr>
            <a:lvl3pPr marL="11430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3pPr>
            <a:lvl4pPr marL="16002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4pPr>
            <a:lvl5pPr marL="20574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lnSpc>
                <a:spcPct val="140000"/>
              </a:lnSpc>
            </a:pPr>
            <a:endParaRPr lang="en-US" altLang="ko-KR" sz="1400" b="1">
              <a:latin typeface="맑은 고딕" panose="020B0503020000020004" pitchFamily="50" charset="-127"/>
              <a:ea typeface="맑은 고딕" panose="020B0503020000020004" pitchFamily="50" charset="-127"/>
            </a:endParaRPr>
          </a:p>
        </p:txBody>
      </p:sp>
      <p:sp>
        <p:nvSpPr>
          <p:cNvPr id="8" name="Rectangle 4"/>
          <p:cNvSpPr>
            <a:spLocks noChangeArrowheads="1"/>
          </p:cNvSpPr>
          <p:nvPr/>
        </p:nvSpPr>
        <p:spPr bwMode="auto">
          <a:xfrm>
            <a:off x="1184721" y="260648"/>
            <a:ext cx="7851775"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04800" indent="-304800">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r>
              <a:rPr lang="ko-KR" altLang="en-US" sz="2000" b="1" dirty="0">
                <a:latin typeface="맑은 고딕" panose="020B0503020000020004" pitchFamily="50" charset="-127"/>
                <a:ea typeface="맑은 고딕" panose="020B0503020000020004" pitchFamily="50" charset="-127"/>
              </a:rPr>
              <a:t>용역회사 사장에게 임금을 대신 </a:t>
            </a:r>
            <a:r>
              <a:rPr lang="ko-KR" altLang="en-US" sz="2000" b="1" dirty="0" err="1">
                <a:latin typeface="맑은 고딕" panose="020B0503020000020004" pitchFamily="50" charset="-127"/>
                <a:ea typeface="맑은 고딕" panose="020B0503020000020004" pitchFamily="50" charset="-127"/>
              </a:rPr>
              <a:t>지급하는것이</a:t>
            </a:r>
            <a:r>
              <a:rPr lang="ko-KR" altLang="en-US" sz="2000" b="1" dirty="0">
                <a:latin typeface="맑은 고딕" panose="020B0503020000020004" pitchFamily="50" charset="-127"/>
                <a:ea typeface="맑은 고딕" panose="020B0503020000020004" pitchFamily="50" charset="-127"/>
              </a:rPr>
              <a:t> 가능한가</a:t>
            </a:r>
            <a:r>
              <a:rPr lang="en-US" altLang="ko-KR" sz="2000" b="1" dirty="0">
                <a:latin typeface="맑은 고딕" panose="020B0503020000020004" pitchFamily="50" charset="-127"/>
                <a:ea typeface="맑은 고딕" panose="020B0503020000020004" pitchFamily="50" charset="-127"/>
              </a:rPr>
              <a:t>?</a:t>
            </a:r>
            <a:endParaRPr lang="ko-KR" altLang="en-US" sz="2000" b="1" dirty="0">
              <a:latin typeface="맑은 고딕" panose="020B0503020000020004" pitchFamily="50" charset="-127"/>
              <a:ea typeface="맑은 고딕" panose="020B0503020000020004" pitchFamily="50" charset="-127"/>
            </a:endParaRPr>
          </a:p>
        </p:txBody>
      </p:sp>
      <p:sp>
        <p:nvSpPr>
          <p:cNvPr id="9" name="Rectangle 6"/>
          <p:cNvSpPr>
            <a:spLocks noChangeArrowheads="1"/>
          </p:cNvSpPr>
          <p:nvPr/>
        </p:nvSpPr>
        <p:spPr bwMode="auto">
          <a:xfrm>
            <a:off x="2052639" y="4005263"/>
            <a:ext cx="6551612" cy="2496068"/>
          </a:xfrm>
          <a:prstGeom prst="rect">
            <a:avLst/>
          </a:prstGeom>
          <a:noFill/>
          <a:ln w="9525">
            <a:solidFill>
              <a:schemeClr val="bg1"/>
            </a:solidFill>
            <a:miter lim="800000"/>
            <a:headEnd/>
            <a:tailEnd/>
          </a:ln>
          <a:extLst>
            <a:ext uri="{909E8E84-426E-40DD-AFC4-6F175D3DCCD1}">
              <a14:hiddenFill xmlns:a14="http://schemas.microsoft.com/office/drawing/2010/main" xmlns="">
                <a:solidFill>
                  <a:srgbClr val="FFFFFF"/>
                </a:solidFill>
              </a14:hiddenFill>
            </a:ext>
          </a:extLst>
        </p:spPr>
        <p:txBody>
          <a:bodyPr lIns="54000" rIns="54000">
            <a:spAutoFit/>
          </a:bodyPr>
          <a:lstStyle>
            <a:lvl1pPr marL="609600" indent="-609600">
              <a:tabLst>
                <a:tab pos="92075" algn="l"/>
              </a:tabLst>
              <a:defRPr kumimoji="1" sz="1600">
                <a:solidFill>
                  <a:schemeClr val="tx1"/>
                </a:solidFill>
                <a:latin typeface="HY헤드라인M" panose="02030600000101010101" pitchFamily="18" charset="-127"/>
                <a:ea typeface="굴림" panose="020B0600000101010101" pitchFamily="50" charset="-127"/>
              </a:defRPr>
            </a:lvl1pPr>
            <a:lvl2pPr marL="742950" indent="-285750">
              <a:tabLst>
                <a:tab pos="92075" algn="l"/>
              </a:tabLst>
              <a:defRPr kumimoji="1" sz="1600">
                <a:solidFill>
                  <a:schemeClr val="tx1"/>
                </a:solidFill>
                <a:latin typeface="HY헤드라인M" panose="02030600000101010101" pitchFamily="18" charset="-127"/>
                <a:ea typeface="굴림" panose="020B0600000101010101" pitchFamily="50" charset="-127"/>
              </a:defRPr>
            </a:lvl2pPr>
            <a:lvl3pPr marL="11430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3pPr>
            <a:lvl4pPr marL="16002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4pPr>
            <a:lvl5pPr marL="2057400" indent="-228600">
              <a:tabLst>
                <a:tab pos="92075" algn="l"/>
              </a:tabLst>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tabLst>
                <a:tab pos="92075" algn="l"/>
              </a:tabLs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lnSpc>
                <a:spcPct val="110000"/>
              </a:lnSpc>
              <a:buFont typeface="Wingdings" panose="05000000000000000000" pitchFamily="2" charset="2"/>
              <a:buBlip>
                <a:blip r:embed="rId3"/>
              </a:buBlip>
            </a:pPr>
            <a:r>
              <a:rPr lang="ko-KR" altLang="en-US" sz="1400" b="1">
                <a:latin typeface="맑은 고딕" panose="020B0503020000020004" pitchFamily="50" charset="-127"/>
                <a:ea typeface="맑은 고딕" panose="020B0503020000020004" pitchFamily="50" charset="-127"/>
              </a:rPr>
              <a:t>협력회사를 포함한 모든 건설업자는 현장의 모든 근로자에게 임금을 직접 지급하여야 함</a:t>
            </a:r>
            <a:r>
              <a:rPr lang="en-US" altLang="ko-KR" sz="1400" b="1">
                <a:latin typeface="맑은 고딕" panose="020B0503020000020004" pitchFamily="50" charset="-127"/>
                <a:ea typeface="맑은 고딕" panose="020B0503020000020004" pitchFamily="50" charset="-127"/>
              </a:rPr>
              <a:t>. </a:t>
            </a:r>
            <a:r>
              <a:rPr lang="ko-KR" altLang="en-US" sz="1400" b="1">
                <a:latin typeface="맑은 고딕" panose="020B0503020000020004" pitchFamily="50" charset="-127"/>
                <a:ea typeface="맑은 고딕" panose="020B0503020000020004" pitchFamily="50" charset="-127"/>
              </a:rPr>
              <a:t>따라서 근로자로 부터 </a:t>
            </a:r>
            <a:r>
              <a:rPr lang="ko-KR" altLang="en-US" sz="1400" b="1" u="sng">
                <a:solidFill>
                  <a:srgbClr val="CC3300"/>
                </a:solidFill>
                <a:latin typeface="맑은 고딕" panose="020B0503020000020004" pitchFamily="50" charset="-127"/>
                <a:ea typeface="맑은 고딕" panose="020B0503020000020004" pitchFamily="50" charset="-127"/>
              </a:rPr>
              <a:t>임금수령을 위임을 받은 팀장</a:t>
            </a:r>
            <a:r>
              <a:rPr lang="en-US" altLang="ko-KR" sz="1400" b="1" u="sng">
                <a:solidFill>
                  <a:srgbClr val="CC3300"/>
                </a:solidFill>
                <a:latin typeface="맑은 고딕" panose="020B0503020000020004" pitchFamily="50" charset="-127"/>
                <a:ea typeface="맑은 고딕" panose="020B0503020000020004" pitchFamily="50" charset="-127"/>
              </a:rPr>
              <a:t>(</a:t>
            </a:r>
            <a:r>
              <a:rPr lang="ko-KR" altLang="en-US" sz="1400" b="1" u="sng">
                <a:solidFill>
                  <a:srgbClr val="CC3300"/>
                </a:solidFill>
                <a:latin typeface="맑은 고딕" panose="020B0503020000020004" pitchFamily="50" charset="-127"/>
                <a:ea typeface="맑은 고딕" panose="020B0503020000020004" pitchFamily="50" charset="-127"/>
              </a:rPr>
              <a:t>십장</a:t>
            </a:r>
            <a:r>
              <a:rPr lang="en-US" altLang="ko-KR" sz="1400" b="1" u="sng">
                <a:solidFill>
                  <a:srgbClr val="CC3300"/>
                </a:solidFill>
                <a:latin typeface="맑은 고딕" panose="020B0503020000020004" pitchFamily="50" charset="-127"/>
                <a:ea typeface="맑은 고딕" panose="020B0503020000020004" pitchFamily="50" charset="-127"/>
              </a:rPr>
              <a:t>),</a:t>
            </a:r>
            <a:r>
              <a:rPr lang="ko-KR" altLang="en-US" sz="1400" b="1" u="sng">
                <a:solidFill>
                  <a:srgbClr val="CC3300"/>
                </a:solidFill>
                <a:latin typeface="맑은 고딕" panose="020B0503020000020004" pitchFamily="50" charset="-127"/>
                <a:ea typeface="맑은 고딕" panose="020B0503020000020004" pitchFamily="50" charset="-127"/>
              </a:rPr>
              <a:t>용역회사사장 또는 법정대리인에게 임금을 지불하는 것은 모두 법 위반이 되고 임금수령에 관한 위임</a:t>
            </a:r>
            <a:r>
              <a:rPr lang="en-US" altLang="ko-KR" sz="1400" b="1" u="sng">
                <a:solidFill>
                  <a:srgbClr val="CC3300"/>
                </a:solidFill>
                <a:latin typeface="맑은 고딕" panose="020B0503020000020004" pitchFamily="50" charset="-127"/>
                <a:ea typeface="맑은 고딕" panose="020B0503020000020004" pitchFamily="50" charset="-127"/>
              </a:rPr>
              <a:t>•</a:t>
            </a:r>
            <a:r>
              <a:rPr lang="ko-KR" altLang="en-US" sz="1400" b="1" u="sng">
                <a:solidFill>
                  <a:srgbClr val="CC3300"/>
                </a:solidFill>
                <a:latin typeface="맑은 고딕" panose="020B0503020000020004" pitchFamily="50" charset="-127"/>
                <a:ea typeface="맑은 고딕" panose="020B0503020000020004" pitchFamily="50" charset="-127"/>
              </a:rPr>
              <a:t>대리 등의 법률 행위는 모두 무효가 됨</a:t>
            </a:r>
            <a:r>
              <a:rPr lang="ko-KR" altLang="en-US" sz="1400" b="1">
                <a:latin typeface="맑은 고딕" panose="020B0503020000020004" pitchFamily="50" charset="-127"/>
                <a:ea typeface="맑은 고딕" panose="020B0503020000020004" pitchFamily="50" charset="-127"/>
              </a:rPr>
              <a:t> </a:t>
            </a:r>
            <a:r>
              <a:rPr lang="en-US" altLang="ko-KR" sz="1400" b="1">
                <a:latin typeface="맑은 고딕" panose="020B0503020000020004" pitchFamily="50" charset="-127"/>
                <a:ea typeface="맑은 고딕" panose="020B0503020000020004" pitchFamily="50" charset="-127"/>
              </a:rPr>
              <a:t>(</a:t>
            </a:r>
            <a:r>
              <a:rPr lang="ko-KR" altLang="en-US" sz="1400" b="1">
                <a:latin typeface="맑은 고딕" panose="020B0503020000020004" pitchFamily="50" charset="-127"/>
                <a:ea typeface="맑은 고딕" panose="020B0503020000020004" pitchFamily="50" charset="-127"/>
              </a:rPr>
              <a:t>대판 </a:t>
            </a:r>
            <a:r>
              <a:rPr lang="en-US" altLang="ko-KR" sz="1400" b="1">
                <a:latin typeface="맑은 고딕" panose="020B0503020000020004" pitchFamily="50" charset="-127"/>
                <a:ea typeface="맑은 고딕" panose="020B0503020000020004" pitchFamily="50" charset="-127"/>
              </a:rPr>
              <a:t>95</a:t>
            </a:r>
            <a:r>
              <a:rPr lang="ko-KR" altLang="en-US" sz="1400" b="1">
                <a:latin typeface="맑은 고딕" panose="020B0503020000020004" pitchFamily="50" charset="-127"/>
                <a:ea typeface="맑은 고딕" panose="020B0503020000020004" pitchFamily="50" charset="-127"/>
              </a:rPr>
              <a:t>다 </a:t>
            </a:r>
            <a:r>
              <a:rPr lang="en-US" altLang="ko-KR" sz="1400" b="1">
                <a:latin typeface="맑은 고딕" panose="020B0503020000020004" pitchFamily="50" charset="-127"/>
                <a:ea typeface="맑은 고딕" panose="020B0503020000020004" pitchFamily="50" charset="-127"/>
              </a:rPr>
              <a:t>2630, 1996.3.22)</a:t>
            </a:r>
            <a:r>
              <a:rPr lang="ko-KR" altLang="en-US" sz="1400" b="1">
                <a:latin typeface="맑은 고딕" panose="020B0503020000020004" pitchFamily="50" charset="-127"/>
                <a:ea typeface="맑은 고딕" panose="020B0503020000020004" pitchFamily="50" charset="-127"/>
              </a:rPr>
              <a:t>과 동시에 건설업자가 아닌자가 임금을 체불하면 직상수급인인 건설업자가 연대책임을 지게되므로 아예 효력이 없다고 보아야 할 것임</a:t>
            </a:r>
            <a:r>
              <a:rPr lang="en-US" altLang="ko-KR" sz="1400" b="1">
                <a:latin typeface="맑은 고딕" panose="020B0503020000020004" pitchFamily="50" charset="-127"/>
                <a:ea typeface="맑은 고딕" panose="020B0503020000020004" pitchFamily="50" charset="-127"/>
              </a:rPr>
              <a:t>. </a:t>
            </a:r>
          </a:p>
          <a:p>
            <a:pPr eaLnBrk="1" latinLnBrk="1" hangingPunct="1">
              <a:lnSpc>
                <a:spcPct val="110000"/>
              </a:lnSpc>
              <a:buFont typeface="Wingdings" panose="05000000000000000000" pitchFamily="2" charset="2"/>
              <a:buBlip>
                <a:blip r:embed="rId3"/>
              </a:buBlip>
            </a:pPr>
            <a:r>
              <a:rPr lang="ko-KR" altLang="en-US" sz="1400" b="1">
                <a:latin typeface="맑은 고딕" panose="020B0503020000020004" pitchFamily="50" charset="-127"/>
                <a:ea typeface="맑은 고딕" panose="020B0503020000020004" pitchFamily="50" charset="-127"/>
              </a:rPr>
              <a:t>다만</a:t>
            </a:r>
            <a:r>
              <a:rPr lang="en-US" altLang="ko-KR" sz="1400" b="1">
                <a:latin typeface="맑은 고딕" panose="020B0503020000020004" pitchFamily="50" charset="-127"/>
                <a:ea typeface="맑은 고딕" panose="020B0503020000020004" pitchFamily="50" charset="-127"/>
              </a:rPr>
              <a:t>, </a:t>
            </a:r>
            <a:r>
              <a:rPr lang="ko-KR" altLang="en-US" sz="1400" b="1">
                <a:latin typeface="맑은 고딕" panose="020B0503020000020004" pitchFamily="50" charset="-127"/>
                <a:ea typeface="맑은 고딕" panose="020B0503020000020004" pitchFamily="50" charset="-127"/>
              </a:rPr>
              <a:t>신용불량등 불가피한 사정이 있어 근로자의 동의</a:t>
            </a:r>
            <a:r>
              <a:rPr lang="en-US" altLang="ko-KR" sz="1400" b="1">
                <a:latin typeface="맑은 고딕" panose="020B0503020000020004" pitchFamily="50" charset="-127"/>
                <a:ea typeface="맑은 고딕" panose="020B0503020000020004" pitchFamily="50" charset="-127"/>
              </a:rPr>
              <a:t>(</a:t>
            </a:r>
            <a:r>
              <a:rPr lang="ko-KR" altLang="en-US" sz="1400" b="1">
                <a:latin typeface="맑은 고딕" panose="020B0503020000020004" pitchFamily="50" charset="-127"/>
                <a:ea typeface="맑은 고딕" panose="020B0503020000020004" pitchFamily="50" charset="-127"/>
              </a:rPr>
              <a:t>가족통장으로 급여를 송금해달라는 신청서</a:t>
            </a:r>
            <a:r>
              <a:rPr lang="en-US" altLang="ko-KR" sz="1400" b="1">
                <a:latin typeface="맑은 고딕" panose="020B0503020000020004" pitchFamily="50" charset="-127"/>
                <a:ea typeface="맑은 고딕" panose="020B0503020000020004" pitchFamily="50" charset="-127"/>
              </a:rPr>
              <a:t>)</a:t>
            </a:r>
            <a:r>
              <a:rPr lang="ko-KR" altLang="en-US" sz="1400" b="1">
                <a:latin typeface="맑은 고딕" panose="020B0503020000020004" pitchFamily="50" charset="-127"/>
                <a:ea typeface="맑은 고딕" panose="020B0503020000020004" pitchFamily="50" charset="-127"/>
              </a:rPr>
              <a:t>를 근거로 임금을 송금하는 것은 임금의 직접불 원칙에 위배되지 아니함</a:t>
            </a:r>
            <a:r>
              <a:rPr lang="en-US" altLang="ko-KR" b="1">
                <a:latin typeface="맑은 고딕" panose="020B0503020000020004" pitchFamily="50" charset="-127"/>
                <a:ea typeface="맑은 고딕" panose="020B0503020000020004" pitchFamily="50" charset="-127"/>
              </a:rPr>
              <a:t> </a:t>
            </a:r>
            <a:endParaRPr lang="ko-KR" altLang="en-US" sz="1400" b="1">
              <a:latin typeface="맑은 고딕" panose="020B0503020000020004" pitchFamily="50" charset="-127"/>
              <a:ea typeface="맑은 고딕" panose="020B0503020000020004" pitchFamily="50" charset="-127"/>
            </a:endParaRPr>
          </a:p>
        </p:txBody>
      </p:sp>
      <p:sp>
        <p:nvSpPr>
          <p:cNvPr id="10" name="한쪽 모서리가 잘린 사각형 9"/>
          <p:cNvSpPr/>
          <p:nvPr/>
        </p:nvSpPr>
        <p:spPr>
          <a:xfrm>
            <a:off x="179513" y="207216"/>
            <a:ext cx="1000132" cy="428628"/>
          </a:xfrm>
          <a:prstGeom prst="snip1Rect">
            <a:avLst/>
          </a:prstGeom>
          <a:solidFill>
            <a:srgbClr val="92D050"/>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latinLnBrk="1" hangingPunct="1">
              <a:buClr>
                <a:schemeClr val="hlink"/>
              </a:buClr>
              <a:buFont typeface="Wingdings" pitchFamily="2" charset="2"/>
              <a:buNone/>
              <a:defRPr/>
            </a:pPr>
            <a:r>
              <a:rPr lang="en-US" altLang="ko-KR" b="1" dirty="0">
                <a:solidFill>
                  <a:schemeClr val="bg1"/>
                </a:solidFill>
                <a:latin typeface="맑은 고딕" pitchFamily="50" charset="-127"/>
                <a:ea typeface="맑은 고딕" pitchFamily="50" charset="-127"/>
              </a:rPr>
              <a:t> </a:t>
            </a:r>
            <a:r>
              <a:rPr lang="ko-KR" altLang="en-US" b="1" dirty="0" smtClean="0">
                <a:solidFill>
                  <a:schemeClr val="bg1"/>
                </a:solidFill>
                <a:latin typeface="맑은 고딕" pitchFamily="50" charset="-127"/>
                <a:ea typeface="맑은 고딕" pitchFamily="50" charset="-127"/>
              </a:rPr>
              <a:t>사례</a:t>
            </a:r>
            <a:r>
              <a:rPr lang="en-US" altLang="ko-KR" b="1" dirty="0" smtClean="0">
                <a:solidFill>
                  <a:schemeClr val="bg1"/>
                </a:solidFill>
                <a:latin typeface="맑은 고딕" pitchFamily="50" charset="-127"/>
                <a:ea typeface="맑은 고딕" pitchFamily="50" charset="-127"/>
              </a:rPr>
              <a:t>2 </a:t>
            </a:r>
            <a:endParaRPr lang="ko-KR" altLang="en-US" b="1" dirty="0">
              <a:solidFill>
                <a:schemeClr val="bg1"/>
              </a:solidFill>
              <a:latin typeface="맑은 고딕" pitchFamily="50" charset="-127"/>
              <a:ea typeface="맑은 고딕" pitchFamily="50" charset="-127"/>
            </a:endParaRPr>
          </a:p>
        </p:txBody>
      </p:sp>
      <p:sp>
        <p:nvSpPr>
          <p:cNvPr id="12" name="슬라이드 번호 개체 틀 11"/>
          <p:cNvSpPr>
            <a:spLocks noGrp="1"/>
          </p:cNvSpPr>
          <p:nvPr>
            <p:ph type="sldNum" sz="quarter" idx="10"/>
          </p:nvPr>
        </p:nvSpPr>
        <p:spPr/>
        <p:txBody>
          <a:bodyPr/>
          <a:lstStyle/>
          <a:p>
            <a:fld id="{5AA28E66-120B-484F-92DB-562B1AF73FA6}" type="slidenum">
              <a:rPr lang="ko-KR" altLang="en-US" smtClean="0"/>
              <a:pPr/>
              <a:t>84</a:t>
            </a:fld>
            <a:endParaRPr lang="ko-KR" altLang="en-US" dirty="0"/>
          </a:p>
        </p:txBody>
      </p:sp>
    </p:spTree>
    <p:extLst>
      <p:ext uri="{BB962C8B-B14F-4D97-AF65-F5344CB8AC3E}">
        <p14:creationId xmlns:p14="http://schemas.microsoft.com/office/powerpoint/2010/main" xmlns="" val="343207867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표 4"/>
          <p:cNvGraphicFramePr>
            <a:graphicFrameLocks noGrp="1"/>
          </p:cNvGraphicFramePr>
          <p:nvPr/>
        </p:nvGraphicFramePr>
        <p:xfrm>
          <a:off x="357158" y="1000108"/>
          <a:ext cx="8572559" cy="5000660"/>
        </p:xfrm>
        <a:graphic>
          <a:graphicData uri="http://schemas.openxmlformats.org/drawingml/2006/table">
            <a:tbl>
              <a:tblPr/>
              <a:tblGrid>
                <a:gridCol w="797734"/>
                <a:gridCol w="908188"/>
                <a:gridCol w="902051"/>
                <a:gridCol w="874438"/>
                <a:gridCol w="908188"/>
                <a:gridCol w="748641"/>
                <a:gridCol w="920460"/>
                <a:gridCol w="874438"/>
                <a:gridCol w="1638421"/>
              </a:tblGrid>
              <a:tr h="267024">
                <a:tc rowSpan="2">
                  <a:txBody>
                    <a:bodyPr/>
                    <a:lstStyle/>
                    <a:p>
                      <a:pPr algn="ctr" fontAlgn="ctr"/>
                      <a:r>
                        <a:rPr lang="ko-KR" altLang="en-US" sz="1000" b="1" i="0" u="none" strike="noStrike" dirty="0">
                          <a:latin typeface="굴림"/>
                        </a:rPr>
                        <a:t>계약기간</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CFF"/>
                    </a:solidFill>
                  </a:tcPr>
                </a:tc>
                <a:tc gridSpan="2">
                  <a:txBody>
                    <a:bodyPr/>
                    <a:lstStyle/>
                    <a:p>
                      <a:pPr algn="ctr" fontAlgn="t"/>
                      <a:r>
                        <a:rPr lang="ko-KR" altLang="en-US" sz="1050" b="1" i="0" u="none" strike="noStrike">
                          <a:latin typeface="굴림"/>
                        </a:rPr>
                        <a:t> </a:t>
                      </a:r>
                      <a:r>
                        <a:rPr lang="ko-KR" altLang="en-US" sz="1050" b="1" i="0" u="sng" strike="noStrike">
                          <a:solidFill>
                            <a:srgbClr val="333399"/>
                          </a:solidFill>
                          <a:latin typeface="굴림"/>
                        </a:rPr>
                        <a:t> </a:t>
                      </a:r>
                      <a:r>
                        <a:rPr lang="en-US" altLang="ko-KR" sz="1050" b="1" i="0" u="sng" strike="noStrike">
                          <a:solidFill>
                            <a:srgbClr val="333399"/>
                          </a:solidFill>
                          <a:latin typeface="굴림"/>
                        </a:rPr>
                        <a:t>2016.    .    .  ~</a:t>
                      </a:r>
                      <a:endParaRPr lang="ko-KR" altLang="en-US" sz="1050" b="1" i="0" u="sng" strike="noStrike">
                        <a:latin typeface="굴림"/>
                      </a:endParaRPr>
                    </a:p>
                  </a:txBody>
                  <a:tcPr marL="0" marR="0" marT="0" marB="0">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pPr latinLnBrk="1"/>
                      <a:endParaRPr lang="ko-KR" altLang="en-US"/>
                    </a:p>
                  </a:txBody>
                  <a:tcPr/>
                </a:tc>
                <a:tc gridSpan="2">
                  <a:txBody>
                    <a:bodyPr/>
                    <a:lstStyle/>
                    <a:p>
                      <a:pPr algn="ctr" fontAlgn="t"/>
                      <a:r>
                        <a:rPr lang="ko-KR" altLang="en-US" sz="1050" b="1" i="0" u="none" strike="noStrike">
                          <a:latin typeface="굴림"/>
                        </a:rPr>
                        <a:t> </a:t>
                      </a:r>
                      <a:r>
                        <a:rPr lang="ko-KR" altLang="en-US" sz="1050" b="1" i="0" u="sng" strike="noStrike">
                          <a:solidFill>
                            <a:srgbClr val="333399"/>
                          </a:solidFill>
                          <a:latin typeface="굴림"/>
                        </a:rPr>
                        <a:t> </a:t>
                      </a:r>
                      <a:r>
                        <a:rPr lang="en-US" altLang="ko-KR" sz="1050" b="1" i="0" u="sng" strike="noStrike">
                          <a:solidFill>
                            <a:srgbClr val="333399"/>
                          </a:solidFill>
                          <a:latin typeface="굴림"/>
                        </a:rPr>
                        <a:t>2016.     .     .  </a:t>
                      </a:r>
                      <a:endParaRPr lang="ko-KR" altLang="en-US" sz="1050" b="1" i="0" u="sng" strike="noStrike">
                        <a:latin typeface="굴림"/>
                      </a:endParaRPr>
                    </a:p>
                  </a:txBody>
                  <a:tcPr marL="0" marR="0" marT="0" marB="0">
                    <a:lnL>
                      <a:noFill/>
                    </a:lnL>
                    <a:lnR>
                      <a:noFill/>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pPr latinLnBrk="1"/>
                      <a:endParaRPr lang="ko-KR" altLang="en-US"/>
                    </a:p>
                  </a:txBody>
                  <a:tcPr/>
                </a:tc>
                <a:tc>
                  <a:txBody>
                    <a:bodyPr/>
                    <a:lstStyle/>
                    <a:p>
                      <a:pPr algn="l" fontAlgn="ctr"/>
                      <a:r>
                        <a:rPr lang="ko-KR" altLang="en-US" sz="1000" b="1" i="0" u="none" strike="noStrike">
                          <a:latin typeface="굴림"/>
                        </a:rPr>
                        <a:t>  </a:t>
                      </a:r>
                      <a:r>
                        <a:rPr lang="en-US" altLang="ko-KR" sz="1000" b="1" i="0" u="none" strike="noStrike">
                          <a:latin typeface="굴림"/>
                        </a:rPr>
                        <a:t>( 1</a:t>
                      </a:r>
                      <a:r>
                        <a:rPr lang="ko-KR" altLang="en-US" sz="1000" b="1" i="0" u="none" strike="noStrike">
                          <a:latin typeface="굴림"/>
                        </a:rPr>
                        <a:t>주일</a:t>
                      </a:r>
                      <a:r>
                        <a:rPr lang="en-US" altLang="ko-KR" sz="1000" b="1" i="0" u="none" strike="noStrike">
                          <a:latin typeface="굴림"/>
                        </a:rPr>
                        <a:t>)</a:t>
                      </a: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gridSpan="3">
                  <a:txBody>
                    <a:bodyPr/>
                    <a:lstStyle/>
                    <a:p>
                      <a:pPr algn="l" fontAlgn="ctr"/>
                      <a:r>
                        <a:rPr lang="ko-KR" altLang="en-US" sz="1000" b="0" i="0" u="none" strike="noStrike">
                          <a:latin typeface="맑은 고딕"/>
                        </a:rPr>
                        <a:t>로 한다</a:t>
                      </a:r>
                      <a:r>
                        <a:rPr lang="en-US" altLang="ko-KR" sz="1000" b="0" i="0" u="none" strike="noStrike">
                          <a:latin typeface="맑은 고딕"/>
                        </a:rPr>
                        <a:t>. </a:t>
                      </a:r>
                      <a:r>
                        <a:rPr lang="ko-KR" altLang="en-US" sz="1000" b="0" i="0" u="none" strike="noStrike">
                          <a:latin typeface="맑은 고딕"/>
                        </a:rPr>
                        <a:t>근로계약만료시 근로관계는 자동종료된다</a:t>
                      </a:r>
                    </a:p>
                  </a:txBody>
                  <a:tcPr marL="0" marR="0" marT="0"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pPr latinLnBrk="1"/>
                      <a:endParaRPr lang="ko-KR" altLang="en-US"/>
                    </a:p>
                  </a:txBody>
                  <a:tcPr/>
                </a:tc>
                <a:tc hMerge="1">
                  <a:txBody>
                    <a:bodyPr/>
                    <a:lstStyle/>
                    <a:p>
                      <a:pPr latinLnBrk="1"/>
                      <a:endParaRPr lang="ko-KR" altLang="en-US"/>
                    </a:p>
                  </a:txBody>
                  <a:tcPr/>
                </a:tc>
              </a:tr>
              <a:tr h="194200">
                <a:tc vMerge="1">
                  <a:txBody>
                    <a:bodyPr/>
                    <a:lstStyle/>
                    <a:p>
                      <a:pPr latinLnBrk="1"/>
                      <a:endParaRPr lang="ko-KR" altLang="en-US"/>
                    </a:p>
                  </a:txBody>
                  <a:tcPr/>
                </a:tc>
                <a:tc gridSpan="8">
                  <a:txBody>
                    <a:bodyPr/>
                    <a:lstStyle/>
                    <a:p>
                      <a:pPr algn="l" fontAlgn="ctr"/>
                      <a:r>
                        <a:rPr lang="ko-KR" altLang="en-US" sz="1000" b="0" i="0" u="none" strike="noStrike">
                          <a:latin typeface="굴림"/>
                        </a:rPr>
                        <a:t>근로계약의 갱신은 </a:t>
                      </a:r>
                      <a:r>
                        <a:rPr lang="en-US" altLang="ko-KR" sz="1000" b="0" i="0" u="none" strike="noStrike">
                          <a:latin typeface="굴림"/>
                        </a:rPr>
                        <a:t>1</a:t>
                      </a:r>
                      <a:r>
                        <a:rPr lang="ko-KR" altLang="en-US" sz="1000" b="0" i="0" u="none" strike="noStrike">
                          <a:latin typeface="굴림"/>
                        </a:rPr>
                        <a:t>주일 단위로 현장공정상 인력수급상황을 감안하여 </a:t>
                      </a:r>
                      <a:r>
                        <a:rPr lang="en-US" altLang="ko-KR" sz="1000" b="0" i="0" u="none" strike="noStrike">
                          <a:latin typeface="굴림"/>
                        </a:rPr>
                        <a:t>"</a:t>
                      </a:r>
                      <a:r>
                        <a:rPr lang="ko-KR" altLang="en-US" sz="1000" b="0" i="0" u="none" strike="noStrike">
                          <a:latin typeface="굴림"/>
                        </a:rPr>
                        <a:t>갑</a:t>
                      </a:r>
                      <a:r>
                        <a:rPr lang="en-US" altLang="ko-KR" sz="1000" b="0" i="0" u="none" strike="noStrike">
                          <a:latin typeface="굴림"/>
                        </a:rPr>
                        <a:t>"</a:t>
                      </a:r>
                      <a:r>
                        <a:rPr lang="ko-KR" altLang="en-US" sz="1000" b="0" i="0" u="none" strike="noStrike">
                          <a:latin typeface="굴림"/>
                        </a:rPr>
                        <a:t>과 </a:t>
                      </a:r>
                      <a:r>
                        <a:rPr lang="en-US" altLang="ko-KR" sz="1000" b="0" i="0" u="none" strike="noStrike">
                          <a:latin typeface="굴림"/>
                        </a:rPr>
                        <a:t>"</a:t>
                      </a:r>
                      <a:r>
                        <a:rPr lang="ko-KR" altLang="en-US" sz="1000" b="0" i="0" u="none" strike="noStrike">
                          <a:latin typeface="굴림"/>
                        </a:rPr>
                        <a:t>을</a:t>
                      </a:r>
                      <a:r>
                        <a:rPr lang="en-US" altLang="ko-KR" sz="1000" b="0" i="0" u="none" strike="noStrike">
                          <a:latin typeface="굴림"/>
                        </a:rPr>
                        <a:t>"</a:t>
                      </a:r>
                      <a:r>
                        <a:rPr lang="ko-KR" altLang="en-US" sz="1000" b="0" i="0" u="none" strike="noStrike">
                          <a:latin typeface="굴림"/>
                        </a:rPr>
                        <a:t>이 하기 근로계약 갱신란에 합의하여 갱신할 수 있다</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18476">
                <a:tc rowSpan="6">
                  <a:txBody>
                    <a:bodyPr/>
                    <a:lstStyle/>
                    <a:p>
                      <a:pPr algn="ctr" fontAlgn="ctr"/>
                      <a:r>
                        <a:rPr lang="ko-KR" altLang="en-US" sz="1000" b="1" i="0" u="none" strike="noStrike" dirty="0">
                          <a:latin typeface="굴림"/>
                        </a:rPr>
                        <a:t>임    금</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CFF"/>
                    </a:solidFill>
                  </a:tcPr>
                </a:tc>
                <a:tc gridSpan="3">
                  <a:txBody>
                    <a:bodyPr/>
                    <a:lstStyle/>
                    <a:p>
                      <a:pPr algn="l" fontAlgn="ctr"/>
                      <a:r>
                        <a:rPr lang="ko-KR" altLang="en-US" sz="1000" b="0" i="0" u="none" strike="noStrike">
                          <a:latin typeface="굴림"/>
                        </a:rPr>
                        <a:t> </a:t>
                      </a:r>
                      <a:r>
                        <a:rPr lang="en-US" altLang="ko-KR" sz="1000" b="0" i="0" u="none" strike="noStrike">
                          <a:latin typeface="굴림"/>
                        </a:rPr>
                        <a:t>1.  "</a:t>
                      </a:r>
                      <a:r>
                        <a:rPr lang="ko-KR" altLang="en-US" sz="1000" b="0" i="0" u="none" strike="noStrike">
                          <a:latin typeface="굴림"/>
                        </a:rPr>
                        <a:t>을</a:t>
                      </a:r>
                      <a:r>
                        <a:rPr lang="en-US" altLang="ko-KR" sz="1000" b="0" i="0" u="none" strike="noStrike">
                          <a:latin typeface="굴림"/>
                        </a:rPr>
                        <a:t>"</a:t>
                      </a:r>
                      <a:r>
                        <a:rPr lang="ko-KR" altLang="en-US" sz="1000" b="0" i="0" u="none" strike="noStrike">
                          <a:latin typeface="굴림"/>
                        </a:rPr>
                        <a:t>의 임금은  </a:t>
                      </a:r>
                      <a:r>
                        <a:rPr lang="en-US" altLang="ko-KR" sz="1000" b="0" i="0" u="none" strike="noStrike">
                          <a:latin typeface="굴림"/>
                        </a:rPr>
                        <a:t>1</a:t>
                      </a:r>
                      <a:r>
                        <a:rPr lang="ko-KR" altLang="en-US" sz="1000" b="0" i="0" u="none" strike="noStrike">
                          <a:latin typeface="굴림"/>
                        </a:rPr>
                        <a:t>일 </a:t>
                      </a:r>
                      <a:r>
                        <a:rPr lang="en-US" altLang="ko-KR" sz="1000" b="0" i="0" u="none" strike="noStrike">
                          <a:latin typeface="굴림"/>
                        </a:rPr>
                        <a:t>8</a:t>
                      </a:r>
                      <a:r>
                        <a:rPr lang="ko-KR" altLang="en-US" sz="1000" b="0" i="0" u="none" strike="noStrike">
                          <a:latin typeface="굴림"/>
                        </a:rPr>
                        <a:t>시간 기본일당  </a:t>
                      </a:r>
                      <a:r>
                        <a:rPr lang="en-US" altLang="ko-KR" sz="1000" b="0" i="0" u="none" strike="noStrike">
                          <a:latin typeface="굴림"/>
                        </a:rPr>
                        <a:t>(</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hMerge="1">
                  <a:txBody>
                    <a:bodyPr/>
                    <a:lstStyle/>
                    <a:p>
                      <a:pPr latinLnBrk="1"/>
                      <a:endParaRPr lang="ko-KR" altLang="en-US"/>
                    </a:p>
                  </a:txBody>
                  <a:tcPr/>
                </a:tc>
                <a:tc hMerge="1">
                  <a:txBody>
                    <a:bodyPr/>
                    <a:lstStyle/>
                    <a:p>
                      <a:pPr latinLnBrk="1"/>
                      <a:endParaRPr lang="ko-KR" altLang="en-US"/>
                    </a:p>
                  </a:txBody>
                  <a:tcPr/>
                </a:tc>
                <a:tc>
                  <a:txBody>
                    <a:bodyPr/>
                    <a:lstStyle/>
                    <a:p>
                      <a:pPr algn="r" fontAlgn="ctr"/>
                      <a:r>
                        <a:rPr lang="ko-KR" altLang="en-US" sz="1000" b="1" i="0" u="none" strike="noStrike">
                          <a:solidFill>
                            <a:srgbClr val="FF0000"/>
                          </a:solidFill>
                          <a:latin typeface="굴림"/>
                        </a:rPr>
                        <a:t>₩</a:t>
                      </a:r>
                      <a:r>
                        <a:rPr lang="en-US" altLang="ko-KR" sz="1000" b="1" i="0" u="none" strike="noStrike">
                          <a:solidFill>
                            <a:srgbClr val="FF0000"/>
                          </a:solidFill>
                          <a:latin typeface="굴림"/>
                        </a:rPr>
                        <a:t>69,854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CC"/>
                    </a:solidFill>
                  </a:tcPr>
                </a:tc>
                <a:tc>
                  <a:txBody>
                    <a:bodyPr/>
                    <a:lstStyle/>
                    <a:p>
                      <a:pPr algn="l" fontAlgn="ctr"/>
                      <a:r>
                        <a:rPr lang="en-US" altLang="ko-KR" sz="1000" b="0" i="0" u="none" strike="noStrike">
                          <a:latin typeface="굴림"/>
                        </a:rPr>
                        <a:t>)</a:t>
                      </a:r>
                      <a:r>
                        <a:rPr lang="ko-KR" altLang="en-US" sz="1000" b="0" i="0" u="none" strike="noStrike">
                          <a:latin typeface="굴림"/>
                        </a:rPr>
                        <a:t>원</a:t>
                      </a:r>
                      <a:r>
                        <a:rPr lang="en-US" altLang="ko-KR" sz="1000" b="0" i="0" u="none" strike="noStrike">
                          <a:latin typeface="굴림"/>
                        </a:rPr>
                        <a:t>,</a:t>
                      </a:r>
                      <a:r>
                        <a:rPr lang="ko-KR" altLang="en-US" sz="1000" b="0" i="0" u="none" strike="noStrike">
                          <a:latin typeface="굴림"/>
                        </a:rPr>
                        <a:t>시간급</a:t>
                      </a:r>
                      <a:r>
                        <a:rPr lang="en-US" altLang="ko-KR" sz="1000" b="0" i="0" u="none" strike="noStrike">
                          <a:latin typeface="굴림"/>
                        </a:rPr>
                        <a:t>(</a:t>
                      </a: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ko-KR" altLang="en-US" sz="1000" b="1" i="0" u="none" strike="noStrike">
                          <a:solidFill>
                            <a:srgbClr val="FF0000"/>
                          </a:solidFill>
                          <a:latin typeface="굴림"/>
                        </a:rPr>
                        <a:t>₩</a:t>
                      </a:r>
                      <a:r>
                        <a:rPr lang="en-US" altLang="ko-KR" sz="1000" b="1" i="0" u="none" strike="noStrike">
                          <a:solidFill>
                            <a:srgbClr val="FF0000"/>
                          </a:solidFill>
                          <a:latin typeface="굴림"/>
                        </a:rPr>
                        <a:t>8,732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FFFFCC"/>
                    </a:solidFill>
                  </a:tcPr>
                </a:tc>
                <a:tc gridSpan="2">
                  <a:txBody>
                    <a:bodyPr/>
                    <a:lstStyle/>
                    <a:p>
                      <a:pPr algn="ctr" fontAlgn="ctr"/>
                      <a:r>
                        <a:rPr lang="ko-KR" altLang="en-US" sz="1000" b="0" i="0" u="none" strike="noStrike">
                          <a:latin typeface="굴림"/>
                        </a:rPr>
                        <a:t>  </a:t>
                      </a:r>
                      <a:r>
                        <a:rPr lang="en-US" altLang="ko-KR" sz="1000" b="0" i="0" u="none" strike="noStrike">
                          <a:latin typeface="굴림"/>
                        </a:rPr>
                        <a:t>)</a:t>
                      </a:r>
                      <a:r>
                        <a:rPr lang="ko-KR" altLang="en-US" sz="1000" b="0" i="0" u="none" strike="noStrike">
                          <a:latin typeface="굴림"/>
                        </a:rPr>
                        <a:t>원 으로 하고</a:t>
                      </a:r>
                      <a:r>
                        <a:rPr lang="en-US" altLang="ko-KR" sz="1000" b="0" i="0" u="none" strike="noStrike">
                          <a:latin typeface="굴림"/>
                        </a:rPr>
                        <a:t>,</a:t>
                      </a:r>
                      <a:r>
                        <a:rPr lang="ko-KR" altLang="en-US" sz="1000" b="0" i="0" u="none" strike="noStrike">
                          <a:latin typeface="굴림"/>
                        </a:rPr>
                        <a:t>법정수당은 다음과 </a:t>
                      </a:r>
                    </a:p>
                  </a:txBody>
                  <a:tcPr marL="0" marR="0" marT="0" marB="0" anchor="ctr">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pPr latinLnBrk="1"/>
                      <a:endParaRPr lang="ko-KR" altLang="en-US"/>
                    </a:p>
                  </a:txBody>
                  <a:tcPr/>
                </a:tc>
              </a:tr>
              <a:tr h="776802">
                <a:tc vMerge="1">
                  <a:txBody>
                    <a:bodyPr/>
                    <a:lstStyle/>
                    <a:p>
                      <a:pPr latinLnBrk="1"/>
                      <a:endParaRPr lang="ko-KR" altLang="en-US"/>
                    </a:p>
                  </a:txBody>
                  <a:tcPr/>
                </a:tc>
                <a:tc gridSpan="8">
                  <a:txBody>
                    <a:bodyPr/>
                    <a:lstStyle/>
                    <a:p>
                      <a:pPr algn="l" fontAlgn="t"/>
                      <a:r>
                        <a:rPr lang="ko-KR" altLang="en-US" sz="1000" b="0" i="0" u="none" strike="noStrike">
                          <a:latin typeface="굴림"/>
                        </a:rPr>
                        <a:t>     같이 산정 지급 한다</a:t>
                      </a:r>
                      <a:r>
                        <a:rPr lang="en-US" altLang="ko-KR" sz="1000" b="0" i="0" u="none" strike="noStrike">
                          <a:latin typeface="굴림"/>
                        </a:rPr>
                        <a:t>. </a:t>
                      </a:r>
                      <a:r>
                        <a:rPr lang="ko-KR" altLang="en-US" sz="1000" b="0" i="0" u="none" strike="noStrike">
                          <a:latin typeface="굴림"/>
                        </a:rPr>
                        <a:t>단</a:t>
                      </a:r>
                      <a:r>
                        <a:rPr lang="en-US" altLang="ko-KR" sz="1000" b="0" i="0" u="none" strike="noStrike">
                          <a:latin typeface="굴림"/>
                        </a:rPr>
                        <a:t>, </a:t>
                      </a:r>
                      <a:r>
                        <a:rPr lang="ko-KR" altLang="en-US" sz="1000" b="0" i="0" u="none" strike="noStrike">
                          <a:latin typeface="굴림"/>
                        </a:rPr>
                        <a:t>태업시에는 태업율만큼 임금이 삭감된다</a:t>
                      </a:r>
                      <a:br>
                        <a:rPr lang="ko-KR" altLang="en-US" sz="1000" b="0" i="0" u="none" strike="noStrike">
                          <a:latin typeface="굴림"/>
                        </a:rPr>
                      </a:br>
                      <a:r>
                        <a:rPr lang="ko-KR" altLang="en-US" sz="1000" b="0" i="0" u="none" strike="noStrike">
                          <a:latin typeface="굴림"/>
                        </a:rPr>
                        <a:t>   ① 연장근로수당 </a:t>
                      </a:r>
                      <a:r>
                        <a:rPr lang="en-US" altLang="ko-KR" sz="1000" b="0" i="0" u="none" strike="noStrike">
                          <a:latin typeface="굴림"/>
                        </a:rPr>
                        <a:t>: </a:t>
                      </a:r>
                      <a:r>
                        <a:rPr lang="ko-KR" altLang="en-US" sz="1000" b="0" i="0" u="none" strike="noStrike">
                          <a:latin typeface="굴림"/>
                        </a:rPr>
                        <a:t>시간급 </a:t>
                      </a:r>
                      <a:r>
                        <a:rPr lang="en-US" altLang="ko-KR" sz="1000" b="0" i="0" u="none" strike="noStrike">
                          <a:latin typeface="굴림"/>
                        </a:rPr>
                        <a:t>× </a:t>
                      </a:r>
                      <a:r>
                        <a:rPr lang="ko-KR" altLang="en-US" sz="1000" b="0" i="0" u="none" strike="noStrike">
                          <a:latin typeface="굴림"/>
                        </a:rPr>
                        <a:t>연장근로시간 </a:t>
                      </a:r>
                      <a:r>
                        <a:rPr lang="en-US" altLang="ko-KR" sz="1000" b="0" i="0" u="none" strike="noStrike">
                          <a:latin typeface="굴림"/>
                        </a:rPr>
                        <a:t>× 150%    ② </a:t>
                      </a:r>
                      <a:r>
                        <a:rPr lang="ko-KR" altLang="en-US" sz="1000" b="0" i="0" u="none" strike="noStrike">
                          <a:latin typeface="굴림"/>
                        </a:rPr>
                        <a:t>휴일가산수당 </a:t>
                      </a:r>
                      <a:r>
                        <a:rPr lang="en-US" altLang="ko-KR" sz="1000" b="0" i="0" u="none" strike="noStrike">
                          <a:latin typeface="굴림"/>
                        </a:rPr>
                        <a:t>: </a:t>
                      </a:r>
                      <a:r>
                        <a:rPr lang="ko-KR" altLang="en-US" sz="1000" b="0" i="0" u="none" strike="noStrike">
                          <a:latin typeface="굴림"/>
                        </a:rPr>
                        <a:t>시간급 </a:t>
                      </a:r>
                      <a:r>
                        <a:rPr lang="en-US" altLang="ko-KR" sz="1000" b="0" i="0" u="none" strike="noStrike">
                          <a:latin typeface="굴림"/>
                        </a:rPr>
                        <a:t>× </a:t>
                      </a:r>
                      <a:r>
                        <a:rPr lang="ko-KR" altLang="en-US" sz="1000" b="0" i="0" u="none" strike="noStrike">
                          <a:latin typeface="굴림"/>
                        </a:rPr>
                        <a:t>휴일근로시간 </a:t>
                      </a:r>
                      <a:r>
                        <a:rPr lang="en-US" altLang="ko-KR" sz="1000" b="0" i="0" u="none" strike="noStrike">
                          <a:latin typeface="굴림"/>
                        </a:rPr>
                        <a:t>× 50%</a:t>
                      </a:r>
                      <a:br>
                        <a:rPr lang="en-US" altLang="ko-KR" sz="1000" b="0" i="0" u="none" strike="noStrike">
                          <a:latin typeface="굴림"/>
                        </a:rPr>
                      </a:br>
                      <a:r>
                        <a:rPr lang="en-US" altLang="ko-KR" sz="1000" b="0" i="0" u="none" strike="noStrike">
                          <a:latin typeface="굴림"/>
                        </a:rPr>
                        <a:t>   ③ </a:t>
                      </a:r>
                      <a:r>
                        <a:rPr lang="ko-KR" altLang="en-US" sz="1000" b="0" i="0" u="none" strike="noStrike">
                          <a:latin typeface="굴림"/>
                        </a:rPr>
                        <a:t>야간근로수당 </a:t>
                      </a:r>
                      <a:r>
                        <a:rPr lang="en-US" altLang="ko-KR" sz="1000" b="0" i="0" u="none" strike="noStrike">
                          <a:latin typeface="굴림"/>
                        </a:rPr>
                        <a:t>: </a:t>
                      </a:r>
                      <a:r>
                        <a:rPr lang="ko-KR" altLang="en-US" sz="1000" b="0" i="0" u="none" strike="noStrike">
                          <a:latin typeface="굴림"/>
                        </a:rPr>
                        <a:t>시간급 </a:t>
                      </a:r>
                      <a:r>
                        <a:rPr lang="en-US" altLang="ko-KR" sz="1000" b="0" i="0" u="none" strike="noStrike">
                          <a:latin typeface="굴림"/>
                        </a:rPr>
                        <a:t>× </a:t>
                      </a:r>
                      <a:r>
                        <a:rPr lang="ko-KR" altLang="en-US" sz="1000" b="0" i="0" u="none" strike="noStrike">
                          <a:latin typeface="굴림"/>
                        </a:rPr>
                        <a:t>야간근로시간</a:t>
                      </a:r>
                      <a:r>
                        <a:rPr lang="en-US" altLang="ko-KR" sz="1000" b="0" i="0" u="none" strike="noStrike">
                          <a:latin typeface="굴림"/>
                        </a:rPr>
                        <a:t>(22:00-06:00) × 50%   ④ </a:t>
                      </a:r>
                      <a:r>
                        <a:rPr lang="ko-KR" altLang="en-US" sz="1000" b="0" i="0" u="none" strike="noStrike">
                          <a:latin typeface="굴림"/>
                        </a:rPr>
                        <a:t>유급주휴수당 </a:t>
                      </a:r>
                      <a:r>
                        <a:rPr lang="en-US" altLang="ko-KR" sz="1000" b="0" i="0" u="none" strike="noStrike">
                          <a:latin typeface="굴림"/>
                        </a:rPr>
                        <a:t>: </a:t>
                      </a:r>
                      <a:r>
                        <a:rPr lang="ko-KR" altLang="en-US" sz="1000" b="0" i="0" u="none" strike="noStrike">
                          <a:latin typeface="굴림"/>
                        </a:rPr>
                        <a:t>전 주간</a:t>
                      </a:r>
                      <a:r>
                        <a:rPr lang="en-US" altLang="ko-KR" sz="1000" b="0" i="0" u="none" strike="noStrike">
                          <a:latin typeface="굴림"/>
                        </a:rPr>
                        <a:t>(</a:t>
                      </a:r>
                      <a:r>
                        <a:rPr lang="ko-KR" altLang="en-US" sz="1000" b="0" i="0" u="none" strike="noStrike">
                          <a:latin typeface="굴림"/>
                        </a:rPr>
                        <a:t>월</a:t>
                      </a:r>
                      <a:r>
                        <a:rPr lang="en-US" altLang="ko-KR" sz="1000" b="0" i="0" u="none" strike="noStrike">
                          <a:latin typeface="굴림"/>
                        </a:rPr>
                        <a:t>-</a:t>
                      </a:r>
                      <a:r>
                        <a:rPr lang="ko-KR" altLang="en-US" sz="1000" b="0" i="0" u="none" strike="noStrike">
                          <a:latin typeface="굴림"/>
                        </a:rPr>
                        <a:t>금</a:t>
                      </a:r>
                      <a:r>
                        <a:rPr lang="en-US" altLang="ko-KR" sz="1000" b="0" i="0" u="none" strike="noStrike">
                          <a:latin typeface="굴림"/>
                        </a:rPr>
                        <a:t>)</a:t>
                      </a:r>
                      <a:r>
                        <a:rPr lang="ko-KR" altLang="en-US" sz="1000" b="0" i="0" u="none" strike="noStrike">
                          <a:latin typeface="굴림"/>
                        </a:rPr>
                        <a:t>만근한 경우 시간급 </a:t>
                      </a:r>
                      <a:r>
                        <a:rPr lang="en-US" altLang="ko-KR" sz="1000" b="0" i="0" u="none" strike="noStrike">
                          <a:latin typeface="굴림"/>
                        </a:rPr>
                        <a:t>× 8</a:t>
                      </a:r>
                      <a:r>
                        <a:rPr lang="ko-KR" altLang="en-US" sz="1000" b="0" i="0" u="none" strike="noStrike">
                          <a:latin typeface="굴림"/>
                        </a:rPr>
                        <a:t>시간</a:t>
                      </a:r>
                      <a:br>
                        <a:rPr lang="ko-KR" altLang="en-US" sz="1000" b="0" i="0" u="none" strike="noStrike">
                          <a:latin typeface="굴림"/>
                        </a:rPr>
                      </a:br>
                      <a:r>
                        <a:rPr lang="ko-KR" altLang="en-US" sz="1000" b="0" i="0" u="none" strike="noStrike">
                          <a:latin typeface="굴림"/>
                        </a:rPr>
                        <a:t>   ⑤ 연차휴가수당 </a:t>
                      </a:r>
                      <a:r>
                        <a:rPr lang="en-US" altLang="ko-KR" sz="1000" b="0" i="0" u="none" strike="noStrike">
                          <a:latin typeface="굴림"/>
                        </a:rPr>
                        <a:t>: 1</a:t>
                      </a:r>
                      <a:r>
                        <a:rPr lang="ko-KR" altLang="en-US" sz="1000" b="0" i="0" u="none" strike="noStrike">
                          <a:latin typeface="굴림"/>
                        </a:rPr>
                        <a:t>개월</a:t>
                      </a:r>
                      <a:r>
                        <a:rPr lang="en-US" altLang="ko-KR" sz="1000" b="0" i="0" u="none" strike="noStrike">
                          <a:latin typeface="굴림"/>
                        </a:rPr>
                        <a:t>(1-</a:t>
                      </a:r>
                      <a:r>
                        <a:rPr lang="ko-KR" altLang="en-US" sz="1000" b="0" i="0" u="none" strike="noStrike">
                          <a:latin typeface="굴림"/>
                        </a:rPr>
                        <a:t>말일</a:t>
                      </a:r>
                      <a:r>
                        <a:rPr lang="en-US" altLang="ko-KR" sz="1000" b="0" i="0" u="none" strike="noStrike">
                          <a:latin typeface="굴림"/>
                        </a:rPr>
                        <a:t>)</a:t>
                      </a:r>
                      <a:r>
                        <a:rPr lang="ko-KR" altLang="en-US" sz="1000" b="0" i="0" u="none" strike="noStrike">
                          <a:latin typeface="굴림"/>
                        </a:rPr>
                        <a:t>간 만근 후</a:t>
                      </a:r>
                      <a:r>
                        <a:rPr lang="en-US" altLang="ko-KR" sz="1000" b="0" i="0" u="none" strike="noStrike">
                          <a:latin typeface="굴림"/>
                        </a:rPr>
                        <a:t>,  </a:t>
                      </a:r>
                      <a:r>
                        <a:rPr lang="ko-KR" altLang="en-US" sz="1000" b="0" i="0" u="none" strike="noStrike">
                          <a:latin typeface="굴림"/>
                        </a:rPr>
                        <a:t>연차휴가 미사용시 시간급 </a:t>
                      </a:r>
                      <a:r>
                        <a:rPr lang="en-US" altLang="ko-KR" sz="1000" b="0" i="0" u="none" strike="noStrike">
                          <a:latin typeface="굴림"/>
                        </a:rPr>
                        <a:t>× 8</a:t>
                      </a:r>
                      <a:r>
                        <a:rPr lang="ko-KR" altLang="en-US" sz="1000" b="0" i="0" u="none" strike="noStrike">
                          <a:latin typeface="굴림"/>
                        </a:rPr>
                        <a:t>시간 </a:t>
                      </a: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42751">
                <a:tc vMerge="1">
                  <a:txBody>
                    <a:bodyPr/>
                    <a:lstStyle/>
                    <a:p>
                      <a:pPr latinLnBrk="1"/>
                      <a:endParaRPr lang="ko-KR" altLang="en-US"/>
                    </a:p>
                  </a:txBody>
                  <a:tcPr/>
                </a:tc>
                <a:tc>
                  <a:txBody>
                    <a:bodyPr/>
                    <a:lstStyle/>
                    <a:p>
                      <a:pPr algn="l" fontAlgn="ctr"/>
                      <a:r>
                        <a:rPr lang="ko-KR" altLang="en-US" sz="1050" b="1" i="0" u="none" strike="noStrike" dirty="0">
                          <a:solidFill>
                            <a:srgbClr val="0000FF"/>
                          </a:solidFill>
                          <a:latin typeface="굴림"/>
                        </a:rPr>
                        <a:t> </a:t>
                      </a:r>
                      <a:r>
                        <a:rPr lang="en-US" altLang="ko-KR" sz="1050" b="1" i="0" u="none" strike="noStrike" dirty="0">
                          <a:solidFill>
                            <a:srgbClr val="0000FF"/>
                          </a:solidFill>
                          <a:latin typeface="굴림"/>
                        </a:rPr>
                        <a:t>2. </a:t>
                      </a:r>
                      <a:r>
                        <a:rPr lang="ko-KR" altLang="en-US" sz="1050" b="1" i="0" u="none" strike="noStrike" dirty="0">
                          <a:solidFill>
                            <a:srgbClr val="0000FF"/>
                          </a:solidFill>
                          <a:latin typeface="굴림"/>
                        </a:rPr>
                        <a:t>임금은   </a:t>
                      </a: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ctr"/>
                      <a:r>
                        <a:rPr lang="ko-KR" altLang="en-US" sz="1050" b="1" i="0" u="none" strike="noStrike" dirty="0">
                          <a:solidFill>
                            <a:srgbClr val="0000FF"/>
                          </a:solidFill>
                          <a:latin typeface="돋움"/>
                        </a:rPr>
                        <a:t> 매일</a:t>
                      </a:r>
                      <a:r>
                        <a:rPr lang="en-US" altLang="ko-KR" sz="1050" b="1" i="0" u="none" strike="noStrike" dirty="0">
                          <a:solidFill>
                            <a:srgbClr val="0000FF"/>
                          </a:solidFill>
                          <a:latin typeface="돋움"/>
                        </a:rPr>
                        <a:t>(          )</a:t>
                      </a:r>
                    </a:p>
                  </a:txBody>
                  <a:tcPr marL="0" marR="0" marT="0" marB="0" anchor="ctr">
                    <a:lnL>
                      <a:noFill/>
                    </a:lnL>
                    <a:lnR>
                      <a:noFill/>
                    </a:lnR>
                    <a:lnT>
                      <a:noFill/>
                    </a:lnT>
                    <a:lnB>
                      <a:noFill/>
                    </a:lnB>
                  </a:tcPr>
                </a:tc>
                <a:tc>
                  <a:txBody>
                    <a:bodyPr/>
                    <a:lstStyle/>
                    <a:p>
                      <a:pPr algn="l" fontAlgn="ctr"/>
                      <a:r>
                        <a:rPr lang="ko-KR" altLang="en-US" sz="1050" b="1" i="0" u="none" strike="noStrike" dirty="0">
                          <a:solidFill>
                            <a:srgbClr val="0000FF"/>
                          </a:solidFill>
                          <a:latin typeface="굴림"/>
                        </a:rPr>
                        <a:t>매주</a:t>
                      </a:r>
                      <a:r>
                        <a:rPr lang="en-US" altLang="ko-KR" sz="1050" b="1" i="0" u="none" strike="noStrike" dirty="0">
                          <a:solidFill>
                            <a:srgbClr val="0000FF"/>
                          </a:solidFill>
                          <a:latin typeface="굴림"/>
                        </a:rPr>
                        <a:t>(          )</a:t>
                      </a:r>
                    </a:p>
                  </a:txBody>
                  <a:tcPr marL="0" marR="0" marT="0" marB="0" anchor="ctr">
                    <a:lnL>
                      <a:noFill/>
                    </a:lnL>
                    <a:lnR>
                      <a:noFill/>
                    </a:lnR>
                    <a:lnT>
                      <a:noFill/>
                    </a:lnT>
                    <a:lnB>
                      <a:noFill/>
                    </a:lnB>
                  </a:tcPr>
                </a:tc>
                <a:tc gridSpan="5">
                  <a:txBody>
                    <a:bodyPr/>
                    <a:lstStyle/>
                    <a:p>
                      <a:pPr algn="l" fontAlgn="ctr"/>
                      <a:r>
                        <a:rPr lang="ko-KR" altLang="en-US" sz="1050" b="1" i="0" u="none" strike="noStrike" dirty="0">
                          <a:solidFill>
                            <a:srgbClr val="0000FF"/>
                          </a:solidFill>
                          <a:latin typeface="굴림"/>
                        </a:rPr>
                        <a:t>단위로 </a:t>
                      </a:r>
                      <a:r>
                        <a:rPr lang="en-US" altLang="ko-KR" sz="1050" b="1" i="0" u="none" strike="noStrike" dirty="0">
                          <a:solidFill>
                            <a:srgbClr val="0000FF"/>
                          </a:solidFill>
                          <a:latin typeface="굴림"/>
                        </a:rPr>
                        <a:t>"</a:t>
                      </a:r>
                      <a:r>
                        <a:rPr lang="ko-KR" altLang="en-US" sz="1050" b="1" i="0" u="none" strike="noStrike" dirty="0">
                          <a:solidFill>
                            <a:srgbClr val="0000FF"/>
                          </a:solidFill>
                          <a:latin typeface="굴림"/>
                        </a:rPr>
                        <a:t>을</a:t>
                      </a:r>
                      <a:r>
                        <a:rPr lang="en-US" altLang="ko-KR" sz="1050" b="1" i="0" u="none" strike="noStrike" dirty="0">
                          <a:solidFill>
                            <a:srgbClr val="0000FF"/>
                          </a:solidFill>
                          <a:latin typeface="굴림"/>
                        </a:rPr>
                        <a:t>"</a:t>
                      </a:r>
                      <a:r>
                        <a:rPr lang="ko-KR" altLang="en-US" sz="1050" b="1" i="0" u="none" strike="noStrike" dirty="0">
                          <a:solidFill>
                            <a:srgbClr val="0000FF"/>
                          </a:solidFill>
                          <a:latin typeface="굴림"/>
                        </a:rPr>
                        <a:t>을 소개한 용역업체를 통하여 현금으로 선지급하는 방식으로 지급된다</a:t>
                      </a:r>
                      <a:r>
                        <a:rPr lang="en-US" altLang="ko-KR" sz="1050" b="1" i="0" u="none" strike="noStrike" dirty="0">
                          <a:solidFill>
                            <a:srgbClr val="0000FF"/>
                          </a:solidFill>
                          <a:latin typeface="굴림"/>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18476">
                <a:tc vMerge="1">
                  <a:txBody>
                    <a:bodyPr/>
                    <a:lstStyle/>
                    <a:p>
                      <a:pPr latinLnBrk="1"/>
                      <a:endParaRPr lang="ko-KR" altLang="en-US"/>
                    </a:p>
                  </a:txBody>
                  <a:tcPr/>
                </a:tc>
                <a:tc gridSpan="8">
                  <a:txBody>
                    <a:bodyPr/>
                    <a:lstStyle/>
                    <a:p>
                      <a:pPr algn="l" fontAlgn="ctr"/>
                      <a:r>
                        <a:rPr lang="ko-KR" altLang="en-US" sz="1050" b="1" i="0" u="none" strike="noStrike" dirty="0">
                          <a:solidFill>
                            <a:srgbClr val="0000FF"/>
                          </a:solidFill>
                          <a:latin typeface="굴림"/>
                        </a:rPr>
                        <a:t>    </a:t>
                      </a:r>
                      <a:r>
                        <a:rPr lang="en-US" altLang="ko-KR" sz="1050" b="1" i="0" u="none" strike="noStrike" dirty="0">
                          <a:solidFill>
                            <a:srgbClr val="0000FF"/>
                          </a:solidFill>
                          <a:latin typeface="굴림"/>
                        </a:rPr>
                        <a:t>"</a:t>
                      </a:r>
                      <a:r>
                        <a:rPr lang="ko-KR" altLang="en-US" sz="1050" b="1" i="0" u="none" strike="noStrike" dirty="0">
                          <a:solidFill>
                            <a:srgbClr val="0000FF"/>
                          </a:solidFill>
                          <a:latin typeface="굴림"/>
                        </a:rPr>
                        <a:t>갑</a:t>
                      </a:r>
                      <a:r>
                        <a:rPr lang="en-US" altLang="ko-KR" sz="1050" b="1" i="0" u="none" strike="noStrike" dirty="0">
                          <a:solidFill>
                            <a:srgbClr val="0000FF"/>
                          </a:solidFill>
                          <a:latin typeface="굴림"/>
                        </a:rPr>
                        <a:t>"</a:t>
                      </a:r>
                      <a:r>
                        <a:rPr lang="ko-KR" altLang="en-US" sz="1050" b="1" i="0" u="none" strike="noStrike" dirty="0">
                          <a:solidFill>
                            <a:srgbClr val="0000FF"/>
                          </a:solidFill>
                          <a:latin typeface="굴림"/>
                        </a:rPr>
                        <a:t>은  </a:t>
                      </a:r>
                      <a:r>
                        <a:rPr lang="en-US" altLang="ko-KR" sz="1050" b="1" i="0" u="none" strike="noStrike" dirty="0">
                          <a:solidFill>
                            <a:srgbClr val="0000FF"/>
                          </a:solidFill>
                          <a:latin typeface="굴림"/>
                        </a:rPr>
                        <a:t>"</a:t>
                      </a:r>
                      <a:r>
                        <a:rPr lang="ko-KR" altLang="en-US" sz="1050" b="1" i="0" u="none" strike="noStrike" dirty="0">
                          <a:solidFill>
                            <a:srgbClr val="0000FF"/>
                          </a:solidFill>
                          <a:latin typeface="굴림"/>
                        </a:rPr>
                        <a:t>을</a:t>
                      </a:r>
                      <a:r>
                        <a:rPr lang="en-US" altLang="ko-KR" sz="1050" b="1" i="0" u="none" strike="noStrike" dirty="0">
                          <a:solidFill>
                            <a:srgbClr val="0000FF"/>
                          </a:solidFill>
                          <a:latin typeface="굴림"/>
                        </a:rPr>
                        <a:t>"</a:t>
                      </a:r>
                      <a:r>
                        <a:rPr lang="ko-KR" altLang="en-US" sz="1050" b="1" i="0" u="none" strike="noStrike" dirty="0">
                          <a:solidFill>
                            <a:srgbClr val="0000FF"/>
                          </a:solidFill>
                          <a:latin typeface="굴림"/>
                        </a:rPr>
                        <a:t>소속 용역업체와 </a:t>
                      </a:r>
                      <a:r>
                        <a:rPr lang="en-US" altLang="ko-KR" sz="1050" b="1" i="0" u="none" strike="noStrike" dirty="0">
                          <a:solidFill>
                            <a:srgbClr val="0000FF"/>
                          </a:solidFill>
                          <a:latin typeface="굴림"/>
                        </a:rPr>
                        <a:t>"</a:t>
                      </a:r>
                      <a:r>
                        <a:rPr lang="ko-KR" altLang="en-US" sz="1050" b="1" i="0" u="none" strike="noStrike" dirty="0">
                          <a:solidFill>
                            <a:srgbClr val="0000FF"/>
                          </a:solidFill>
                          <a:latin typeface="굴림"/>
                        </a:rPr>
                        <a:t>선지급한 임금 정산신청서</a:t>
                      </a:r>
                      <a:r>
                        <a:rPr lang="en-US" altLang="ko-KR" sz="1050" b="1" i="0" u="none" strike="noStrike" dirty="0">
                          <a:solidFill>
                            <a:srgbClr val="0000FF"/>
                          </a:solidFill>
                          <a:latin typeface="굴림"/>
                        </a:rPr>
                        <a:t>"(</a:t>
                      </a:r>
                      <a:r>
                        <a:rPr lang="ko-KR" altLang="en-US" sz="1050" b="1" i="0" u="none" strike="noStrike" dirty="0">
                          <a:solidFill>
                            <a:srgbClr val="0000FF"/>
                          </a:solidFill>
                          <a:latin typeface="굴림"/>
                        </a:rPr>
                        <a:t>영수증첨부</a:t>
                      </a:r>
                      <a:r>
                        <a:rPr lang="en-US" altLang="ko-KR" sz="1050" b="1" i="0" u="none" strike="noStrike" dirty="0">
                          <a:solidFill>
                            <a:srgbClr val="0000FF"/>
                          </a:solidFill>
                          <a:latin typeface="굴림"/>
                        </a:rPr>
                        <a:t>)</a:t>
                      </a:r>
                      <a:r>
                        <a:rPr lang="ko-KR" altLang="en-US" sz="1050" b="1" i="0" u="none" strike="noStrike" dirty="0">
                          <a:solidFill>
                            <a:srgbClr val="0000FF"/>
                          </a:solidFill>
                          <a:latin typeface="굴림"/>
                        </a:rPr>
                        <a:t>에 근거 후불 정산한다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230612">
                <a:tc vMerge="1">
                  <a:txBody>
                    <a:bodyPr/>
                    <a:lstStyle/>
                    <a:p>
                      <a:pPr latinLnBrk="1"/>
                      <a:endParaRPr lang="ko-KR" altLang="en-US"/>
                    </a:p>
                  </a:txBody>
                  <a:tcPr/>
                </a:tc>
                <a:tc gridSpan="5">
                  <a:txBody>
                    <a:bodyPr/>
                    <a:lstStyle/>
                    <a:p>
                      <a:pPr algn="l" fontAlgn="ctr"/>
                      <a:r>
                        <a:rPr lang="ko-KR" altLang="en-US" sz="1000" b="0" i="0" u="none" strike="noStrike">
                          <a:latin typeface="굴림"/>
                        </a:rPr>
                        <a:t> </a:t>
                      </a:r>
                      <a:r>
                        <a:rPr lang="en-US" altLang="ko-KR" sz="1000" b="0" i="0" u="none" strike="noStrike">
                          <a:latin typeface="굴림"/>
                        </a:rPr>
                        <a:t>3.“</a:t>
                      </a:r>
                      <a:r>
                        <a:rPr lang="ko-KR" altLang="en-US" sz="1000" b="0" i="0" u="none" strike="noStrike">
                          <a:latin typeface="굴림"/>
                        </a:rPr>
                        <a:t>을”의 임금은 위“</a:t>
                      </a:r>
                      <a:r>
                        <a:rPr lang="en-US" altLang="ko-KR" sz="1000" b="0" i="0" u="none" strike="noStrike">
                          <a:latin typeface="굴림"/>
                        </a:rPr>
                        <a:t>1</a:t>
                      </a:r>
                      <a:r>
                        <a:rPr lang="ko-KR" altLang="en-US" sz="1000" b="0" i="0" u="none" strike="noStrike">
                          <a:latin typeface="굴림"/>
                        </a:rPr>
                        <a:t>항”에 기본일당에 법정수당이  미리포함된  포괄일당 </a:t>
                      </a:r>
                      <a:r>
                        <a:rPr lang="en-US" altLang="ko-KR" sz="1000" b="0" i="0" u="none" strike="noStrike">
                          <a:latin typeface="굴림"/>
                        </a:rPr>
                        <a:t>( </a:t>
                      </a:r>
                    </a:p>
                  </a:txBody>
                  <a:tcPr marL="0" marR="0" marT="0" marB="0" anchor="ctr">
                    <a:lnL w="6350" cap="flat" cmpd="sng" algn="ctr">
                      <a:solidFill>
                        <a:srgbClr val="000000"/>
                      </a:solidFill>
                      <a:prstDash val="solid"/>
                      <a:round/>
                      <a:headEnd type="none" w="med" len="med"/>
                      <a:tailEnd type="none" w="med" len="med"/>
                    </a:lnL>
                    <a:lnR>
                      <a:noFill/>
                    </a:lnR>
                    <a:lnT>
                      <a:noFill/>
                    </a:lnT>
                    <a:lnB>
                      <a:noFill/>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a:txBody>
                    <a:bodyPr/>
                    <a:lstStyle/>
                    <a:p>
                      <a:pPr algn="l" fontAlgn="ctr"/>
                      <a:r>
                        <a:rPr lang="ko-KR" altLang="en-US" sz="1000" b="1" i="0" u="none" strike="noStrike" dirty="0">
                          <a:solidFill>
                            <a:srgbClr val="FF0000"/>
                          </a:solidFill>
                          <a:latin typeface="굴림"/>
                        </a:rPr>
                        <a:t> ₩     </a:t>
                      </a:r>
                      <a:r>
                        <a:rPr lang="en-US" altLang="ko-KR" sz="1000" b="1" i="0" u="none" strike="noStrike" dirty="0">
                          <a:solidFill>
                            <a:srgbClr val="FF0000"/>
                          </a:solidFill>
                          <a:latin typeface="굴림"/>
                        </a:rPr>
                        <a:t>90,000 </a:t>
                      </a:r>
                    </a:p>
                  </a:txBody>
                  <a:tcPr marL="0" marR="0" marT="0" marB="0" anchor="ctr">
                    <a:lnL>
                      <a:noFill/>
                    </a:lnL>
                    <a:lnR>
                      <a:noFill/>
                    </a:lnR>
                    <a:lnT>
                      <a:noFill/>
                    </a:lnT>
                    <a:lnB>
                      <a:noFill/>
                    </a:lnB>
                    <a:solidFill>
                      <a:srgbClr val="FDE9D9"/>
                    </a:solidFill>
                  </a:tcPr>
                </a:tc>
                <a:tc gridSpan="2">
                  <a:txBody>
                    <a:bodyPr/>
                    <a:lstStyle/>
                    <a:p>
                      <a:pPr algn="l" fontAlgn="ctr"/>
                      <a:r>
                        <a:rPr lang="en-US" altLang="ko-KR" sz="1000" b="0" i="0" u="none" strike="noStrike">
                          <a:latin typeface="굴림"/>
                        </a:rPr>
                        <a:t>)</a:t>
                      </a:r>
                      <a:r>
                        <a:rPr lang="ko-KR" altLang="en-US" sz="1000" b="0" i="0" u="none" strike="noStrike">
                          <a:latin typeface="굴림"/>
                        </a:rPr>
                        <a:t>에 출역공수</a:t>
                      </a:r>
                      <a:r>
                        <a:rPr lang="en-US" altLang="ko-KR" sz="1000" b="0" i="0" u="none" strike="noStrike">
                          <a:latin typeface="굴림"/>
                        </a:rPr>
                        <a:t>(1</a:t>
                      </a:r>
                      <a:r>
                        <a:rPr lang="ko-KR" altLang="en-US" sz="1000" b="0" i="0" u="none" strike="noStrike">
                          <a:latin typeface="굴림"/>
                        </a:rPr>
                        <a:t>일 </a:t>
                      </a:r>
                      <a:r>
                        <a:rPr lang="en-US" altLang="ko-KR" sz="1000" b="0" i="0" u="none" strike="noStrike">
                          <a:latin typeface="굴림"/>
                        </a:rPr>
                        <a:t>9</a:t>
                      </a:r>
                      <a:r>
                        <a:rPr lang="ko-KR" altLang="en-US" sz="1000" b="0" i="0" u="none" strike="noStrike">
                          <a:latin typeface="굴림"/>
                        </a:rPr>
                        <a:t>시간 </a:t>
                      </a:r>
                      <a:r>
                        <a:rPr lang="en-US" altLang="ko-KR" sz="1000" b="0" i="0" u="none" strike="noStrike">
                          <a:latin typeface="굴림"/>
                        </a:rPr>
                        <a:t>1</a:t>
                      </a:r>
                      <a:r>
                        <a:rPr lang="ko-KR" altLang="en-US" sz="1000" b="0" i="0" u="none" strike="noStrike">
                          <a:latin typeface="굴림"/>
                        </a:rPr>
                        <a:t>공수</a:t>
                      </a:r>
                      <a:r>
                        <a:rPr lang="en-US" altLang="ko-KR" sz="1000" b="0" i="0" u="none" strike="noStrike">
                          <a:latin typeface="굴림"/>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solidFill>
                      <a:srgbClr val="FFFFFF"/>
                    </a:solidFill>
                  </a:tcPr>
                </a:tc>
                <a:tc hMerge="1">
                  <a:txBody>
                    <a:bodyPr/>
                    <a:lstStyle/>
                    <a:p>
                      <a:pPr latinLnBrk="1"/>
                      <a:endParaRPr lang="ko-KR" altLang="en-US"/>
                    </a:p>
                  </a:txBody>
                  <a:tcPr/>
                </a:tc>
              </a:tr>
              <a:tr h="388401">
                <a:tc vMerge="1">
                  <a:txBody>
                    <a:bodyPr/>
                    <a:lstStyle/>
                    <a:p>
                      <a:pPr latinLnBrk="1"/>
                      <a:endParaRPr lang="ko-KR" altLang="en-US"/>
                    </a:p>
                  </a:txBody>
                  <a:tcPr/>
                </a:tc>
                <a:tc gridSpan="8">
                  <a:txBody>
                    <a:bodyPr/>
                    <a:lstStyle/>
                    <a:p>
                      <a:pPr algn="l" fontAlgn="t"/>
                      <a:r>
                        <a:rPr lang="ko-KR" altLang="en-US" sz="1000" b="0" i="0" u="none" strike="noStrike">
                          <a:latin typeface="굴림"/>
                        </a:rPr>
                        <a:t>     연장 </a:t>
                      </a:r>
                      <a:r>
                        <a:rPr lang="en-US" altLang="ko-KR" sz="1000" b="0" i="0" u="none" strike="noStrike">
                          <a:latin typeface="굴림"/>
                        </a:rPr>
                        <a:t>3</a:t>
                      </a:r>
                      <a:r>
                        <a:rPr lang="ko-KR" altLang="en-US" sz="1000" b="0" i="0" u="none" strike="noStrike">
                          <a:latin typeface="굴림"/>
                        </a:rPr>
                        <a:t>시간 </a:t>
                      </a:r>
                      <a:r>
                        <a:rPr lang="en-US" altLang="ko-KR" sz="1000" b="0" i="0" u="none" strike="noStrike">
                          <a:latin typeface="굴림"/>
                        </a:rPr>
                        <a:t>0.5</a:t>
                      </a:r>
                      <a:r>
                        <a:rPr lang="ko-KR" altLang="en-US" sz="1000" b="0" i="0" u="none" strike="noStrike">
                          <a:latin typeface="굴림"/>
                        </a:rPr>
                        <a:t>공수</a:t>
                      </a:r>
                      <a:r>
                        <a:rPr lang="en-US" altLang="ko-KR" sz="1000" b="0" i="0" u="none" strike="noStrike">
                          <a:latin typeface="굴림"/>
                        </a:rPr>
                        <a:t>, </a:t>
                      </a:r>
                      <a:r>
                        <a:rPr lang="ko-KR" altLang="en-US" sz="1000" b="0" i="0" u="none" strike="noStrike">
                          <a:latin typeface="굴림"/>
                        </a:rPr>
                        <a:t>토</a:t>
                      </a:r>
                      <a:r>
                        <a:rPr lang="en-US" altLang="ko-KR" sz="1000" b="0" i="0" u="none" strike="noStrike">
                          <a:latin typeface="굴림"/>
                        </a:rPr>
                        <a:t>.</a:t>
                      </a:r>
                      <a:r>
                        <a:rPr lang="ko-KR" altLang="en-US" sz="1000" b="0" i="0" u="none" strike="noStrike">
                          <a:latin typeface="굴림"/>
                        </a:rPr>
                        <a:t>일할증 및 연장수당</a:t>
                      </a:r>
                      <a:r>
                        <a:rPr lang="en-US" altLang="ko-KR" sz="1000" b="0" i="0" u="none" strike="noStrike">
                          <a:latin typeface="굴림"/>
                        </a:rPr>
                        <a:t>, </a:t>
                      </a:r>
                      <a:r>
                        <a:rPr lang="ko-KR" altLang="en-US" sz="1000" b="0" i="0" u="none" strike="noStrike">
                          <a:latin typeface="굴림"/>
                        </a:rPr>
                        <a:t>유급주휴수당 미리포함</a:t>
                      </a:r>
                      <a:r>
                        <a:rPr lang="en-US" altLang="ko-KR" sz="1000" b="0" i="0" u="none" strike="noStrike">
                          <a:latin typeface="굴림"/>
                        </a:rPr>
                        <a:t>)</a:t>
                      </a:r>
                      <a:r>
                        <a:rPr lang="ko-KR" altLang="en-US" sz="1000" b="0" i="0" u="none" strike="noStrike">
                          <a:latin typeface="굴림"/>
                        </a:rPr>
                        <a:t>를 곱하여 산정되며</a:t>
                      </a:r>
                      <a:r>
                        <a:rPr lang="en-US" altLang="ko-KR" sz="1000" b="0" i="0" u="none" strike="noStrike">
                          <a:latin typeface="굴림"/>
                        </a:rPr>
                        <a:t>, "</a:t>
                      </a:r>
                      <a:r>
                        <a:rPr lang="ko-KR" altLang="en-US" sz="1000" b="0" i="0" u="none" strike="noStrike">
                          <a:latin typeface="굴림"/>
                        </a:rPr>
                        <a:t>을</a:t>
                      </a:r>
                      <a:r>
                        <a:rPr lang="en-US" altLang="ko-KR" sz="1000" b="0" i="0" u="none" strike="noStrike">
                          <a:latin typeface="굴림"/>
                        </a:rPr>
                        <a:t>"</a:t>
                      </a:r>
                      <a:r>
                        <a:rPr lang="ko-KR" altLang="en-US" sz="1000" b="0" i="0" u="none" strike="noStrike">
                          <a:latin typeface="굴림"/>
                        </a:rPr>
                        <a:t>은 포괄일당 산정방식에 동의한다</a:t>
                      </a:r>
                      <a:br>
                        <a:rPr lang="ko-KR" altLang="en-US" sz="1000" b="0" i="0" u="none" strike="noStrike">
                          <a:latin typeface="굴림"/>
                        </a:rPr>
                      </a:br>
                      <a:r>
                        <a:rPr lang="ko-KR" altLang="en-US" sz="1000" b="0" i="0" u="none" strike="noStrike">
                          <a:latin typeface="굴림"/>
                        </a:rPr>
                        <a:t>                                                                                           </a:t>
                      </a:r>
                      <a:r>
                        <a:rPr lang="ko-KR" altLang="en-US" sz="1000" b="1" i="0" u="sng" strike="noStrike">
                          <a:solidFill>
                            <a:srgbClr val="FF0000"/>
                          </a:solidFill>
                          <a:latin typeface="굴림"/>
                        </a:rPr>
                        <a:t> 아래 포괄일당 방식에 동의함  동의자 </a:t>
                      </a:r>
                      <a:r>
                        <a:rPr lang="en-US" altLang="ko-KR" sz="1000" b="1" i="0" u="sng" strike="noStrike">
                          <a:solidFill>
                            <a:srgbClr val="FF0000"/>
                          </a:solidFill>
                          <a:latin typeface="굴림"/>
                        </a:rPr>
                        <a:t>:                      (</a:t>
                      </a:r>
                      <a:r>
                        <a:rPr lang="ko-KR" altLang="en-US" sz="1000" b="1" i="0" u="sng" strike="noStrike">
                          <a:solidFill>
                            <a:srgbClr val="FF0000"/>
                          </a:solidFill>
                          <a:latin typeface="굴림"/>
                        </a:rPr>
                        <a:t>인</a:t>
                      </a:r>
                      <a:r>
                        <a:rPr lang="en-US" altLang="ko-KR" sz="1000" b="1" i="0" u="sng" strike="noStrike">
                          <a:solidFill>
                            <a:srgbClr val="FF0000"/>
                          </a:solidFill>
                          <a:latin typeface="굴림"/>
                        </a:rPr>
                        <a:t>)</a:t>
                      </a:r>
                      <a:endParaRPr lang="ko-KR" altLang="en-US" sz="1000" b="0" i="0" u="none" strike="noStrike">
                        <a:latin typeface="굴림"/>
                      </a:endParaRPr>
                    </a:p>
                  </a:txBody>
                  <a:tcPr marL="0" marR="0" marT="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303438">
                <a:tc rowSpan="3">
                  <a:txBody>
                    <a:bodyPr/>
                    <a:lstStyle/>
                    <a:p>
                      <a:pPr algn="ctr" fontAlgn="ctr"/>
                      <a:r>
                        <a:rPr lang="ko-KR" altLang="en-US" sz="1000" b="1" i="0" u="none" strike="noStrike" dirty="0">
                          <a:latin typeface="굴림"/>
                        </a:rPr>
                        <a:t>포괄일당</a:t>
                      </a:r>
                      <a:br>
                        <a:rPr lang="ko-KR" altLang="en-US" sz="1000" b="1" i="0" u="none" strike="noStrike" dirty="0">
                          <a:latin typeface="굴림"/>
                        </a:rPr>
                      </a:br>
                      <a:r>
                        <a:rPr lang="ko-KR" altLang="en-US" sz="1000" b="1" i="0" u="none" strike="noStrike" dirty="0">
                          <a:latin typeface="굴림"/>
                        </a:rPr>
                        <a:t>산정내역</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CFF"/>
                    </a:solidFill>
                  </a:tcPr>
                </a:tc>
                <a:tc gridSpan="2">
                  <a:txBody>
                    <a:bodyPr/>
                    <a:lstStyle/>
                    <a:p>
                      <a:pPr algn="ctr" fontAlgn="ctr"/>
                      <a:r>
                        <a:rPr lang="ko-KR" altLang="en-US" sz="1000" b="1" i="0" u="none" strike="noStrike">
                          <a:latin typeface="굴림"/>
                        </a:rPr>
                        <a:t>임금구성내역</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CD5B4"/>
                    </a:solidFill>
                  </a:tcPr>
                </a:tc>
                <a:tc hMerge="1">
                  <a:txBody>
                    <a:bodyPr/>
                    <a:lstStyle/>
                    <a:p>
                      <a:pPr latinLnBrk="1"/>
                      <a:endParaRPr lang="ko-KR" altLang="en-US"/>
                    </a:p>
                  </a:txBody>
                  <a:tcPr/>
                </a:tc>
                <a:tc>
                  <a:txBody>
                    <a:bodyPr/>
                    <a:lstStyle/>
                    <a:p>
                      <a:pPr algn="ctr" fontAlgn="ctr"/>
                      <a:r>
                        <a:rPr lang="ko-KR" altLang="en-US" sz="1000" b="1" i="0" u="none" strike="noStrike">
                          <a:latin typeface="굴림"/>
                        </a:rPr>
                        <a:t>기본일당</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CD5B4"/>
                    </a:solidFill>
                  </a:tcPr>
                </a:tc>
                <a:tc>
                  <a:txBody>
                    <a:bodyPr/>
                    <a:lstStyle/>
                    <a:p>
                      <a:pPr algn="ctr" fontAlgn="ctr"/>
                      <a:r>
                        <a:rPr lang="ko-KR" altLang="en-US" sz="1000" b="1" i="0" u="none" strike="noStrike">
                          <a:latin typeface="굴림"/>
                        </a:rPr>
                        <a:t>유급주휴</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CD5B4"/>
                    </a:solidFill>
                  </a:tcPr>
                </a:tc>
                <a:tc>
                  <a:txBody>
                    <a:bodyPr/>
                    <a:lstStyle/>
                    <a:p>
                      <a:pPr algn="ctr" fontAlgn="ctr"/>
                      <a:r>
                        <a:rPr lang="ko-KR" altLang="en-US" sz="1000" b="1" i="0" u="none" strike="noStrike">
                          <a:latin typeface="굴림"/>
                        </a:rPr>
                        <a:t>연장근로</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CD5B4"/>
                    </a:solidFill>
                  </a:tcPr>
                </a:tc>
                <a:tc gridSpan="2">
                  <a:txBody>
                    <a:bodyPr/>
                    <a:lstStyle/>
                    <a:p>
                      <a:pPr algn="ctr" fontAlgn="ctr"/>
                      <a:r>
                        <a:rPr lang="ko-KR" altLang="en-US" sz="1000" b="1" i="0" u="none" strike="noStrike">
                          <a:latin typeface="굴림"/>
                        </a:rPr>
                        <a:t>휴일근로</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CD5B4"/>
                    </a:solidFill>
                  </a:tcPr>
                </a:tc>
                <a:tc hMerge="1">
                  <a:txBody>
                    <a:bodyPr/>
                    <a:lstStyle/>
                    <a:p>
                      <a:pPr latinLnBrk="1"/>
                      <a:endParaRPr lang="ko-KR" altLang="en-US"/>
                    </a:p>
                  </a:txBody>
                  <a:tcPr/>
                </a:tc>
                <a:tc>
                  <a:txBody>
                    <a:bodyPr/>
                    <a:lstStyle/>
                    <a:p>
                      <a:pPr algn="ctr" fontAlgn="ctr"/>
                      <a:r>
                        <a:rPr lang="ko-KR" altLang="en-US" sz="1000" b="1" i="0" u="none" strike="noStrike">
                          <a:latin typeface="굴림"/>
                        </a:rPr>
                        <a:t>연차수당</a:t>
                      </a:r>
                    </a:p>
                  </a:txBody>
                  <a:tcPr marL="0" marR="0" marT="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CD5B4"/>
                    </a:solidFill>
                  </a:tcPr>
                </a:tc>
              </a:tr>
              <a:tr h="303438">
                <a:tc vMerge="1">
                  <a:txBody>
                    <a:bodyPr/>
                    <a:lstStyle/>
                    <a:p>
                      <a:pPr latinLnBrk="1"/>
                      <a:endParaRPr lang="ko-KR" altLang="en-US"/>
                    </a:p>
                  </a:txBody>
                  <a:tcPr/>
                </a:tc>
                <a:tc gridSpan="2">
                  <a:txBody>
                    <a:bodyPr/>
                    <a:lstStyle/>
                    <a:p>
                      <a:pPr algn="ctr" fontAlgn="ctr"/>
                      <a:r>
                        <a:rPr lang="ko-KR" altLang="en-US" sz="1000" b="0" i="0" u="none" strike="noStrike">
                          <a:latin typeface="굴림"/>
                        </a:rPr>
                        <a:t> 비율</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pPr latinLnBrk="1"/>
                      <a:endParaRPr lang="ko-KR" altLang="en-US"/>
                    </a:p>
                  </a:txBody>
                  <a:tcPr/>
                </a:tc>
                <a:tc>
                  <a:txBody>
                    <a:bodyPr/>
                    <a:lstStyle/>
                    <a:p>
                      <a:pPr algn="ctr" fontAlgn="ctr"/>
                      <a:r>
                        <a:rPr lang="en-US" altLang="ko-KR" sz="1000" b="0" i="0" u="none" strike="noStrike">
                          <a:latin typeface="굴림"/>
                        </a:rPr>
                        <a:t>77.62%</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ko-KR" sz="1000" b="0" i="0" u="none" strike="noStrike">
                          <a:latin typeface="굴림"/>
                        </a:rPr>
                        <a:t>12.94%</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en-US" altLang="ko-KR" sz="1000" b="0" i="0" u="none" strike="noStrike">
                          <a:latin typeface="굴림"/>
                        </a:rPr>
                        <a:t>0.00%</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gridSpan="2">
                  <a:txBody>
                    <a:bodyPr/>
                    <a:lstStyle/>
                    <a:p>
                      <a:pPr algn="ctr" fontAlgn="ctr"/>
                      <a:r>
                        <a:rPr lang="en-US" altLang="ko-KR" sz="1000" b="0" i="0" u="none" strike="noStrike">
                          <a:latin typeface="굴림"/>
                        </a:rPr>
                        <a:t>6.47%</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hMerge="1">
                  <a:txBody>
                    <a:bodyPr/>
                    <a:lstStyle/>
                    <a:p>
                      <a:pPr latinLnBrk="1"/>
                      <a:endParaRPr lang="ko-KR" altLang="en-US"/>
                    </a:p>
                  </a:txBody>
                  <a:tcPr/>
                </a:tc>
                <a:tc>
                  <a:txBody>
                    <a:bodyPr/>
                    <a:lstStyle/>
                    <a:p>
                      <a:pPr algn="ctr" fontAlgn="ctr"/>
                      <a:r>
                        <a:rPr lang="en-US" altLang="ko-KR" sz="1000" b="0" i="0" u="none" strike="noStrike">
                          <a:latin typeface="굴림"/>
                        </a:rPr>
                        <a:t>2.98%</a:t>
                      </a:r>
                    </a:p>
                  </a:txBody>
                  <a:tcPr marL="0" marR="0" marT="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r>
              <a:tr h="303438">
                <a:tc vMerge="1">
                  <a:txBody>
                    <a:bodyPr/>
                    <a:lstStyle/>
                    <a:p>
                      <a:pPr latinLnBrk="1"/>
                      <a:endParaRPr lang="ko-KR" altLang="en-US"/>
                    </a:p>
                  </a:txBody>
                  <a:tcPr/>
                </a:tc>
                <a:tc>
                  <a:txBody>
                    <a:bodyPr/>
                    <a:lstStyle/>
                    <a:p>
                      <a:pPr algn="ctr" fontAlgn="ctr"/>
                      <a:r>
                        <a:rPr lang="ko-KR" altLang="en-US" sz="1000" b="0" i="0" u="none" strike="noStrike">
                          <a:latin typeface="굴림"/>
                        </a:rPr>
                        <a:t>시간급</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ko-KR" altLang="en-US" sz="1000" b="1" i="0" u="none" strike="noStrike">
                          <a:solidFill>
                            <a:srgbClr val="002060"/>
                          </a:solidFill>
                          <a:latin typeface="굴림"/>
                        </a:rPr>
                        <a:t>₩</a:t>
                      </a:r>
                      <a:r>
                        <a:rPr lang="en-US" altLang="ko-KR" sz="1000" b="1" i="0" u="none" strike="noStrike">
                          <a:solidFill>
                            <a:srgbClr val="002060"/>
                          </a:solidFill>
                          <a:latin typeface="굴림"/>
                        </a:rPr>
                        <a:t>8,732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ko-KR" altLang="en-US" sz="1000" b="1" i="0" u="none" strike="noStrike">
                          <a:solidFill>
                            <a:srgbClr val="002060"/>
                          </a:solidFill>
                          <a:latin typeface="굴림"/>
                        </a:rPr>
                        <a:t>₩</a:t>
                      </a:r>
                      <a:r>
                        <a:rPr lang="en-US" altLang="ko-KR" sz="1000" b="1" i="0" u="none" strike="noStrike">
                          <a:solidFill>
                            <a:srgbClr val="002060"/>
                          </a:solidFill>
                          <a:latin typeface="굴림"/>
                        </a:rPr>
                        <a:t>69,854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ko-KR" altLang="en-US" sz="1000" b="1" i="0" u="none" strike="noStrike">
                          <a:solidFill>
                            <a:srgbClr val="002060"/>
                          </a:solidFill>
                          <a:latin typeface="굴림"/>
                        </a:rPr>
                        <a:t>₩</a:t>
                      </a:r>
                      <a:r>
                        <a:rPr lang="en-US" altLang="ko-KR" sz="1000" b="1" i="0" u="none" strike="noStrike">
                          <a:solidFill>
                            <a:srgbClr val="002060"/>
                          </a:solidFill>
                          <a:latin typeface="굴림"/>
                        </a:rPr>
                        <a:t>11,642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r>
                        <a:rPr lang="ko-KR" altLang="en-US" sz="1000" b="1" i="0" u="none" strike="noStrike">
                          <a:solidFill>
                            <a:srgbClr val="002060"/>
                          </a:solidFill>
                          <a:latin typeface="굴림"/>
                        </a:rPr>
                        <a:t>₩</a:t>
                      </a:r>
                      <a:r>
                        <a:rPr lang="en-US" altLang="ko-KR" sz="1000" b="1" i="0" u="none" strike="noStrike">
                          <a:solidFill>
                            <a:srgbClr val="002060"/>
                          </a:solidFill>
                          <a:latin typeface="굴림"/>
                        </a:rPr>
                        <a:t>0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gridSpan="2">
                  <a:txBody>
                    <a:bodyPr/>
                    <a:lstStyle/>
                    <a:p>
                      <a:pPr algn="ctr" fontAlgn="ctr"/>
                      <a:r>
                        <a:rPr lang="ko-KR" altLang="en-US" sz="1000" b="1" i="0" u="none" strike="noStrike">
                          <a:solidFill>
                            <a:srgbClr val="002060"/>
                          </a:solidFill>
                          <a:latin typeface="굴림"/>
                        </a:rPr>
                        <a:t>₩</a:t>
                      </a:r>
                      <a:r>
                        <a:rPr lang="en-US" altLang="ko-KR" sz="1000" b="1" i="0" u="none" strike="noStrike">
                          <a:solidFill>
                            <a:srgbClr val="002060"/>
                          </a:solidFill>
                          <a:latin typeface="굴림"/>
                        </a:rPr>
                        <a:t>5,821 </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hMerge="1">
                  <a:txBody>
                    <a:bodyPr/>
                    <a:lstStyle/>
                    <a:p>
                      <a:pPr latinLnBrk="1"/>
                      <a:endParaRPr lang="ko-KR" altLang="en-US"/>
                    </a:p>
                  </a:txBody>
                  <a:tcPr/>
                </a:tc>
                <a:tc>
                  <a:txBody>
                    <a:bodyPr/>
                    <a:lstStyle/>
                    <a:p>
                      <a:pPr algn="ctr" fontAlgn="ctr"/>
                      <a:r>
                        <a:rPr lang="ko-KR" altLang="en-US" sz="1000" b="1" i="0" u="none" strike="noStrike">
                          <a:solidFill>
                            <a:srgbClr val="002060"/>
                          </a:solidFill>
                          <a:latin typeface="굴림"/>
                        </a:rPr>
                        <a:t>₩</a:t>
                      </a:r>
                      <a:r>
                        <a:rPr lang="en-US" altLang="ko-KR" sz="1000" b="1" i="0" u="none" strike="noStrike">
                          <a:solidFill>
                            <a:srgbClr val="002060"/>
                          </a:solidFill>
                          <a:latin typeface="굴림"/>
                        </a:rPr>
                        <a:t>2,683 </a:t>
                      </a:r>
                    </a:p>
                  </a:txBody>
                  <a:tcPr marL="0" marR="0" marT="0"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r>
              <a:tr h="776802">
                <a:tc>
                  <a:txBody>
                    <a:bodyPr/>
                    <a:lstStyle/>
                    <a:p>
                      <a:pPr algn="ctr" fontAlgn="ctr"/>
                      <a:r>
                        <a:rPr lang="ko-KR" altLang="en-US" sz="1000" b="1" i="0" u="none" strike="noStrike" dirty="0">
                          <a:latin typeface="굴림"/>
                        </a:rPr>
                        <a:t>근로시간</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CFF"/>
                    </a:solidFill>
                  </a:tcPr>
                </a:tc>
                <a:tc gridSpan="8">
                  <a:txBody>
                    <a:bodyPr/>
                    <a:lstStyle/>
                    <a:p>
                      <a:pPr algn="l" fontAlgn="ctr"/>
                      <a:r>
                        <a:rPr lang="ko-KR" altLang="en-US" sz="1000" b="0" i="0" u="none" strike="noStrike">
                          <a:latin typeface="굴림"/>
                        </a:rPr>
                        <a:t> </a:t>
                      </a:r>
                      <a:r>
                        <a:rPr lang="en-US" altLang="ko-KR" sz="1000" b="0" i="0" u="none" strike="noStrike">
                          <a:latin typeface="굴림"/>
                        </a:rPr>
                        <a:t>1. </a:t>
                      </a:r>
                      <a:r>
                        <a:rPr lang="ko-KR" altLang="en-US" sz="1000" b="0" i="0" u="none" strike="noStrike">
                          <a:latin typeface="굴림"/>
                        </a:rPr>
                        <a:t>시업시간 </a:t>
                      </a:r>
                      <a:r>
                        <a:rPr lang="en-US" altLang="ko-KR" sz="1000" b="0" i="0" u="none" strike="noStrike">
                          <a:latin typeface="굴림"/>
                        </a:rPr>
                        <a:t>: 07:00 </a:t>
                      </a:r>
                      <a:r>
                        <a:rPr lang="ko-KR" altLang="en-US" sz="1000" b="0" i="0" u="none" strike="noStrike">
                          <a:latin typeface="굴림"/>
                        </a:rPr>
                        <a:t>종업시간 </a:t>
                      </a:r>
                      <a:r>
                        <a:rPr lang="en-US" altLang="ko-KR" sz="1000" b="0" i="0" u="none" strike="noStrike">
                          <a:latin typeface="굴림"/>
                        </a:rPr>
                        <a:t>: 17:00. </a:t>
                      </a:r>
                      <a:r>
                        <a:rPr lang="ko-KR" altLang="en-US" sz="1000" b="0" i="0" u="none" strike="noStrike">
                          <a:latin typeface="굴림"/>
                        </a:rPr>
                        <a:t>휴게시간 </a:t>
                      </a:r>
                      <a:r>
                        <a:rPr lang="en-US" altLang="ko-KR" sz="1000" b="0" i="0" u="none" strike="noStrike">
                          <a:latin typeface="굴림"/>
                        </a:rPr>
                        <a:t>: 12:00-13:00(60</a:t>
                      </a:r>
                      <a:r>
                        <a:rPr lang="ko-KR" altLang="en-US" sz="1000" b="0" i="0" u="none" strike="noStrike">
                          <a:latin typeface="굴림"/>
                        </a:rPr>
                        <a:t>분</a:t>
                      </a:r>
                      <a:r>
                        <a:rPr lang="en-US" altLang="ko-KR" sz="1000" b="0" i="0" u="none" strike="noStrike">
                          <a:latin typeface="굴림"/>
                        </a:rPr>
                        <a:t>) </a:t>
                      </a:r>
                      <a:br>
                        <a:rPr lang="en-US" altLang="ko-KR" sz="1000" b="0" i="0" u="none" strike="noStrike">
                          <a:latin typeface="굴림"/>
                        </a:rPr>
                      </a:br>
                      <a:r>
                        <a:rPr lang="en-US" altLang="ko-KR" sz="1000" b="0" i="0" u="none" strike="noStrike">
                          <a:latin typeface="굴림"/>
                        </a:rPr>
                        <a:t> 2. "</a:t>
                      </a:r>
                      <a:r>
                        <a:rPr lang="ko-KR" altLang="en-US" sz="1000" b="0" i="0" u="none" strike="noStrike">
                          <a:latin typeface="굴림"/>
                        </a:rPr>
                        <a:t>을</a:t>
                      </a:r>
                      <a:r>
                        <a:rPr lang="en-US" altLang="ko-KR" sz="1000" b="0" i="0" u="none" strike="noStrike">
                          <a:latin typeface="굴림"/>
                        </a:rPr>
                        <a:t>"</a:t>
                      </a:r>
                      <a:r>
                        <a:rPr lang="ko-KR" altLang="en-US" sz="1000" b="0" i="0" u="none" strike="noStrike">
                          <a:latin typeface="굴림"/>
                        </a:rPr>
                        <a:t>은 시업시간 </a:t>
                      </a:r>
                      <a:r>
                        <a:rPr lang="en-US" altLang="ko-KR" sz="1000" b="0" i="0" u="none" strike="noStrike">
                          <a:latin typeface="굴림"/>
                        </a:rPr>
                        <a:t>07:00( "</a:t>
                      </a:r>
                      <a:r>
                        <a:rPr lang="ko-KR" altLang="en-US" sz="1000" b="0" i="0" u="none" strike="noStrike">
                          <a:latin typeface="굴림"/>
                        </a:rPr>
                        <a:t>갑</a:t>
                      </a:r>
                      <a:r>
                        <a:rPr lang="en-US" altLang="ko-KR" sz="1000" b="0" i="0" u="none" strike="noStrike">
                          <a:latin typeface="굴림"/>
                        </a:rPr>
                        <a:t>"</a:t>
                      </a:r>
                      <a:r>
                        <a:rPr lang="ko-KR" altLang="en-US" sz="1000" b="0" i="0" u="none" strike="noStrike">
                          <a:latin typeface="굴림"/>
                        </a:rPr>
                        <a:t>회사 현장소장으로 부터 작업지시를 받을 준비를 하여야 함</a:t>
                      </a:r>
                      <a:r>
                        <a:rPr lang="en-US" altLang="ko-KR" sz="1000" b="0" i="0" u="none" strike="noStrike">
                          <a:latin typeface="굴림"/>
                        </a:rPr>
                        <a:t>)</a:t>
                      </a:r>
                      <a:r>
                        <a:rPr lang="ko-KR" altLang="en-US" sz="1000" b="0" i="0" u="none" strike="noStrike">
                          <a:latin typeface="굴림"/>
                        </a:rPr>
                        <a:t>부터  종업시간</a:t>
                      </a:r>
                      <a:r>
                        <a:rPr lang="en-US" altLang="ko-KR" sz="1000" b="0" i="0" u="none" strike="noStrike">
                          <a:latin typeface="굴림"/>
                        </a:rPr>
                        <a:t>17:00 (</a:t>
                      </a:r>
                      <a:r>
                        <a:rPr lang="ko-KR" altLang="en-US" sz="1000" b="0" i="0" u="none" strike="noStrike">
                          <a:latin typeface="굴림"/>
                        </a:rPr>
                        <a:t>작업장의 정리</a:t>
                      </a:r>
                      <a:r>
                        <a:rPr lang="en-US" altLang="ko-KR" sz="1000" b="0" i="0" u="none" strike="noStrike">
                          <a:latin typeface="굴림"/>
                        </a:rPr>
                        <a:t>, </a:t>
                      </a:r>
                      <a:br>
                        <a:rPr lang="en-US" altLang="ko-KR" sz="1000" b="0" i="0" u="none" strike="noStrike">
                          <a:latin typeface="굴림"/>
                        </a:rPr>
                      </a:br>
                      <a:r>
                        <a:rPr lang="en-US" altLang="ko-KR" sz="1000" b="0" i="0" u="none" strike="noStrike">
                          <a:latin typeface="굴림"/>
                        </a:rPr>
                        <a:t>     </a:t>
                      </a:r>
                      <a:r>
                        <a:rPr lang="ko-KR" altLang="en-US" sz="1000" b="0" i="0" u="none" strike="noStrike">
                          <a:latin typeface="굴림"/>
                        </a:rPr>
                        <a:t>정돈을  마치고 당해 작업장을 벗어나는 시간</a:t>
                      </a:r>
                      <a:r>
                        <a:rPr lang="en-US" altLang="ko-KR" sz="1000" b="0" i="0" u="none" strike="noStrike">
                          <a:latin typeface="굴림"/>
                        </a:rPr>
                        <a:t>)</a:t>
                      </a:r>
                      <a:r>
                        <a:rPr lang="ko-KR" altLang="en-US" sz="1000" b="0" i="0" u="none" strike="noStrike">
                          <a:latin typeface="굴림"/>
                        </a:rPr>
                        <a:t>동안 현장관리자의 작업지시에 따라 성실하게 근무하겠으며</a:t>
                      </a:r>
                      <a:r>
                        <a:rPr lang="en-US" altLang="ko-KR" sz="1000" b="0" i="0" u="none" strike="noStrike">
                          <a:latin typeface="굴림"/>
                        </a:rPr>
                        <a:t>, </a:t>
                      </a:r>
                      <a:r>
                        <a:rPr lang="ko-KR" altLang="en-US" sz="1000" b="0" i="0" u="none" strike="noStrike">
                          <a:latin typeface="굴림"/>
                        </a:rPr>
                        <a:t>업무상 발생되는</a:t>
                      </a:r>
                      <a:br>
                        <a:rPr lang="ko-KR" altLang="en-US" sz="1000" b="0" i="0" u="none" strike="noStrike">
                          <a:latin typeface="굴림"/>
                        </a:rPr>
                      </a:br>
                      <a:r>
                        <a:rPr lang="ko-KR" altLang="en-US" sz="1000" b="0" i="0" u="none" strike="noStrike">
                          <a:latin typeface="굴림"/>
                        </a:rPr>
                        <a:t>     주 </a:t>
                      </a:r>
                      <a:r>
                        <a:rPr lang="en-US" altLang="ko-KR" sz="1000" b="0" i="0" u="none" strike="noStrike">
                          <a:latin typeface="굴림"/>
                        </a:rPr>
                        <a:t>12</a:t>
                      </a:r>
                      <a:r>
                        <a:rPr lang="ko-KR" altLang="en-US" sz="1000" b="0" i="0" u="none" strike="noStrike">
                          <a:latin typeface="굴림"/>
                        </a:rPr>
                        <a:t>시간 이내 연장근로와 휴일근로에  동의하며</a:t>
                      </a:r>
                      <a:r>
                        <a:rPr lang="en-US" altLang="ko-KR" sz="1000" b="0" i="0" u="none" strike="noStrike">
                          <a:latin typeface="굴림"/>
                        </a:rPr>
                        <a:t>, </a:t>
                      </a:r>
                      <a:r>
                        <a:rPr lang="ko-KR" altLang="en-US" sz="1000" b="0" i="0" u="none" strike="noStrike">
                          <a:latin typeface="굴림"/>
                        </a:rPr>
                        <a:t>현장의 근로시간을 철저하게 준수하겠습니다</a:t>
                      </a:r>
                      <a:r>
                        <a:rPr lang="en-US" altLang="ko-KR" sz="1000" b="0" i="0" u="none" strike="noStrike">
                          <a:latin typeface="굴림"/>
                        </a:rPr>
                        <a:t>. </a:t>
                      </a:r>
                      <a:r>
                        <a:rPr lang="ko-KR" altLang="en-US" sz="1000" b="1" i="0" u="sng" strike="noStrike">
                          <a:solidFill>
                            <a:srgbClr val="FF0000"/>
                          </a:solidFill>
                          <a:latin typeface="굴림"/>
                        </a:rPr>
                        <a:t>동의자 성명 </a:t>
                      </a:r>
                      <a:r>
                        <a:rPr lang="en-US" altLang="ko-KR" sz="1000" b="1" i="0" u="sng" strike="noStrike">
                          <a:solidFill>
                            <a:srgbClr val="FF0000"/>
                          </a:solidFill>
                          <a:latin typeface="굴림"/>
                        </a:rPr>
                        <a:t>:               (</a:t>
                      </a:r>
                      <a:r>
                        <a:rPr lang="ko-KR" altLang="en-US" sz="1000" b="1" i="0" u="sng" strike="noStrike">
                          <a:solidFill>
                            <a:srgbClr val="FF0000"/>
                          </a:solidFill>
                          <a:latin typeface="굴림"/>
                        </a:rPr>
                        <a:t>인</a:t>
                      </a:r>
                      <a:r>
                        <a:rPr lang="en-US" altLang="ko-KR" sz="1000" b="1" i="0" u="sng" strike="noStrike">
                          <a:solidFill>
                            <a:srgbClr val="FF0000"/>
                          </a:solidFill>
                          <a:latin typeface="굴림"/>
                        </a:rPr>
                        <a:t>)</a:t>
                      </a:r>
                      <a:endParaRPr lang="ko-KR" altLang="en-US" sz="1000" b="0" i="0" u="none" strike="noStrike">
                        <a:latin typeface="굴림"/>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388401">
                <a:tc>
                  <a:txBody>
                    <a:bodyPr/>
                    <a:lstStyle/>
                    <a:p>
                      <a:pPr algn="ctr" fontAlgn="ctr"/>
                      <a:r>
                        <a:rPr lang="ko-KR" altLang="en-US" sz="1000" b="1" i="0" u="none" strike="noStrike" dirty="0">
                          <a:latin typeface="굴림"/>
                        </a:rPr>
                        <a:t>휴일 </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CFF"/>
                    </a:solidFill>
                  </a:tcPr>
                </a:tc>
                <a:tc gridSpan="8">
                  <a:txBody>
                    <a:bodyPr/>
                    <a:lstStyle/>
                    <a:p>
                      <a:pPr algn="l" fontAlgn="ctr"/>
                      <a:r>
                        <a:rPr lang="ko-KR" altLang="en-US" sz="1000" b="0" i="0" u="none" strike="noStrike">
                          <a:latin typeface="굴림"/>
                        </a:rPr>
                        <a:t> 근로자의 날</a:t>
                      </a:r>
                      <a:r>
                        <a:rPr lang="en-US" altLang="ko-KR" sz="1000" b="0" i="0" u="none" strike="noStrike">
                          <a:latin typeface="굴림"/>
                        </a:rPr>
                        <a:t>(5.1) </a:t>
                      </a:r>
                      <a:r>
                        <a:rPr lang="ko-KR" altLang="en-US" sz="1000" b="0" i="0" u="none" strike="noStrike">
                          <a:latin typeface="굴림"/>
                        </a:rPr>
                        <a:t>전주간</a:t>
                      </a:r>
                      <a:r>
                        <a:rPr lang="en-US" altLang="ko-KR" sz="1000" b="0" i="0" u="none" strike="noStrike">
                          <a:latin typeface="굴림"/>
                        </a:rPr>
                        <a:t>(</a:t>
                      </a:r>
                      <a:r>
                        <a:rPr lang="ko-KR" altLang="en-US" sz="1000" b="0" i="0" u="none" strike="noStrike">
                          <a:latin typeface="굴림"/>
                        </a:rPr>
                        <a:t>월</a:t>
                      </a:r>
                      <a:r>
                        <a:rPr lang="en-US" altLang="ko-KR" sz="1000" b="0" i="0" u="none" strike="noStrike">
                          <a:latin typeface="굴림"/>
                        </a:rPr>
                        <a:t>-</a:t>
                      </a:r>
                      <a:r>
                        <a:rPr lang="ko-KR" altLang="en-US" sz="1000" b="0" i="0" u="none" strike="noStrike">
                          <a:latin typeface="굴림"/>
                        </a:rPr>
                        <a:t>금</a:t>
                      </a:r>
                      <a:r>
                        <a:rPr lang="en-US" altLang="ko-KR" sz="1000" b="0" i="0" u="none" strike="noStrike">
                          <a:latin typeface="굴림"/>
                        </a:rPr>
                        <a:t>)</a:t>
                      </a:r>
                      <a:r>
                        <a:rPr lang="ko-KR" altLang="en-US" sz="1000" b="0" i="0" u="none" strike="noStrike">
                          <a:latin typeface="굴림"/>
                        </a:rPr>
                        <a:t>만근한 경우 일요일</a:t>
                      </a:r>
                      <a:r>
                        <a:rPr lang="en-US" altLang="ko-KR" sz="1000" b="0" i="0" u="none" strike="noStrike">
                          <a:latin typeface="굴림"/>
                        </a:rPr>
                        <a:t>(</a:t>
                      </a:r>
                      <a:r>
                        <a:rPr lang="ko-KR" altLang="en-US" sz="1000" b="0" i="0" u="none" strike="noStrike">
                          <a:latin typeface="굴림"/>
                        </a:rPr>
                        <a:t>주휴일</a:t>
                      </a:r>
                      <a:r>
                        <a:rPr lang="en-US" altLang="ko-KR" sz="1000" b="0" i="0" u="none" strike="noStrike">
                          <a:latin typeface="굴림"/>
                        </a:rPr>
                        <a:t>)</a:t>
                      </a:r>
                      <a:r>
                        <a:rPr lang="ko-KR" altLang="en-US" sz="1000" b="0" i="0" u="none" strike="noStrike">
                          <a:latin typeface="굴림"/>
                        </a:rPr>
                        <a:t>은 유급휴일로 부여한다</a:t>
                      </a:r>
                      <a:r>
                        <a:rPr lang="en-US" altLang="ko-KR" sz="1000" b="0" i="0" u="none" strike="noStrike">
                          <a:latin typeface="굴림"/>
                        </a:rPr>
                        <a:t>. (</a:t>
                      </a:r>
                      <a:r>
                        <a:rPr lang="ko-KR" altLang="en-US" sz="1000" b="0" i="0" u="none" strike="noStrike">
                          <a:latin typeface="굴림"/>
                        </a:rPr>
                        <a:t>유급주휴수당은 일당에 포함하여 지급한다</a:t>
                      </a:r>
                      <a:r>
                        <a:rPr lang="en-US" altLang="ko-KR" sz="1000" b="0" i="0" u="none" strike="noStrike">
                          <a:latin typeface="굴림"/>
                        </a:rPr>
                        <a:t>)</a:t>
                      </a:r>
                      <a:br>
                        <a:rPr lang="en-US" altLang="ko-KR" sz="1000" b="0" i="0" u="none" strike="noStrike">
                          <a:latin typeface="굴림"/>
                        </a:rPr>
                      </a:br>
                      <a:r>
                        <a:rPr lang="en-US" altLang="ko-KR" sz="1000" b="0" i="0" u="none" strike="noStrike">
                          <a:latin typeface="굴림"/>
                        </a:rPr>
                        <a:t> 1</a:t>
                      </a:r>
                      <a:r>
                        <a:rPr lang="ko-KR" altLang="en-US" sz="1000" b="0" i="0" u="none" strike="noStrike">
                          <a:latin typeface="굴림"/>
                        </a:rPr>
                        <a:t>주 </a:t>
                      </a:r>
                      <a:r>
                        <a:rPr lang="en-US" altLang="ko-KR" sz="1000" b="0" i="0" u="none" strike="noStrike">
                          <a:latin typeface="굴림"/>
                        </a:rPr>
                        <a:t>6</a:t>
                      </a:r>
                      <a:r>
                        <a:rPr lang="ko-KR" altLang="en-US" sz="1000" b="0" i="0" u="none" strike="noStrike">
                          <a:latin typeface="굴림"/>
                        </a:rPr>
                        <a:t>일 근무가 원칙이나 격주로 토</a:t>
                      </a:r>
                      <a:r>
                        <a:rPr lang="en-US" altLang="ko-KR" sz="1000" b="0" i="0" u="none" strike="noStrike">
                          <a:latin typeface="굴림"/>
                        </a:rPr>
                        <a:t>.</a:t>
                      </a:r>
                      <a:r>
                        <a:rPr lang="ko-KR" altLang="en-US" sz="1000" b="0" i="0" u="none" strike="noStrike">
                          <a:latin typeface="굴림"/>
                        </a:rPr>
                        <a:t>일을 연속하여 휴무할 수 있다</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r h="388401">
                <a:tc>
                  <a:txBody>
                    <a:bodyPr/>
                    <a:lstStyle/>
                    <a:p>
                      <a:pPr algn="ctr" fontAlgn="ctr"/>
                      <a:r>
                        <a:rPr lang="ko-KR" altLang="en-US" sz="1000" b="1" i="0" u="none" strike="noStrike">
                          <a:latin typeface="굴림"/>
                        </a:rPr>
                        <a:t>연차휴가</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ECFF"/>
                    </a:solidFill>
                  </a:tcPr>
                </a:tc>
                <a:tc gridSpan="8">
                  <a:txBody>
                    <a:bodyPr/>
                    <a:lstStyle/>
                    <a:p>
                      <a:pPr algn="l" fontAlgn="ctr"/>
                      <a:r>
                        <a:rPr lang="ko-KR" altLang="en-US" sz="1000" b="0" i="0" u="none" strike="noStrike" dirty="0">
                          <a:latin typeface="굴림"/>
                        </a:rPr>
                        <a:t> “갑은 “을”이 </a:t>
                      </a:r>
                      <a:r>
                        <a:rPr lang="en-US" altLang="ko-KR" sz="1000" b="0" i="0" u="none" strike="noStrike" dirty="0">
                          <a:latin typeface="굴림"/>
                        </a:rPr>
                        <a:t>1</a:t>
                      </a:r>
                      <a:r>
                        <a:rPr lang="ko-KR" altLang="en-US" sz="1000" b="0" i="0" u="none" strike="noStrike" dirty="0">
                          <a:latin typeface="굴림"/>
                        </a:rPr>
                        <a:t>년간 </a:t>
                      </a:r>
                      <a:r>
                        <a:rPr lang="en-US" altLang="ko-KR" sz="1000" b="0" i="0" u="none" strike="noStrike" dirty="0">
                          <a:latin typeface="굴림"/>
                        </a:rPr>
                        <a:t>8</a:t>
                      </a:r>
                      <a:r>
                        <a:rPr lang="ko-KR" altLang="en-US" sz="1000" b="0" i="0" u="none" strike="noStrike" dirty="0">
                          <a:latin typeface="굴림"/>
                        </a:rPr>
                        <a:t>할 이상 출근시 연차휴가 </a:t>
                      </a:r>
                      <a:r>
                        <a:rPr lang="en-US" altLang="ko-KR" sz="1000" b="0" i="0" u="none" strike="noStrike" dirty="0">
                          <a:latin typeface="굴림"/>
                        </a:rPr>
                        <a:t>15</a:t>
                      </a:r>
                      <a:r>
                        <a:rPr lang="ko-KR" altLang="en-US" sz="1000" b="0" i="0" u="none" strike="noStrike" dirty="0">
                          <a:latin typeface="굴림"/>
                        </a:rPr>
                        <a:t>일을 주며</a:t>
                      </a:r>
                      <a:r>
                        <a:rPr lang="en-US" altLang="ko-KR" sz="1000" b="0" i="0" u="none" strike="noStrike" dirty="0">
                          <a:latin typeface="굴림"/>
                        </a:rPr>
                        <a:t>,  </a:t>
                      </a:r>
                      <a:r>
                        <a:rPr lang="ko-KR" altLang="en-US" sz="1000" b="0" i="0" u="none" strike="noStrike" dirty="0">
                          <a:latin typeface="굴림"/>
                        </a:rPr>
                        <a:t>계속 </a:t>
                      </a:r>
                      <a:r>
                        <a:rPr lang="ko-KR" altLang="en-US" sz="1000" b="0" i="0" u="none" strike="noStrike" dirty="0" err="1">
                          <a:latin typeface="굴림"/>
                        </a:rPr>
                        <a:t>근로년수가</a:t>
                      </a:r>
                      <a:r>
                        <a:rPr lang="ko-KR" altLang="en-US" sz="1000" b="0" i="0" u="none" strike="noStrike" dirty="0">
                          <a:latin typeface="굴림"/>
                        </a:rPr>
                        <a:t> </a:t>
                      </a:r>
                      <a:r>
                        <a:rPr lang="en-US" altLang="ko-KR" sz="1000" b="0" i="0" u="none" strike="noStrike" dirty="0">
                          <a:latin typeface="굴림"/>
                        </a:rPr>
                        <a:t>1</a:t>
                      </a:r>
                      <a:r>
                        <a:rPr lang="ko-KR" altLang="en-US" sz="1000" b="0" i="0" u="none" strike="noStrike" dirty="0">
                          <a:latin typeface="굴림"/>
                        </a:rPr>
                        <a:t>년 미만인 경우</a:t>
                      </a:r>
                      <a:r>
                        <a:rPr lang="en-US" altLang="ko-KR" sz="1000" b="0" i="0" u="none" strike="noStrike" dirty="0">
                          <a:latin typeface="굴림"/>
                        </a:rPr>
                        <a:t>, 1</a:t>
                      </a:r>
                      <a:r>
                        <a:rPr lang="ko-KR" altLang="en-US" sz="1000" b="0" i="0" u="none" strike="noStrike" dirty="0">
                          <a:latin typeface="굴림"/>
                        </a:rPr>
                        <a:t>월간 </a:t>
                      </a:r>
                      <a:r>
                        <a:rPr lang="ko-KR" altLang="en-US" sz="1000" b="0" i="0" u="none" strike="noStrike" dirty="0" err="1">
                          <a:latin typeface="굴림"/>
                        </a:rPr>
                        <a:t>개근시</a:t>
                      </a:r>
                      <a:r>
                        <a:rPr lang="ko-KR" altLang="en-US" sz="1000" b="0" i="0" u="none" strike="noStrike" dirty="0">
                          <a:latin typeface="굴림"/>
                        </a:rPr>
                        <a:t>  </a:t>
                      </a:r>
                      <a:r>
                        <a:rPr lang="en-US" altLang="ko-KR" sz="1000" b="0" i="0" u="none" strike="noStrike" dirty="0">
                          <a:latin typeface="굴림"/>
                        </a:rPr>
                        <a:t>1</a:t>
                      </a:r>
                      <a:r>
                        <a:rPr lang="ko-KR" altLang="en-US" sz="1000" b="0" i="0" u="none" strike="noStrike" dirty="0">
                          <a:latin typeface="굴림"/>
                        </a:rPr>
                        <a:t>일의 유급휴가를 </a:t>
                      </a:r>
                      <a:br>
                        <a:rPr lang="ko-KR" altLang="en-US" sz="1000" b="0" i="0" u="none" strike="noStrike" dirty="0">
                          <a:latin typeface="굴림"/>
                        </a:rPr>
                      </a:br>
                      <a:r>
                        <a:rPr lang="ko-KR" altLang="en-US" sz="1000" b="0" i="0" u="none" strike="noStrike" dirty="0">
                          <a:latin typeface="굴림"/>
                        </a:rPr>
                        <a:t>  부여한다</a:t>
                      </a:r>
                      <a:r>
                        <a:rPr lang="en-US" altLang="ko-KR" sz="1000" b="0" i="0" u="none" strike="noStrike" dirty="0">
                          <a:latin typeface="굴림"/>
                        </a:rPr>
                        <a:t>.     </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c hMerge="1">
                  <a:txBody>
                    <a:bodyPr/>
                    <a:lstStyle/>
                    <a:p>
                      <a:pPr latinLnBrk="1"/>
                      <a:endParaRPr lang="ko-KR" altLang="en-US"/>
                    </a:p>
                  </a:txBody>
                  <a:tcPr/>
                </a:tc>
              </a:tr>
            </a:tbl>
          </a:graphicData>
        </a:graphic>
      </p:graphicFrame>
      <p:sp>
        <p:nvSpPr>
          <p:cNvPr id="6" name="Rectangle 4"/>
          <p:cNvSpPr>
            <a:spLocks noChangeArrowheads="1"/>
          </p:cNvSpPr>
          <p:nvPr/>
        </p:nvSpPr>
        <p:spPr bwMode="auto">
          <a:xfrm>
            <a:off x="285720" y="214290"/>
            <a:ext cx="7344419"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304800" indent="-304800">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eaLnBrk="1" latinLnBrk="1" hangingPunct="1"/>
            <a:r>
              <a:rPr lang="ko-KR" altLang="en-US" sz="2000" b="1" dirty="0">
                <a:latin typeface="맑은 고딕" panose="020B0503020000020004" pitchFamily="50" charset="-127"/>
                <a:ea typeface="맑은 고딕" panose="020B0503020000020004" pitchFamily="50" charset="-127"/>
              </a:rPr>
              <a:t> </a:t>
            </a:r>
            <a:r>
              <a:rPr lang="ko-KR" altLang="en-US" sz="2000" b="1" dirty="0" smtClean="0">
                <a:latin typeface="맑은 고딕" panose="020B0503020000020004" pitchFamily="50" charset="-127"/>
                <a:ea typeface="맑은 고딕" panose="020B0503020000020004" pitchFamily="50" charset="-127"/>
              </a:rPr>
              <a:t>근로계약서 예시</a:t>
            </a:r>
            <a:r>
              <a:rPr lang="en-US" altLang="ko-KR" sz="2000" b="1" dirty="0" smtClean="0">
                <a:latin typeface="맑은 고딕" panose="020B0503020000020004" pitchFamily="50" charset="-127"/>
                <a:ea typeface="맑은 고딕" panose="020B0503020000020004" pitchFamily="50" charset="-127"/>
              </a:rPr>
              <a:t>(</a:t>
            </a:r>
            <a:r>
              <a:rPr lang="ko-KR" altLang="en-US" sz="2000" b="1" dirty="0" smtClean="0">
                <a:latin typeface="맑은 고딕" panose="020B0503020000020004" pitchFamily="50" charset="-127"/>
                <a:ea typeface="맑은 고딕" panose="020B0503020000020004" pitchFamily="50" charset="-127"/>
              </a:rPr>
              <a:t>용역인부</a:t>
            </a:r>
            <a:r>
              <a:rPr lang="en-US" altLang="ko-KR" sz="2000" b="1" dirty="0" smtClean="0">
                <a:latin typeface="맑은 고딕" panose="020B0503020000020004" pitchFamily="50" charset="-127"/>
                <a:ea typeface="맑은 고딕" panose="020B0503020000020004" pitchFamily="50" charset="-127"/>
              </a:rPr>
              <a:t>) </a:t>
            </a:r>
            <a:endParaRPr lang="en-US" altLang="ko-KR" sz="2000" b="1" dirty="0">
              <a:latin typeface="맑은 고딕" panose="020B0503020000020004" pitchFamily="50" charset="-127"/>
              <a:ea typeface="맑은 고딕" panose="020B0503020000020004" pitchFamily="50" charset="-127"/>
            </a:endParaRPr>
          </a:p>
        </p:txBody>
      </p:sp>
      <p:cxnSp>
        <p:nvCxnSpPr>
          <p:cNvPr id="7" name="직선 연결선 6"/>
          <p:cNvCxnSpPr/>
          <p:nvPr/>
        </p:nvCxnSpPr>
        <p:spPr>
          <a:xfrm>
            <a:off x="0" y="714356"/>
            <a:ext cx="9144000" cy="158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807082033"/>
      </p:ext>
    </p:extLst>
  </p:cSld>
  <p:clrMapOvr>
    <a:masterClrMapping/>
  </p:clrMapOvr>
  <p:transition spd="slow">
    <p:wip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모서리가 둥근 직사각형 20"/>
          <p:cNvSpPr/>
          <p:nvPr/>
        </p:nvSpPr>
        <p:spPr>
          <a:xfrm>
            <a:off x="7027863" y="1681162"/>
            <a:ext cx="1712911" cy="1039813"/>
          </a:xfrm>
          <a:prstGeom prst="roundRect">
            <a:avLst>
              <a:gd name="adj" fmla="val 12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sp>
        <p:nvSpPr>
          <p:cNvPr id="22" name="모서리가 둥근 직사각형 21"/>
          <p:cNvSpPr/>
          <p:nvPr/>
        </p:nvSpPr>
        <p:spPr>
          <a:xfrm>
            <a:off x="5175251" y="1681163"/>
            <a:ext cx="1325563" cy="1039812"/>
          </a:xfrm>
          <a:prstGeom prst="roundRect">
            <a:avLst>
              <a:gd name="adj" fmla="val 12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sp>
        <p:nvSpPr>
          <p:cNvPr id="23" name="모서리가 둥근 직사각형 22"/>
          <p:cNvSpPr/>
          <p:nvPr/>
        </p:nvSpPr>
        <p:spPr>
          <a:xfrm>
            <a:off x="3636963" y="1666877"/>
            <a:ext cx="1109662" cy="1039813"/>
          </a:xfrm>
          <a:prstGeom prst="roundRect">
            <a:avLst>
              <a:gd name="adj" fmla="val 12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sp>
        <p:nvSpPr>
          <p:cNvPr id="24" name="모서리가 둥근 직사각형 23"/>
          <p:cNvSpPr/>
          <p:nvPr/>
        </p:nvSpPr>
        <p:spPr>
          <a:xfrm>
            <a:off x="2127250" y="1681163"/>
            <a:ext cx="1108075" cy="1039812"/>
          </a:xfrm>
          <a:prstGeom prst="roundRect">
            <a:avLst>
              <a:gd name="adj" fmla="val 12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sp>
        <p:nvSpPr>
          <p:cNvPr id="25" name="모서리가 둥근 직사각형 24"/>
          <p:cNvSpPr/>
          <p:nvPr/>
        </p:nvSpPr>
        <p:spPr>
          <a:xfrm>
            <a:off x="547688" y="1709740"/>
            <a:ext cx="1108075" cy="1038225"/>
          </a:xfrm>
          <a:prstGeom prst="roundRect">
            <a:avLst>
              <a:gd name="adj" fmla="val 12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sp>
        <p:nvSpPr>
          <p:cNvPr id="100364" name="TextBox 25"/>
          <p:cNvSpPr txBox="1">
            <a:spLocks noChangeArrowheads="1"/>
          </p:cNvSpPr>
          <p:nvPr/>
        </p:nvSpPr>
        <p:spPr bwMode="auto">
          <a:xfrm>
            <a:off x="577851" y="1865313"/>
            <a:ext cx="1289050" cy="646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r>
              <a:rPr lang="ko-KR" altLang="en-US" sz="1200" b="1"/>
              <a:t>용역회사에</a:t>
            </a:r>
            <a:endParaRPr lang="en-US" altLang="ko-KR" sz="1200" b="1"/>
          </a:p>
          <a:p>
            <a:r>
              <a:rPr lang="ko-KR" altLang="en-US" sz="1200" b="1"/>
              <a:t>필요 인원수 </a:t>
            </a:r>
            <a:endParaRPr lang="en-US" altLang="ko-KR" sz="1200" b="1"/>
          </a:p>
          <a:p>
            <a:r>
              <a:rPr lang="ko-KR" altLang="en-US" sz="1200" b="1"/>
              <a:t>요청</a:t>
            </a:r>
            <a:endParaRPr lang="en-US" altLang="ko-KR" sz="1200" b="1"/>
          </a:p>
        </p:txBody>
      </p:sp>
      <p:sp>
        <p:nvSpPr>
          <p:cNvPr id="100365" name="TextBox 26"/>
          <p:cNvSpPr txBox="1">
            <a:spLocks noChangeArrowheads="1"/>
          </p:cNvSpPr>
          <p:nvPr/>
        </p:nvSpPr>
        <p:spPr bwMode="auto">
          <a:xfrm>
            <a:off x="2112964" y="1976438"/>
            <a:ext cx="1150937"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r>
              <a:rPr lang="ko-KR" altLang="en-US" sz="1200" b="1" dirty="0"/>
              <a:t>근로계약서 </a:t>
            </a:r>
            <a:endParaRPr lang="en-US" altLang="ko-KR" sz="1200" b="1" dirty="0"/>
          </a:p>
          <a:p>
            <a:r>
              <a:rPr lang="ko-KR" altLang="en-US" sz="1200" b="1" dirty="0"/>
              <a:t>작성</a:t>
            </a:r>
            <a:endParaRPr lang="en-US" altLang="ko-KR" sz="1200" b="1" dirty="0"/>
          </a:p>
        </p:txBody>
      </p:sp>
      <p:sp>
        <p:nvSpPr>
          <p:cNvPr id="100366" name="TextBox 27"/>
          <p:cNvSpPr txBox="1">
            <a:spLocks noChangeArrowheads="1"/>
          </p:cNvSpPr>
          <p:nvPr/>
        </p:nvSpPr>
        <p:spPr bwMode="auto">
          <a:xfrm>
            <a:off x="3675063" y="1782764"/>
            <a:ext cx="107950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r>
              <a:rPr lang="ko-KR" altLang="en-US" sz="1200" b="1" dirty="0"/>
              <a:t>근로제공 이전에 안전등  관련 문자 발송</a:t>
            </a:r>
          </a:p>
        </p:txBody>
      </p:sp>
      <p:sp>
        <p:nvSpPr>
          <p:cNvPr id="100367" name="TextBox 28"/>
          <p:cNvSpPr txBox="1">
            <a:spLocks noChangeArrowheads="1"/>
          </p:cNvSpPr>
          <p:nvPr/>
        </p:nvSpPr>
        <p:spPr bwMode="auto">
          <a:xfrm>
            <a:off x="5178426" y="1874838"/>
            <a:ext cx="1322388"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r>
              <a:rPr lang="ko-KR" altLang="en-US" sz="1200" b="1"/>
              <a:t>용역업체에서 용역인부에게 임금 지급</a:t>
            </a:r>
          </a:p>
        </p:txBody>
      </p:sp>
      <p:sp>
        <p:nvSpPr>
          <p:cNvPr id="33" name="갈매기형 수장 32"/>
          <p:cNvSpPr/>
          <p:nvPr/>
        </p:nvSpPr>
        <p:spPr>
          <a:xfrm>
            <a:off x="1754188" y="1831977"/>
            <a:ext cx="261937" cy="803275"/>
          </a:xfrm>
          <a:prstGeom prst="chevron">
            <a:avLst/>
          </a:prstGeom>
          <a:solidFill>
            <a:schemeClr val="accent3">
              <a:lumMod val="40000"/>
              <a:lumOff val="60000"/>
            </a:schemeClr>
          </a:solidFill>
          <a:ln>
            <a:solidFill>
              <a:srgbClr val="4A88D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solidFill>
                <a:schemeClr val="tx1"/>
              </a:solidFill>
            </a:endParaRPr>
          </a:p>
        </p:txBody>
      </p:sp>
      <p:sp>
        <p:nvSpPr>
          <p:cNvPr id="34" name="갈매기형 수장 33"/>
          <p:cNvSpPr/>
          <p:nvPr/>
        </p:nvSpPr>
        <p:spPr>
          <a:xfrm>
            <a:off x="3290889" y="1831977"/>
            <a:ext cx="263525" cy="803275"/>
          </a:xfrm>
          <a:prstGeom prst="chevron">
            <a:avLst/>
          </a:prstGeom>
          <a:solidFill>
            <a:schemeClr val="accent3">
              <a:lumMod val="40000"/>
              <a:lumOff val="60000"/>
            </a:schemeClr>
          </a:solidFill>
          <a:ln>
            <a:solidFill>
              <a:srgbClr val="4A88D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solidFill>
                <a:schemeClr val="tx1"/>
              </a:solidFill>
            </a:endParaRPr>
          </a:p>
        </p:txBody>
      </p:sp>
      <p:sp>
        <p:nvSpPr>
          <p:cNvPr id="35" name="갈매기형 수장 34"/>
          <p:cNvSpPr/>
          <p:nvPr/>
        </p:nvSpPr>
        <p:spPr>
          <a:xfrm>
            <a:off x="4843464" y="1792290"/>
            <a:ext cx="263525" cy="803275"/>
          </a:xfrm>
          <a:prstGeom prst="chevron">
            <a:avLst/>
          </a:prstGeom>
          <a:solidFill>
            <a:schemeClr val="accent3">
              <a:lumMod val="40000"/>
              <a:lumOff val="60000"/>
            </a:schemeClr>
          </a:solidFill>
          <a:ln>
            <a:solidFill>
              <a:srgbClr val="4A88D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solidFill>
                <a:schemeClr val="tx1"/>
              </a:solidFill>
            </a:endParaRPr>
          </a:p>
        </p:txBody>
      </p:sp>
      <p:sp>
        <p:nvSpPr>
          <p:cNvPr id="36" name="갈매기형 수장 35"/>
          <p:cNvSpPr/>
          <p:nvPr/>
        </p:nvSpPr>
        <p:spPr>
          <a:xfrm>
            <a:off x="6696076" y="1763713"/>
            <a:ext cx="261938" cy="804862"/>
          </a:xfrm>
          <a:prstGeom prst="chevron">
            <a:avLst/>
          </a:prstGeom>
          <a:solidFill>
            <a:schemeClr val="accent3">
              <a:lumMod val="40000"/>
              <a:lumOff val="60000"/>
            </a:schemeClr>
          </a:solidFill>
          <a:ln>
            <a:solidFill>
              <a:srgbClr val="4A88D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solidFill>
                <a:schemeClr val="tx1"/>
              </a:solidFill>
            </a:endParaRPr>
          </a:p>
        </p:txBody>
      </p:sp>
      <p:sp>
        <p:nvSpPr>
          <p:cNvPr id="100372" name="TextBox 36"/>
          <p:cNvSpPr txBox="1">
            <a:spLocks noChangeArrowheads="1"/>
          </p:cNvSpPr>
          <p:nvPr/>
        </p:nvSpPr>
        <p:spPr bwMode="auto">
          <a:xfrm>
            <a:off x="525464" y="2881315"/>
            <a:ext cx="1260475"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r>
              <a:rPr lang="en-US" altLang="ko-KR" sz="1200" b="1"/>
              <a:t>-</a:t>
            </a:r>
            <a:r>
              <a:rPr lang="ko-KR" altLang="en-US" sz="1200" b="1"/>
              <a:t> 인원요청서</a:t>
            </a:r>
          </a:p>
        </p:txBody>
      </p:sp>
      <p:sp>
        <p:nvSpPr>
          <p:cNvPr id="100373" name="TextBox 39"/>
          <p:cNvSpPr txBox="1">
            <a:spLocks noChangeArrowheads="1"/>
          </p:cNvSpPr>
          <p:nvPr/>
        </p:nvSpPr>
        <p:spPr bwMode="auto">
          <a:xfrm>
            <a:off x="517525" y="1139825"/>
            <a:ext cx="3621088" cy="338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r>
              <a:rPr lang="ko-KR" altLang="en-US" sz="1600" b="1">
                <a:latin typeface="굴림체" panose="020B0609000101010101" pitchFamily="49" charset="-127"/>
                <a:ea typeface="굴림체" panose="020B0609000101010101" pitchFamily="49" charset="-127"/>
              </a:rPr>
              <a:t>▣ </a:t>
            </a:r>
            <a:r>
              <a:rPr lang="ko-KR" altLang="en-US" sz="1600" b="1"/>
              <a:t>용역인부 채용 프로세스 </a:t>
            </a:r>
          </a:p>
        </p:txBody>
      </p:sp>
      <p:sp>
        <p:nvSpPr>
          <p:cNvPr id="100374" name="TextBox 61"/>
          <p:cNvSpPr txBox="1">
            <a:spLocks noChangeArrowheads="1"/>
          </p:cNvSpPr>
          <p:nvPr/>
        </p:nvSpPr>
        <p:spPr bwMode="auto">
          <a:xfrm>
            <a:off x="1930401" y="2840039"/>
            <a:ext cx="1547813"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171450" indent="-171450">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buFontTx/>
              <a:buChar char="-"/>
            </a:pPr>
            <a:r>
              <a:rPr lang="ko-KR" altLang="en-US" sz="1200" b="1" dirty="0"/>
              <a:t>주민등록증</a:t>
            </a:r>
            <a:endParaRPr lang="en-US" altLang="ko-KR" sz="1200" b="1" dirty="0"/>
          </a:p>
          <a:p>
            <a:pPr>
              <a:buFontTx/>
              <a:buChar char="-"/>
            </a:pPr>
            <a:r>
              <a:rPr lang="ko-KR" altLang="en-US" sz="1200" b="1" dirty="0"/>
              <a:t>건설업 기초안전보건교육 </a:t>
            </a:r>
            <a:r>
              <a:rPr lang="ko-KR" altLang="en-US" sz="1200" b="1" dirty="0" err="1"/>
              <a:t>이수증</a:t>
            </a:r>
            <a:endParaRPr lang="en-US" altLang="ko-KR" sz="1200" b="1" dirty="0"/>
          </a:p>
          <a:p>
            <a:pPr>
              <a:buFontTx/>
              <a:buChar char="-"/>
            </a:pPr>
            <a:r>
              <a:rPr lang="ko-KR" altLang="en-US" sz="1200" b="1" dirty="0"/>
              <a:t>근로계약서</a:t>
            </a:r>
            <a:endParaRPr lang="ko-KR" altLang="en-US" sz="1200" b="1" dirty="0">
              <a:solidFill>
                <a:srgbClr val="0000FF"/>
              </a:solidFill>
            </a:endParaRPr>
          </a:p>
        </p:txBody>
      </p:sp>
      <p:sp>
        <p:nvSpPr>
          <p:cNvPr id="59" name="TextBox 58"/>
          <p:cNvSpPr txBox="1"/>
          <p:nvPr/>
        </p:nvSpPr>
        <p:spPr>
          <a:xfrm>
            <a:off x="3478215" y="2881313"/>
            <a:ext cx="1697036" cy="276999"/>
          </a:xfrm>
          <a:prstGeom prst="rect">
            <a:avLst/>
          </a:prstGeom>
          <a:noFill/>
        </p:spPr>
        <p:txBody>
          <a:bodyPr wrap="square">
            <a:spAutoFit/>
          </a:bodyPr>
          <a:lstStyle/>
          <a:p>
            <a:pPr marL="171450" indent="-171450">
              <a:buFontTx/>
              <a:buChar char="-"/>
              <a:defRPr/>
            </a:pPr>
            <a:r>
              <a:rPr lang="ko-KR" altLang="en-US" sz="1200" b="1" dirty="0"/>
              <a:t>문자문구 뒷장 </a:t>
            </a:r>
            <a:r>
              <a:rPr lang="ko-KR" altLang="en-US" sz="1200" b="1" dirty="0" smtClean="0"/>
              <a:t>참조</a:t>
            </a:r>
            <a:endParaRPr lang="ko-KR" altLang="en-US" sz="1200" b="1" dirty="0">
              <a:solidFill>
                <a:srgbClr val="0000FF"/>
              </a:solidFill>
            </a:endParaRPr>
          </a:p>
        </p:txBody>
      </p:sp>
      <p:sp>
        <p:nvSpPr>
          <p:cNvPr id="100376" name="TextBox 62"/>
          <p:cNvSpPr txBox="1">
            <a:spLocks noChangeArrowheads="1"/>
          </p:cNvSpPr>
          <p:nvPr/>
        </p:nvSpPr>
        <p:spPr bwMode="auto">
          <a:xfrm>
            <a:off x="7129463" y="1804989"/>
            <a:ext cx="1611311"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r>
              <a:rPr lang="ko-KR" altLang="en-US" sz="1200" b="1" dirty="0"/>
              <a:t>용역업체에서 용역인부에게 </a:t>
            </a:r>
            <a:r>
              <a:rPr lang="ko-KR" altLang="en-US" sz="1200" b="1" dirty="0" err="1"/>
              <a:t>임금지급후</a:t>
            </a:r>
            <a:r>
              <a:rPr lang="ko-KR" altLang="en-US" sz="1200" b="1" dirty="0"/>
              <a:t> </a:t>
            </a:r>
            <a:r>
              <a:rPr lang="en-US" altLang="ko-KR" sz="1200" b="1" dirty="0"/>
              <a:t>“</a:t>
            </a:r>
            <a:r>
              <a:rPr lang="ko-KR" altLang="en-US" sz="1200" b="1" dirty="0"/>
              <a:t>영수증</a:t>
            </a:r>
            <a:r>
              <a:rPr lang="en-US" altLang="ko-KR" sz="1200" b="1" dirty="0"/>
              <a:t>” </a:t>
            </a:r>
            <a:r>
              <a:rPr lang="ko-KR" altLang="en-US" sz="1200" b="1" dirty="0"/>
              <a:t>첨부 하여 선지급한 임금청구</a:t>
            </a:r>
          </a:p>
        </p:txBody>
      </p:sp>
      <p:sp>
        <p:nvSpPr>
          <p:cNvPr id="100377" name="TextBox 2"/>
          <p:cNvSpPr txBox="1">
            <a:spLocks noChangeArrowheads="1"/>
          </p:cNvSpPr>
          <p:nvPr/>
        </p:nvSpPr>
        <p:spPr bwMode="auto">
          <a:xfrm>
            <a:off x="500064" y="1670050"/>
            <a:ext cx="238125"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r>
              <a:rPr lang="ko-KR" altLang="en-US" sz="1200" b="1">
                <a:latin typeface="굴림체" panose="020B0609000101010101" pitchFamily="49" charset="-127"/>
                <a:ea typeface="굴림체" panose="020B0609000101010101" pitchFamily="49" charset="-127"/>
              </a:rPr>
              <a:t>①</a:t>
            </a:r>
            <a:endParaRPr lang="ko-KR" altLang="en-US" sz="1200" b="1"/>
          </a:p>
        </p:txBody>
      </p:sp>
      <p:sp>
        <p:nvSpPr>
          <p:cNvPr id="100378" name="TextBox 64"/>
          <p:cNvSpPr txBox="1">
            <a:spLocks noChangeArrowheads="1"/>
          </p:cNvSpPr>
          <p:nvPr/>
        </p:nvSpPr>
        <p:spPr bwMode="auto">
          <a:xfrm>
            <a:off x="2095500" y="1679575"/>
            <a:ext cx="261938"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r>
              <a:rPr lang="ko-KR" altLang="en-US" sz="1200" b="1">
                <a:latin typeface="굴림체" panose="020B0609000101010101" pitchFamily="49" charset="-127"/>
                <a:ea typeface="굴림체" panose="020B0609000101010101" pitchFamily="49" charset="-127"/>
              </a:rPr>
              <a:t>②</a:t>
            </a:r>
            <a:endParaRPr lang="ko-KR" altLang="en-US" sz="1200" b="1"/>
          </a:p>
        </p:txBody>
      </p:sp>
      <p:sp>
        <p:nvSpPr>
          <p:cNvPr id="100379" name="TextBox 65"/>
          <p:cNvSpPr txBox="1">
            <a:spLocks noChangeArrowheads="1"/>
          </p:cNvSpPr>
          <p:nvPr/>
        </p:nvSpPr>
        <p:spPr bwMode="auto">
          <a:xfrm>
            <a:off x="3590925" y="1625601"/>
            <a:ext cx="261938"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r>
              <a:rPr lang="ko-KR" altLang="en-US" sz="1200" b="1">
                <a:latin typeface="굴림체" panose="020B0609000101010101" pitchFamily="49" charset="-127"/>
                <a:ea typeface="굴림체" panose="020B0609000101010101" pitchFamily="49" charset="-127"/>
              </a:rPr>
              <a:t>③</a:t>
            </a:r>
            <a:endParaRPr lang="ko-KR" altLang="en-US" sz="1200" b="1"/>
          </a:p>
        </p:txBody>
      </p:sp>
      <p:sp>
        <p:nvSpPr>
          <p:cNvPr id="100380" name="TextBox 66"/>
          <p:cNvSpPr txBox="1">
            <a:spLocks noChangeArrowheads="1"/>
          </p:cNvSpPr>
          <p:nvPr/>
        </p:nvSpPr>
        <p:spPr bwMode="auto">
          <a:xfrm>
            <a:off x="5124450" y="1654175"/>
            <a:ext cx="261938"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r>
              <a:rPr lang="ko-KR" altLang="en-US" sz="1200" b="1">
                <a:latin typeface="굴림체" panose="020B0609000101010101" pitchFamily="49" charset="-127"/>
                <a:ea typeface="굴림체" panose="020B0609000101010101" pitchFamily="49" charset="-127"/>
              </a:rPr>
              <a:t>④</a:t>
            </a:r>
            <a:endParaRPr lang="ko-KR" altLang="en-US" sz="1200" b="1"/>
          </a:p>
        </p:txBody>
      </p:sp>
      <p:sp>
        <p:nvSpPr>
          <p:cNvPr id="100381" name="TextBox 67"/>
          <p:cNvSpPr txBox="1">
            <a:spLocks noChangeArrowheads="1"/>
          </p:cNvSpPr>
          <p:nvPr/>
        </p:nvSpPr>
        <p:spPr bwMode="auto">
          <a:xfrm>
            <a:off x="7002464" y="1685927"/>
            <a:ext cx="261937" cy="277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r>
              <a:rPr lang="ko-KR" altLang="en-US" sz="1200" b="1">
                <a:latin typeface="굴림체" panose="020B0609000101010101" pitchFamily="49" charset="-127"/>
                <a:ea typeface="굴림체" panose="020B0609000101010101" pitchFamily="49" charset="-127"/>
              </a:rPr>
              <a:t>⑤</a:t>
            </a:r>
            <a:endParaRPr lang="ko-KR" altLang="en-US" sz="1200" b="1"/>
          </a:p>
        </p:txBody>
      </p:sp>
      <p:sp>
        <p:nvSpPr>
          <p:cNvPr id="69" name="모서리가 둥근 직사각형 68"/>
          <p:cNvSpPr/>
          <p:nvPr/>
        </p:nvSpPr>
        <p:spPr>
          <a:xfrm>
            <a:off x="4103689" y="3573465"/>
            <a:ext cx="1400175" cy="1038225"/>
          </a:xfrm>
          <a:prstGeom prst="roundRect">
            <a:avLst>
              <a:gd name="adj" fmla="val 12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sp>
        <p:nvSpPr>
          <p:cNvPr id="70" name="갈매기형 수장 69"/>
          <p:cNvSpPr/>
          <p:nvPr/>
        </p:nvSpPr>
        <p:spPr>
          <a:xfrm>
            <a:off x="3771901" y="3656015"/>
            <a:ext cx="263525" cy="803275"/>
          </a:xfrm>
          <a:prstGeom prst="chevron">
            <a:avLst/>
          </a:prstGeom>
          <a:solidFill>
            <a:schemeClr val="accent3">
              <a:lumMod val="40000"/>
              <a:lumOff val="60000"/>
            </a:schemeClr>
          </a:solidFill>
          <a:ln>
            <a:solidFill>
              <a:srgbClr val="4A88D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solidFill>
                <a:schemeClr val="tx1"/>
              </a:solidFill>
            </a:endParaRPr>
          </a:p>
        </p:txBody>
      </p:sp>
      <p:sp>
        <p:nvSpPr>
          <p:cNvPr id="100384" name="TextBox 70"/>
          <p:cNvSpPr txBox="1">
            <a:spLocks noChangeArrowheads="1"/>
          </p:cNvSpPr>
          <p:nvPr/>
        </p:nvSpPr>
        <p:spPr bwMode="auto">
          <a:xfrm>
            <a:off x="4206875" y="3716338"/>
            <a:ext cx="1322388" cy="831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r>
              <a:rPr lang="ko-KR" altLang="en-US" sz="1200" b="1"/>
              <a:t> 정산</a:t>
            </a:r>
            <a:endParaRPr lang="en-US" altLang="ko-KR" sz="1200" b="1"/>
          </a:p>
          <a:p>
            <a:r>
              <a:rPr lang="en-US" altLang="ko-KR" sz="1200" b="1"/>
              <a:t>-</a:t>
            </a:r>
            <a:r>
              <a:rPr lang="ko-KR" altLang="en-US" sz="1200" b="1"/>
              <a:t>개인노임과 용역수수료를 구분하여 입금</a:t>
            </a:r>
            <a:r>
              <a:rPr lang="en-US" altLang="ko-KR" sz="1200" b="1"/>
              <a:t>.</a:t>
            </a:r>
            <a:endParaRPr lang="ko-KR" altLang="en-US" sz="1200" b="1"/>
          </a:p>
        </p:txBody>
      </p:sp>
      <p:sp>
        <p:nvSpPr>
          <p:cNvPr id="100385" name="TextBox 72"/>
          <p:cNvSpPr txBox="1">
            <a:spLocks noChangeArrowheads="1"/>
          </p:cNvSpPr>
          <p:nvPr/>
        </p:nvSpPr>
        <p:spPr bwMode="auto">
          <a:xfrm>
            <a:off x="4078289" y="3573465"/>
            <a:ext cx="261937"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r>
              <a:rPr lang="ko-KR" altLang="en-US" sz="1200" b="1">
                <a:latin typeface="굴림체" panose="020B0609000101010101" pitchFamily="49" charset="-127"/>
                <a:ea typeface="굴림체" panose="020B0609000101010101" pitchFamily="49" charset="-127"/>
              </a:rPr>
              <a:t>⑥</a:t>
            </a:r>
            <a:endParaRPr lang="ko-KR" altLang="en-US" sz="1200" b="1"/>
          </a:p>
        </p:txBody>
      </p:sp>
      <p:cxnSp>
        <p:nvCxnSpPr>
          <p:cNvPr id="103" name="직선 연결선 102"/>
          <p:cNvCxnSpPr/>
          <p:nvPr/>
        </p:nvCxnSpPr>
        <p:spPr>
          <a:xfrm>
            <a:off x="0" y="835025"/>
            <a:ext cx="9144000" cy="1588"/>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4" name="직사각형 13"/>
          <p:cNvSpPr/>
          <p:nvPr/>
        </p:nvSpPr>
        <p:spPr>
          <a:xfrm>
            <a:off x="4170363" y="4913314"/>
            <a:ext cx="4572000" cy="1600438"/>
          </a:xfrm>
          <a:prstGeom prst="rect">
            <a:avLst/>
          </a:prstGeom>
        </p:spPr>
        <p:txBody>
          <a:bodyPr>
            <a:spAutoFit/>
          </a:bodyPr>
          <a:lstStyle/>
          <a:p>
            <a:pPr marL="171450" indent="-171450">
              <a:buFont typeface="Arial" panose="020B0604020202020204" pitchFamily="34" charset="0"/>
              <a:buChar char="•"/>
              <a:defRPr/>
            </a:pPr>
            <a:r>
              <a:rPr lang="ko-KR" altLang="en-US" sz="1400" dirty="0">
                <a:latin typeface="+mn-ea"/>
              </a:rPr>
              <a:t>임금은 직접 지급하는 것이 원칙</a:t>
            </a:r>
            <a:r>
              <a:rPr lang="en-US" altLang="ko-KR" sz="1400" dirty="0">
                <a:latin typeface="+mn-ea"/>
              </a:rPr>
              <a:t>.</a:t>
            </a:r>
          </a:p>
          <a:p>
            <a:pPr marL="171450" indent="-171450">
              <a:buFont typeface="Arial" panose="020B0604020202020204" pitchFamily="34" charset="0"/>
              <a:buChar char="•"/>
              <a:defRPr/>
            </a:pPr>
            <a:r>
              <a:rPr lang="ko-KR" altLang="en-US" sz="1400" dirty="0">
                <a:latin typeface="+mn-ea"/>
              </a:rPr>
              <a:t>또한 임금채권은 타인에게 위임이 불가</a:t>
            </a:r>
            <a:r>
              <a:rPr lang="en-US" altLang="ko-KR" sz="1400" dirty="0">
                <a:latin typeface="+mn-ea"/>
              </a:rPr>
              <a:t>.</a:t>
            </a:r>
          </a:p>
          <a:p>
            <a:pPr marL="171450" indent="-171450">
              <a:buFont typeface="Arial" panose="020B0604020202020204" pitchFamily="34" charset="0"/>
              <a:buChar char="•"/>
              <a:defRPr/>
            </a:pPr>
            <a:r>
              <a:rPr lang="ko-KR" altLang="en-US" sz="1400" dirty="0">
                <a:latin typeface="+mn-ea"/>
              </a:rPr>
              <a:t>따라서 현장에서 임금수령위임장이라는 것은 </a:t>
            </a:r>
            <a:r>
              <a:rPr lang="ko-KR" altLang="en-US" sz="1400" dirty="0" err="1">
                <a:latin typeface="+mn-ea"/>
              </a:rPr>
              <a:t>법위반임</a:t>
            </a:r>
            <a:r>
              <a:rPr lang="en-US" altLang="ko-KR" sz="1400" dirty="0">
                <a:latin typeface="+mn-ea"/>
              </a:rPr>
              <a:t>. </a:t>
            </a:r>
            <a:r>
              <a:rPr lang="ko-KR" altLang="en-US" sz="1400" dirty="0">
                <a:latin typeface="+mn-ea"/>
              </a:rPr>
              <a:t>현실적으로 용역업체에서 용역인부에게 선지급하고 </a:t>
            </a:r>
            <a:r>
              <a:rPr lang="ko-KR" altLang="en-US" sz="1400" dirty="0" err="1">
                <a:latin typeface="+mn-ea"/>
              </a:rPr>
              <a:t>후불정산하는</a:t>
            </a:r>
            <a:r>
              <a:rPr lang="ko-KR" altLang="en-US" sz="1400" dirty="0">
                <a:latin typeface="+mn-ea"/>
              </a:rPr>
              <a:t> 경우 </a:t>
            </a:r>
            <a:r>
              <a:rPr lang="en-US" altLang="ko-KR" sz="1400" dirty="0">
                <a:latin typeface="+mn-ea"/>
              </a:rPr>
              <a:t>“</a:t>
            </a:r>
            <a:r>
              <a:rPr lang="ko-KR" altLang="en-US" sz="1400" b="1" dirty="0">
                <a:solidFill>
                  <a:srgbClr val="FF0000"/>
                </a:solidFill>
                <a:latin typeface="+mn-ea"/>
              </a:rPr>
              <a:t>임금수령확인서</a:t>
            </a:r>
            <a:r>
              <a:rPr lang="en-US" altLang="ko-KR" sz="1400" b="1" dirty="0">
                <a:solidFill>
                  <a:srgbClr val="FF0000"/>
                </a:solidFill>
                <a:latin typeface="+mn-ea"/>
              </a:rPr>
              <a:t>.</a:t>
            </a:r>
            <a:r>
              <a:rPr lang="ko-KR" altLang="en-US" sz="1400" b="1" dirty="0">
                <a:solidFill>
                  <a:srgbClr val="FF0000"/>
                </a:solidFill>
                <a:latin typeface="+mn-ea"/>
              </a:rPr>
              <a:t>영수증</a:t>
            </a:r>
            <a:r>
              <a:rPr lang="en-US" altLang="ko-KR" sz="1400" dirty="0">
                <a:latin typeface="+mn-ea"/>
              </a:rPr>
              <a:t>＂</a:t>
            </a:r>
            <a:r>
              <a:rPr lang="ko-KR" altLang="en-US" sz="1400" dirty="0">
                <a:latin typeface="+mn-ea"/>
              </a:rPr>
              <a:t>을 첨부하여 </a:t>
            </a:r>
            <a:r>
              <a:rPr lang="ko-KR" altLang="en-US" sz="1400" b="1" u="sng" dirty="0">
                <a:solidFill>
                  <a:srgbClr val="FF0000"/>
                </a:solidFill>
                <a:latin typeface="+mn-ea"/>
              </a:rPr>
              <a:t>선지급한 임금 후불정산신청서 방식으로 정산하여야 함</a:t>
            </a:r>
            <a:endParaRPr lang="ko-KR" altLang="en-US" sz="1400" b="1" u="sng" dirty="0">
              <a:solidFill>
                <a:srgbClr val="FF0000"/>
              </a:solidFill>
            </a:endParaRPr>
          </a:p>
        </p:txBody>
      </p:sp>
      <p:grpSp>
        <p:nvGrpSpPr>
          <p:cNvPr id="2" name="그룹 36"/>
          <p:cNvGrpSpPr/>
          <p:nvPr/>
        </p:nvGrpSpPr>
        <p:grpSpPr>
          <a:xfrm>
            <a:off x="671867" y="4455476"/>
            <a:ext cx="3498496" cy="2017405"/>
            <a:chOff x="5897895" y="4010791"/>
            <a:chExt cx="3789430" cy="2017405"/>
          </a:xfrm>
        </p:grpSpPr>
        <p:sp>
          <p:nvSpPr>
            <p:cNvPr id="38" name="TextBox 37"/>
            <p:cNvSpPr txBox="1"/>
            <p:nvPr/>
          </p:nvSpPr>
          <p:spPr>
            <a:xfrm>
              <a:off x="5897895" y="4010791"/>
              <a:ext cx="1510164" cy="276999"/>
            </a:xfrm>
            <a:prstGeom prst="rect">
              <a:avLst/>
            </a:prstGeom>
            <a:noFill/>
          </p:spPr>
          <p:txBody>
            <a:bodyPr wrap="square" rtlCol="0">
              <a:spAutoFit/>
            </a:bodyPr>
            <a:lstStyle/>
            <a:p>
              <a:r>
                <a:rPr lang="en-US" altLang="ko-KR" sz="1200" b="1" dirty="0"/>
                <a:t>(</a:t>
              </a:r>
              <a:r>
                <a:rPr lang="ko-KR" altLang="en-US" sz="1200" b="1" dirty="0"/>
                <a:t>예시</a:t>
              </a:r>
              <a:r>
                <a:rPr lang="en-US" altLang="ko-KR" sz="1200" b="1" dirty="0"/>
                <a:t>)</a:t>
              </a:r>
            </a:p>
          </p:txBody>
        </p:sp>
        <p:sp>
          <p:nvSpPr>
            <p:cNvPr id="39" name="TextBox 38"/>
            <p:cNvSpPr txBox="1"/>
            <p:nvPr/>
          </p:nvSpPr>
          <p:spPr>
            <a:xfrm>
              <a:off x="6075732" y="4786613"/>
              <a:ext cx="643812" cy="246221"/>
            </a:xfrm>
            <a:prstGeom prst="rect">
              <a:avLst/>
            </a:prstGeom>
            <a:noFill/>
          </p:spPr>
          <p:txBody>
            <a:bodyPr wrap="square" rtlCol="0">
              <a:spAutoFit/>
            </a:bodyPr>
            <a:lstStyle/>
            <a:p>
              <a:r>
                <a:rPr lang="en-US" altLang="ko-KR" sz="1000" dirty="0"/>
                <a:t>11.01.</a:t>
              </a:r>
              <a:endParaRPr lang="ko-KR" altLang="en-US" sz="1000" dirty="0"/>
            </a:p>
          </p:txBody>
        </p:sp>
        <p:sp>
          <p:nvSpPr>
            <p:cNvPr id="40" name="TextBox 39"/>
            <p:cNvSpPr txBox="1"/>
            <p:nvPr/>
          </p:nvSpPr>
          <p:spPr>
            <a:xfrm>
              <a:off x="7812150" y="4814309"/>
              <a:ext cx="893331" cy="246221"/>
            </a:xfrm>
            <a:prstGeom prst="rect">
              <a:avLst/>
            </a:prstGeom>
            <a:noFill/>
          </p:spPr>
          <p:txBody>
            <a:bodyPr wrap="square" rtlCol="0">
              <a:spAutoFit/>
            </a:bodyPr>
            <a:lstStyle/>
            <a:p>
              <a:r>
                <a:rPr lang="en-US" altLang="ko-KR" sz="1000" dirty="0"/>
                <a:t>10</a:t>
              </a:r>
              <a:r>
                <a:rPr lang="ko-KR" altLang="en-US" sz="1000" dirty="0" smtClean="0"/>
                <a:t>월 김</a:t>
              </a:r>
              <a:r>
                <a:rPr lang="en-US" altLang="ko-KR" sz="1000" dirty="0" smtClean="0"/>
                <a:t>OO</a:t>
              </a:r>
              <a:endParaRPr lang="ko-KR" altLang="en-US" sz="1000" dirty="0"/>
            </a:p>
          </p:txBody>
        </p:sp>
        <p:sp>
          <p:nvSpPr>
            <p:cNvPr id="41" name="TextBox 40"/>
            <p:cNvSpPr txBox="1"/>
            <p:nvPr/>
          </p:nvSpPr>
          <p:spPr>
            <a:xfrm>
              <a:off x="8646820" y="4816624"/>
              <a:ext cx="818620" cy="246221"/>
            </a:xfrm>
            <a:prstGeom prst="rect">
              <a:avLst/>
            </a:prstGeom>
            <a:noFill/>
          </p:spPr>
          <p:txBody>
            <a:bodyPr wrap="square" rtlCol="0">
              <a:spAutoFit/>
            </a:bodyPr>
            <a:lstStyle/>
            <a:p>
              <a:r>
                <a:rPr lang="en-US" altLang="ko-KR" sz="1000" dirty="0"/>
                <a:t>80,000</a:t>
              </a:r>
              <a:endParaRPr lang="ko-KR" altLang="en-US" sz="1000" dirty="0"/>
            </a:p>
          </p:txBody>
        </p:sp>
        <p:sp>
          <p:nvSpPr>
            <p:cNvPr id="42" name="TextBox 41"/>
            <p:cNvSpPr txBox="1"/>
            <p:nvPr/>
          </p:nvSpPr>
          <p:spPr>
            <a:xfrm>
              <a:off x="6038937" y="4529904"/>
              <a:ext cx="643812" cy="246221"/>
            </a:xfrm>
            <a:prstGeom prst="rect">
              <a:avLst/>
            </a:prstGeom>
            <a:noFill/>
          </p:spPr>
          <p:txBody>
            <a:bodyPr wrap="square" rtlCol="0">
              <a:spAutoFit/>
            </a:bodyPr>
            <a:lstStyle/>
            <a:p>
              <a:r>
                <a:rPr lang="ko-KR" altLang="en-US" sz="1000" b="1" dirty="0"/>
                <a:t>날  짜</a:t>
              </a:r>
            </a:p>
          </p:txBody>
        </p:sp>
        <p:sp>
          <p:nvSpPr>
            <p:cNvPr id="43" name="TextBox 42"/>
            <p:cNvSpPr txBox="1"/>
            <p:nvPr/>
          </p:nvSpPr>
          <p:spPr>
            <a:xfrm>
              <a:off x="6577061" y="4536625"/>
              <a:ext cx="818620" cy="246221"/>
            </a:xfrm>
            <a:prstGeom prst="rect">
              <a:avLst/>
            </a:prstGeom>
            <a:noFill/>
          </p:spPr>
          <p:txBody>
            <a:bodyPr wrap="square" rtlCol="0">
              <a:spAutoFit/>
            </a:bodyPr>
            <a:lstStyle/>
            <a:p>
              <a:r>
                <a:rPr lang="ko-KR" altLang="en-US" sz="1000" b="1" dirty="0" err="1"/>
                <a:t>보낸이</a:t>
              </a:r>
              <a:endParaRPr lang="ko-KR" altLang="en-US" sz="1000" b="1" dirty="0"/>
            </a:p>
          </p:txBody>
        </p:sp>
        <p:sp>
          <p:nvSpPr>
            <p:cNvPr id="44" name="TextBox 43"/>
            <p:cNvSpPr txBox="1"/>
            <p:nvPr/>
          </p:nvSpPr>
          <p:spPr>
            <a:xfrm>
              <a:off x="7993820" y="4557601"/>
              <a:ext cx="818620" cy="246221"/>
            </a:xfrm>
            <a:prstGeom prst="rect">
              <a:avLst/>
            </a:prstGeom>
            <a:noFill/>
          </p:spPr>
          <p:txBody>
            <a:bodyPr wrap="square" rtlCol="0">
              <a:spAutoFit/>
            </a:bodyPr>
            <a:lstStyle/>
            <a:p>
              <a:r>
                <a:rPr lang="ko-KR" altLang="en-US" sz="1000" b="1" dirty="0"/>
                <a:t>적 요</a:t>
              </a:r>
            </a:p>
          </p:txBody>
        </p:sp>
        <p:sp>
          <p:nvSpPr>
            <p:cNvPr id="45" name="TextBox 44"/>
            <p:cNvSpPr txBox="1"/>
            <p:nvPr/>
          </p:nvSpPr>
          <p:spPr>
            <a:xfrm>
              <a:off x="8613876" y="4559915"/>
              <a:ext cx="818620" cy="246221"/>
            </a:xfrm>
            <a:prstGeom prst="rect">
              <a:avLst/>
            </a:prstGeom>
            <a:noFill/>
          </p:spPr>
          <p:txBody>
            <a:bodyPr wrap="square" rtlCol="0">
              <a:spAutoFit/>
            </a:bodyPr>
            <a:lstStyle/>
            <a:p>
              <a:r>
                <a:rPr lang="ko-KR" altLang="en-US" sz="1000" b="1" dirty="0"/>
                <a:t>금   액</a:t>
              </a:r>
            </a:p>
          </p:txBody>
        </p:sp>
        <p:sp>
          <p:nvSpPr>
            <p:cNvPr id="46" name="TextBox 45"/>
            <p:cNvSpPr txBox="1"/>
            <p:nvPr/>
          </p:nvSpPr>
          <p:spPr>
            <a:xfrm>
              <a:off x="7202211" y="4547113"/>
              <a:ext cx="818620" cy="246221"/>
            </a:xfrm>
            <a:prstGeom prst="rect">
              <a:avLst/>
            </a:prstGeom>
            <a:noFill/>
          </p:spPr>
          <p:txBody>
            <a:bodyPr wrap="square" rtlCol="0">
              <a:spAutoFit/>
            </a:bodyPr>
            <a:lstStyle/>
            <a:p>
              <a:r>
                <a:rPr lang="ko-KR" altLang="en-US" sz="1000" b="1" dirty="0" err="1"/>
                <a:t>받는이</a:t>
              </a:r>
              <a:endParaRPr lang="ko-KR" altLang="en-US" sz="1000" b="1" dirty="0"/>
            </a:p>
          </p:txBody>
        </p:sp>
        <p:sp>
          <p:nvSpPr>
            <p:cNvPr id="47" name="TextBox 46"/>
            <p:cNvSpPr txBox="1"/>
            <p:nvPr/>
          </p:nvSpPr>
          <p:spPr>
            <a:xfrm>
              <a:off x="6066920" y="5004330"/>
              <a:ext cx="791843" cy="246221"/>
            </a:xfrm>
            <a:prstGeom prst="rect">
              <a:avLst/>
            </a:prstGeom>
            <a:noFill/>
          </p:spPr>
          <p:txBody>
            <a:bodyPr wrap="square" rtlCol="0">
              <a:spAutoFit/>
            </a:bodyPr>
            <a:lstStyle/>
            <a:p>
              <a:r>
                <a:rPr lang="en-US" altLang="ko-KR" sz="1000" dirty="0"/>
                <a:t>11.01.</a:t>
              </a:r>
              <a:endParaRPr lang="ko-KR" altLang="en-US" sz="1000" dirty="0"/>
            </a:p>
          </p:txBody>
        </p:sp>
        <p:sp>
          <p:nvSpPr>
            <p:cNvPr id="48" name="TextBox 47"/>
            <p:cNvSpPr txBox="1"/>
            <p:nvPr/>
          </p:nvSpPr>
          <p:spPr>
            <a:xfrm>
              <a:off x="8657651" y="5034341"/>
              <a:ext cx="1006845" cy="246221"/>
            </a:xfrm>
            <a:prstGeom prst="rect">
              <a:avLst/>
            </a:prstGeom>
            <a:noFill/>
          </p:spPr>
          <p:txBody>
            <a:bodyPr wrap="square" rtlCol="0">
              <a:spAutoFit/>
            </a:bodyPr>
            <a:lstStyle/>
            <a:p>
              <a:r>
                <a:rPr lang="en-US" altLang="ko-KR" sz="1000" dirty="0"/>
                <a:t>80,000</a:t>
              </a:r>
              <a:endParaRPr lang="ko-KR" altLang="en-US" sz="1000" dirty="0"/>
            </a:p>
          </p:txBody>
        </p:sp>
        <p:sp>
          <p:nvSpPr>
            <p:cNvPr id="49" name="TextBox 48"/>
            <p:cNvSpPr txBox="1"/>
            <p:nvPr/>
          </p:nvSpPr>
          <p:spPr>
            <a:xfrm>
              <a:off x="7217993" y="5021539"/>
              <a:ext cx="1006845" cy="246221"/>
            </a:xfrm>
            <a:prstGeom prst="rect">
              <a:avLst/>
            </a:prstGeom>
            <a:noFill/>
          </p:spPr>
          <p:txBody>
            <a:bodyPr wrap="square" rtlCol="0">
              <a:spAutoFit/>
            </a:bodyPr>
            <a:lstStyle/>
            <a:p>
              <a:r>
                <a:rPr lang="en-US" altLang="ko-KR" sz="1000" dirty="0"/>
                <a:t>00</a:t>
              </a:r>
              <a:r>
                <a:rPr lang="ko-KR" altLang="en-US" sz="1000" dirty="0"/>
                <a:t>개발</a:t>
              </a:r>
            </a:p>
          </p:txBody>
        </p:sp>
        <p:sp>
          <p:nvSpPr>
            <p:cNvPr id="50" name="TextBox 49"/>
            <p:cNvSpPr txBox="1"/>
            <p:nvPr/>
          </p:nvSpPr>
          <p:spPr>
            <a:xfrm>
              <a:off x="6066920" y="5250094"/>
              <a:ext cx="791843" cy="246221"/>
            </a:xfrm>
            <a:prstGeom prst="rect">
              <a:avLst/>
            </a:prstGeom>
            <a:noFill/>
          </p:spPr>
          <p:txBody>
            <a:bodyPr wrap="square" rtlCol="0">
              <a:spAutoFit/>
            </a:bodyPr>
            <a:lstStyle/>
            <a:p>
              <a:r>
                <a:rPr lang="en-US" altLang="ko-KR" sz="1000" dirty="0"/>
                <a:t>11.01.</a:t>
              </a:r>
              <a:endParaRPr lang="ko-KR" altLang="en-US" sz="1000" dirty="0"/>
            </a:p>
          </p:txBody>
        </p:sp>
        <p:sp>
          <p:nvSpPr>
            <p:cNvPr id="51" name="TextBox 50"/>
            <p:cNvSpPr txBox="1"/>
            <p:nvPr/>
          </p:nvSpPr>
          <p:spPr>
            <a:xfrm>
              <a:off x="7822982" y="5277791"/>
              <a:ext cx="1006845" cy="246221"/>
            </a:xfrm>
            <a:prstGeom prst="rect">
              <a:avLst/>
            </a:prstGeom>
            <a:noFill/>
          </p:spPr>
          <p:txBody>
            <a:bodyPr wrap="square" rtlCol="0">
              <a:spAutoFit/>
            </a:bodyPr>
            <a:lstStyle/>
            <a:p>
              <a:r>
                <a:rPr lang="en-US" altLang="ko-KR" sz="1000" dirty="0"/>
                <a:t>10</a:t>
              </a:r>
              <a:r>
                <a:rPr lang="ko-KR" altLang="en-US" sz="1000" dirty="0"/>
                <a:t>월 이</a:t>
              </a:r>
              <a:r>
                <a:rPr lang="en-US" altLang="ko-KR" sz="1000" dirty="0"/>
                <a:t>OO</a:t>
              </a:r>
              <a:endParaRPr lang="ko-KR" altLang="en-US" sz="1000" dirty="0"/>
            </a:p>
          </p:txBody>
        </p:sp>
        <p:sp>
          <p:nvSpPr>
            <p:cNvPr id="52" name="TextBox 51"/>
            <p:cNvSpPr txBox="1"/>
            <p:nvPr/>
          </p:nvSpPr>
          <p:spPr>
            <a:xfrm>
              <a:off x="8657651" y="5280105"/>
              <a:ext cx="1006845" cy="246221"/>
            </a:xfrm>
            <a:prstGeom prst="rect">
              <a:avLst/>
            </a:prstGeom>
            <a:noFill/>
          </p:spPr>
          <p:txBody>
            <a:bodyPr wrap="square" rtlCol="0">
              <a:spAutoFit/>
            </a:bodyPr>
            <a:lstStyle/>
            <a:p>
              <a:r>
                <a:rPr lang="en-US" altLang="ko-KR" sz="1000" dirty="0"/>
                <a:t>80,000</a:t>
              </a:r>
              <a:endParaRPr lang="ko-KR" altLang="en-US" sz="1000" dirty="0"/>
            </a:p>
          </p:txBody>
        </p:sp>
        <p:sp>
          <p:nvSpPr>
            <p:cNvPr id="53" name="TextBox 52"/>
            <p:cNvSpPr txBox="1"/>
            <p:nvPr/>
          </p:nvSpPr>
          <p:spPr>
            <a:xfrm>
              <a:off x="7217993" y="5267303"/>
              <a:ext cx="1006845" cy="246221"/>
            </a:xfrm>
            <a:prstGeom prst="rect">
              <a:avLst/>
            </a:prstGeom>
            <a:noFill/>
          </p:spPr>
          <p:txBody>
            <a:bodyPr wrap="square" rtlCol="0">
              <a:spAutoFit/>
            </a:bodyPr>
            <a:lstStyle/>
            <a:p>
              <a:r>
                <a:rPr lang="en-US" altLang="ko-KR" sz="1000" dirty="0"/>
                <a:t>00</a:t>
              </a:r>
              <a:r>
                <a:rPr lang="ko-KR" altLang="en-US" sz="1000" dirty="0"/>
                <a:t>개발</a:t>
              </a:r>
            </a:p>
          </p:txBody>
        </p:sp>
        <p:sp>
          <p:nvSpPr>
            <p:cNvPr id="54" name="TextBox 53"/>
            <p:cNvSpPr txBox="1"/>
            <p:nvPr/>
          </p:nvSpPr>
          <p:spPr>
            <a:xfrm>
              <a:off x="6061756" y="5515838"/>
              <a:ext cx="791843" cy="246221"/>
            </a:xfrm>
            <a:prstGeom prst="rect">
              <a:avLst/>
            </a:prstGeom>
            <a:noFill/>
          </p:spPr>
          <p:txBody>
            <a:bodyPr wrap="square" rtlCol="0">
              <a:spAutoFit/>
            </a:bodyPr>
            <a:lstStyle/>
            <a:p>
              <a:r>
                <a:rPr lang="en-US" altLang="ko-KR" sz="1000" dirty="0"/>
                <a:t>11.01.</a:t>
              </a:r>
              <a:endParaRPr lang="ko-KR" altLang="en-US" sz="1000" dirty="0"/>
            </a:p>
          </p:txBody>
        </p:sp>
        <p:sp>
          <p:nvSpPr>
            <p:cNvPr id="55" name="TextBox 54"/>
            <p:cNvSpPr txBox="1"/>
            <p:nvPr/>
          </p:nvSpPr>
          <p:spPr>
            <a:xfrm>
              <a:off x="7817818" y="5543535"/>
              <a:ext cx="1006845" cy="246221"/>
            </a:xfrm>
            <a:prstGeom prst="rect">
              <a:avLst/>
            </a:prstGeom>
            <a:noFill/>
          </p:spPr>
          <p:txBody>
            <a:bodyPr wrap="square" rtlCol="0">
              <a:spAutoFit/>
            </a:bodyPr>
            <a:lstStyle/>
            <a:p>
              <a:r>
                <a:rPr lang="en-US" altLang="ko-KR" sz="1000" dirty="0"/>
                <a:t>10</a:t>
              </a:r>
              <a:r>
                <a:rPr lang="ko-KR" altLang="en-US" sz="1000" dirty="0"/>
                <a:t>월 고</a:t>
              </a:r>
              <a:r>
                <a:rPr lang="en-US" altLang="ko-KR" sz="1000" dirty="0"/>
                <a:t>OO</a:t>
              </a:r>
              <a:endParaRPr lang="ko-KR" altLang="en-US" sz="1000" dirty="0"/>
            </a:p>
          </p:txBody>
        </p:sp>
        <p:sp>
          <p:nvSpPr>
            <p:cNvPr id="56" name="TextBox 55"/>
            <p:cNvSpPr txBox="1"/>
            <p:nvPr/>
          </p:nvSpPr>
          <p:spPr>
            <a:xfrm>
              <a:off x="8680480" y="5545849"/>
              <a:ext cx="1006845" cy="246221"/>
            </a:xfrm>
            <a:prstGeom prst="rect">
              <a:avLst/>
            </a:prstGeom>
            <a:noFill/>
          </p:spPr>
          <p:txBody>
            <a:bodyPr wrap="square" rtlCol="0">
              <a:spAutoFit/>
            </a:bodyPr>
            <a:lstStyle/>
            <a:p>
              <a:r>
                <a:rPr lang="en-US" altLang="ko-KR" sz="1000" dirty="0"/>
                <a:t>80,000</a:t>
              </a:r>
              <a:endParaRPr lang="ko-KR" altLang="en-US" sz="1000" dirty="0"/>
            </a:p>
          </p:txBody>
        </p:sp>
        <p:sp>
          <p:nvSpPr>
            <p:cNvPr id="57" name="TextBox 56"/>
            <p:cNvSpPr txBox="1"/>
            <p:nvPr/>
          </p:nvSpPr>
          <p:spPr>
            <a:xfrm>
              <a:off x="7212829" y="5533047"/>
              <a:ext cx="1006845" cy="246221"/>
            </a:xfrm>
            <a:prstGeom prst="rect">
              <a:avLst/>
            </a:prstGeom>
            <a:noFill/>
          </p:spPr>
          <p:txBody>
            <a:bodyPr wrap="square" rtlCol="0">
              <a:spAutoFit/>
            </a:bodyPr>
            <a:lstStyle/>
            <a:p>
              <a:r>
                <a:rPr lang="en-US" altLang="ko-KR" sz="1000" dirty="0"/>
                <a:t>00</a:t>
              </a:r>
              <a:r>
                <a:rPr lang="ko-KR" altLang="en-US" sz="1000" dirty="0"/>
                <a:t>개발</a:t>
              </a:r>
            </a:p>
          </p:txBody>
        </p:sp>
        <p:sp>
          <p:nvSpPr>
            <p:cNvPr id="58" name="TextBox 57"/>
            <p:cNvSpPr txBox="1"/>
            <p:nvPr/>
          </p:nvSpPr>
          <p:spPr>
            <a:xfrm>
              <a:off x="6066920" y="5751964"/>
              <a:ext cx="791843" cy="246221"/>
            </a:xfrm>
            <a:prstGeom prst="rect">
              <a:avLst/>
            </a:prstGeom>
            <a:noFill/>
          </p:spPr>
          <p:txBody>
            <a:bodyPr wrap="square" rtlCol="0">
              <a:spAutoFit/>
            </a:bodyPr>
            <a:lstStyle/>
            <a:p>
              <a:r>
                <a:rPr lang="en-US" altLang="ko-KR" sz="1000" dirty="0"/>
                <a:t>11.01.</a:t>
              </a:r>
              <a:endParaRPr lang="ko-KR" altLang="en-US" sz="1000" dirty="0"/>
            </a:p>
          </p:txBody>
        </p:sp>
        <p:sp>
          <p:nvSpPr>
            <p:cNvPr id="60" name="TextBox 59"/>
            <p:cNvSpPr txBox="1"/>
            <p:nvPr/>
          </p:nvSpPr>
          <p:spPr>
            <a:xfrm>
              <a:off x="7822982" y="5779661"/>
              <a:ext cx="1006845" cy="246221"/>
            </a:xfrm>
            <a:prstGeom prst="rect">
              <a:avLst/>
            </a:prstGeom>
            <a:noFill/>
          </p:spPr>
          <p:txBody>
            <a:bodyPr wrap="square" rtlCol="0">
              <a:spAutoFit/>
            </a:bodyPr>
            <a:lstStyle/>
            <a:p>
              <a:r>
                <a:rPr lang="en-US" altLang="ko-KR" sz="1000" dirty="0"/>
                <a:t>10</a:t>
              </a:r>
              <a:r>
                <a:rPr lang="ko-KR" altLang="en-US" sz="1000" dirty="0"/>
                <a:t>월 수수료</a:t>
              </a:r>
            </a:p>
          </p:txBody>
        </p:sp>
        <p:sp>
          <p:nvSpPr>
            <p:cNvPr id="61" name="TextBox 60"/>
            <p:cNvSpPr txBox="1"/>
            <p:nvPr/>
          </p:nvSpPr>
          <p:spPr>
            <a:xfrm>
              <a:off x="8629658" y="5781975"/>
              <a:ext cx="1006845" cy="246221"/>
            </a:xfrm>
            <a:prstGeom prst="rect">
              <a:avLst/>
            </a:prstGeom>
            <a:noFill/>
          </p:spPr>
          <p:txBody>
            <a:bodyPr wrap="square" rtlCol="0">
              <a:spAutoFit/>
            </a:bodyPr>
            <a:lstStyle/>
            <a:p>
              <a:r>
                <a:rPr lang="en-US" altLang="ko-KR" sz="1000" dirty="0"/>
                <a:t>500,000</a:t>
              </a:r>
              <a:endParaRPr lang="ko-KR" altLang="en-US" sz="1000" dirty="0"/>
            </a:p>
          </p:txBody>
        </p:sp>
      </p:grpSp>
      <p:sp>
        <p:nvSpPr>
          <p:cNvPr id="62" name="직사각형 61"/>
          <p:cNvSpPr/>
          <p:nvPr/>
        </p:nvSpPr>
        <p:spPr>
          <a:xfrm>
            <a:off x="285032" y="285729"/>
            <a:ext cx="8401767" cy="461665"/>
          </a:xfrm>
          <a:prstGeom prst="rect">
            <a:avLst/>
          </a:prstGeom>
        </p:spPr>
        <p:txBody>
          <a:bodyPr wrap="square">
            <a:spAutoFit/>
          </a:bodyPr>
          <a:lstStyle/>
          <a:p>
            <a:r>
              <a:rPr lang="ko-KR" altLang="en-US" sz="2400" dirty="0">
                <a:latin typeface="HY헤드라인M" pitchFamily="18" charset="-127"/>
                <a:ea typeface="HY헤드라인M" pitchFamily="18" charset="-127"/>
              </a:rPr>
              <a:t>용역회사에서 일용인부 임금 </a:t>
            </a:r>
            <a:r>
              <a:rPr lang="ko-KR" altLang="en-US" sz="2400" dirty="0" err="1">
                <a:latin typeface="HY헤드라인M" pitchFamily="18" charset="-127"/>
                <a:ea typeface="HY헤드라인M" pitchFamily="18" charset="-127"/>
              </a:rPr>
              <a:t>선지급후</a:t>
            </a:r>
            <a:r>
              <a:rPr lang="ko-KR" altLang="en-US" sz="2400" dirty="0">
                <a:latin typeface="HY헤드라인M" pitchFamily="18" charset="-127"/>
                <a:ea typeface="HY헤드라인M" pitchFamily="18" charset="-127"/>
              </a:rPr>
              <a:t> </a:t>
            </a:r>
            <a:r>
              <a:rPr lang="ko-KR" altLang="en-US" sz="2400" dirty="0" smtClean="0">
                <a:latin typeface="HY헤드라인M" pitchFamily="18" charset="-127"/>
                <a:ea typeface="HY헤드라인M" pitchFamily="18" charset="-127"/>
              </a:rPr>
              <a:t>정산방식 </a:t>
            </a:r>
            <a:r>
              <a:rPr lang="en-US" altLang="ko-KR" b="1" dirty="0">
                <a:solidFill>
                  <a:srgbClr val="FF0000"/>
                </a:solidFill>
              </a:rPr>
              <a:t>[PROCESS 2]</a:t>
            </a:r>
            <a:endParaRPr lang="ko-KR" altLang="en-US" b="1" dirty="0">
              <a:solidFill>
                <a:srgbClr val="FF0000"/>
              </a:solidFill>
            </a:endParaRPr>
          </a:p>
        </p:txBody>
      </p:sp>
    </p:spTree>
    <p:extLst>
      <p:ext uri="{BB962C8B-B14F-4D97-AF65-F5344CB8AC3E}">
        <p14:creationId xmlns:p14="http://schemas.microsoft.com/office/powerpoint/2010/main" xmlns="" val="1301385404"/>
      </p:ext>
    </p:extLst>
  </p:cSld>
  <p:clrMapOvr>
    <a:masterClrMapping/>
  </p:clrMapOvr>
  <p:transition spd="slow">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직사각형 12"/>
          <p:cNvSpPr/>
          <p:nvPr/>
        </p:nvSpPr>
        <p:spPr>
          <a:xfrm>
            <a:off x="684214" y="4464050"/>
            <a:ext cx="1138237" cy="1112838"/>
          </a:xfrm>
          <a:prstGeom prst="rect">
            <a:avLst/>
          </a:prstGeom>
          <a:solidFill>
            <a:schemeClr val="accent5">
              <a:lumMod val="20000"/>
              <a:lumOff val="8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solidFill>
                <a:schemeClr val="tx1"/>
              </a:solidFill>
            </a:endParaRPr>
          </a:p>
        </p:txBody>
      </p:sp>
      <p:sp>
        <p:nvSpPr>
          <p:cNvPr id="24" name="직사각형 23"/>
          <p:cNvSpPr/>
          <p:nvPr/>
        </p:nvSpPr>
        <p:spPr>
          <a:xfrm>
            <a:off x="639764" y="2079625"/>
            <a:ext cx="1138237" cy="1112838"/>
          </a:xfrm>
          <a:prstGeom prst="rect">
            <a:avLst/>
          </a:prstGeom>
          <a:solidFill>
            <a:schemeClr val="tx2"/>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solidFill>
                <a:schemeClr val="bg1"/>
              </a:solidFill>
            </a:endParaRPr>
          </a:p>
        </p:txBody>
      </p:sp>
      <p:sp>
        <p:nvSpPr>
          <p:cNvPr id="3" name="모서리가 둥근 직사각형 2"/>
          <p:cNvSpPr/>
          <p:nvPr/>
        </p:nvSpPr>
        <p:spPr>
          <a:xfrm>
            <a:off x="2287589" y="1773240"/>
            <a:ext cx="2028825" cy="3317875"/>
          </a:xfrm>
          <a:prstGeom prst="roundRect">
            <a:avLst>
              <a:gd name="adj" fmla="val 7067"/>
            </a:avLst>
          </a:prstGeom>
          <a:solidFill>
            <a:schemeClr val="accent3">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sp>
        <p:nvSpPr>
          <p:cNvPr id="101391" name="TextBox 5"/>
          <p:cNvSpPr txBox="1">
            <a:spLocks noChangeArrowheads="1"/>
          </p:cNvSpPr>
          <p:nvPr/>
        </p:nvSpPr>
        <p:spPr bwMode="auto">
          <a:xfrm>
            <a:off x="2363788" y="1917701"/>
            <a:ext cx="1852612" cy="2308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nSpc>
                <a:spcPct val="150000"/>
              </a:lnSpc>
            </a:pPr>
            <a:r>
              <a:rPr lang="ko-KR" altLang="en-US" sz="1200" b="1" dirty="0"/>
              <a:t>당 현장 </a:t>
            </a:r>
            <a:r>
              <a:rPr lang="ko-KR" altLang="en-US" sz="1200" b="1" dirty="0" err="1"/>
              <a:t>출역시</a:t>
            </a:r>
            <a:r>
              <a:rPr lang="ko-KR" altLang="en-US" sz="1200" b="1" dirty="0"/>
              <a:t> 현장총무</a:t>
            </a:r>
            <a:r>
              <a:rPr lang="en-US" altLang="ko-KR" sz="1200" b="1" dirty="0"/>
              <a:t>000(010-0000-0000)</a:t>
            </a:r>
            <a:r>
              <a:rPr lang="ko-KR" altLang="en-US" sz="1200" b="1" dirty="0"/>
              <a:t>와 면담 후 </a:t>
            </a:r>
            <a:r>
              <a:rPr lang="ko-KR" altLang="en-US" sz="1200" b="1" u="sng" dirty="0"/>
              <a:t>근로계약서를 작성하시고</a:t>
            </a:r>
            <a:r>
              <a:rPr lang="en-US" altLang="ko-KR" sz="1200" b="1" dirty="0"/>
              <a:t>, </a:t>
            </a:r>
            <a:r>
              <a:rPr lang="ko-KR" altLang="en-US" sz="1200" b="1" dirty="0"/>
              <a:t>안전교육장에서 </a:t>
            </a:r>
            <a:r>
              <a:rPr lang="ko-KR" altLang="en-US" sz="1200" b="1" dirty="0" err="1"/>
              <a:t>채용시</a:t>
            </a:r>
            <a:r>
              <a:rPr lang="ko-KR" altLang="en-US" sz="1200" b="1" dirty="0"/>
              <a:t> 안전교육  후 현장 작업반장 </a:t>
            </a:r>
            <a:r>
              <a:rPr lang="en-US" altLang="ko-KR" sz="1200" b="1" dirty="0"/>
              <a:t>000</a:t>
            </a:r>
            <a:r>
              <a:rPr lang="ko-KR" altLang="en-US" sz="1200" b="1" dirty="0"/>
              <a:t>의 작업지시에 따라 성실하게 근무해주시기 바랍니다</a:t>
            </a:r>
            <a:r>
              <a:rPr lang="en-US" altLang="ko-KR" sz="1200" b="1" dirty="0"/>
              <a:t>.</a:t>
            </a:r>
            <a:endParaRPr lang="ko-KR" altLang="en-US" sz="1200" b="1" dirty="0"/>
          </a:p>
        </p:txBody>
      </p:sp>
      <p:sp>
        <p:nvSpPr>
          <p:cNvPr id="14" name="모서리가 둥근 직사각형 13"/>
          <p:cNvSpPr/>
          <p:nvPr/>
        </p:nvSpPr>
        <p:spPr>
          <a:xfrm>
            <a:off x="4748213" y="1055690"/>
            <a:ext cx="2032000" cy="2606675"/>
          </a:xfrm>
          <a:prstGeom prst="roundRect">
            <a:avLst>
              <a:gd name="adj" fmla="val 7067"/>
            </a:avLst>
          </a:prstGeom>
          <a:solidFill>
            <a:srgbClr val="FFFFCC"/>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sp>
        <p:nvSpPr>
          <p:cNvPr id="101393" name="TextBox 14"/>
          <p:cNvSpPr txBox="1">
            <a:spLocks noChangeArrowheads="1"/>
          </p:cNvSpPr>
          <p:nvPr/>
        </p:nvSpPr>
        <p:spPr bwMode="auto">
          <a:xfrm>
            <a:off x="4851400" y="1052515"/>
            <a:ext cx="1798638" cy="23083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nSpc>
                <a:spcPct val="150000"/>
              </a:lnSpc>
            </a:pPr>
            <a:r>
              <a:rPr lang="ko-KR" altLang="en-US" sz="1200" b="1" dirty="0"/>
              <a:t>귀하의 노고에 </a:t>
            </a:r>
            <a:r>
              <a:rPr lang="ko-KR" altLang="en-US" sz="1200" b="1" dirty="0" err="1"/>
              <a:t>감사드립니다</a:t>
            </a:r>
            <a:r>
              <a:rPr lang="en-US" altLang="ko-KR" sz="1200" b="1" dirty="0"/>
              <a:t>. </a:t>
            </a:r>
            <a:r>
              <a:rPr lang="ko-KR" altLang="en-US" sz="1200" b="1" dirty="0"/>
              <a:t>귀하와의 근로계약에 의거 당 현장 </a:t>
            </a:r>
            <a:r>
              <a:rPr lang="ko-KR" altLang="en-US" sz="1200" b="1" dirty="0" err="1"/>
              <a:t>출역일수에</a:t>
            </a:r>
            <a:r>
              <a:rPr lang="ko-KR" altLang="en-US" sz="1200" b="1" dirty="0"/>
              <a:t> 대하여 </a:t>
            </a:r>
            <a:r>
              <a:rPr lang="ko-KR" altLang="en-US" sz="1200" b="1" dirty="0">
                <a:solidFill>
                  <a:srgbClr val="FF0000"/>
                </a:solidFill>
              </a:rPr>
              <a:t>고용보험 피보험자</a:t>
            </a:r>
            <a:r>
              <a:rPr lang="en-US" altLang="ko-KR" sz="1200" b="1" dirty="0">
                <a:solidFill>
                  <a:srgbClr val="FF0000"/>
                </a:solidFill>
              </a:rPr>
              <a:t>, </a:t>
            </a:r>
            <a:r>
              <a:rPr lang="ko-KR" altLang="en-US" sz="1200" b="1" dirty="0">
                <a:solidFill>
                  <a:srgbClr val="FF0000"/>
                </a:solidFill>
              </a:rPr>
              <a:t>근로내역 확인신고 및 퇴직공제에 가입하였음을 </a:t>
            </a:r>
            <a:r>
              <a:rPr lang="ko-KR" altLang="en-US" sz="1200" b="1" dirty="0"/>
              <a:t>알려드립니다</a:t>
            </a:r>
            <a:r>
              <a:rPr lang="en-US" altLang="ko-KR" sz="1200" b="1" dirty="0"/>
              <a:t>.</a:t>
            </a:r>
            <a:r>
              <a:rPr lang="ko-KR" altLang="en-US" sz="1200" b="1" dirty="0"/>
              <a:t> </a:t>
            </a:r>
          </a:p>
        </p:txBody>
      </p:sp>
      <p:sp>
        <p:nvSpPr>
          <p:cNvPr id="16" name="모서리가 둥근 직사각형 15"/>
          <p:cNvSpPr/>
          <p:nvPr/>
        </p:nvSpPr>
        <p:spPr>
          <a:xfrm>
            <a:off x="7015164" y="1233490"/>
            <a:ext cx="1925637" cy="2428875"/>
          </a:xfrm>
          <a:prstGeom prst="roundRect">
            <a:avLst>
              <a:gd name="adj" fmla="val 7067"/>
            </a:avLst>
          </a:prstGeom>
          <a:solidFill>
            <a:schemeClr val="accent5">
              <a:lumMod val="20000"/>
              <a:lumOff val="8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sp>
        <p:nvSpPr>
          <p:cNvPr id="101395" name="TextBox 16"/>
          <p:cNvSpPr txBox="1">
            <a:spLocks noChangeArrowheads="1"/>
          </p:cNvSpPr>
          <p:nvPr/>
        </p:nvSpPr>
        <p:spPr bwMode="auto">
          <a:xfrm>
            <a:off x="7107238" y="1341439"/>
            <a:ext cx="1778000" cy="2031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nSpc>
                <a:spcPct val="150000"/>
              </a:lnSpc>
            </a:pPr>
            <a:r>
              <a:rPr lang="ko-KR" altLang="en-US" sz="1200" b="1" dirty="0"/>
              <a:t>귀하의 노임은 용역회사에서 매일 또는 일주일단위로 </a:t>
            </a:r>
            <a:r>
              <a:rPr lang="ko-KR" altLang="en-US" sz="1200" b="1" dirty="0" err="1"/>
              <a:t>선지급되며</a:t>
            </a:r>
            <a:r>
              <a:rPr lang="en-US" altLang="ko-KR" sz="1200" b="1" dirty="0"/>
              <a:t>, </a:t>
            </a:r>
            <a:r>
              <a:rPr lang="ko-KR" altLang="en-US" sz="1200" b="1" dirty="0"/>
              <a:t>당사는 </a:t>
            </a:r>
            <a:r>
              <a:rPr lang="ko-KR" altLang="en-US" sz="1200" b="1" dirty="0" err="1"/>
              <a:t>선지급</a:t>
            </a:r>
            <a:r>
              <a:rPr lang="ko-KR" altLang="en-US" sz="1200" b="1" dirty="0"/>
              <a:t> 받은 귀하의 노임영수증에 근거 용역회사의 </a:t>
            </a:r>
            <a:r>
              <a:rPr lang="ko-KR" altLang="en-US" sz="1200" b="1" dirty="0" err="1"/>
              <a:t>월단위로</a:t>
            </a:r>
            <a:r>
              <a:rPr lang="ko-KR" altLang="en-US" sz="1200" b="1" dirty="0"/>
              <a:t> </a:t>
            </a:r>
            <a:endParaRPr lang="en-US" altLang="ko-KR" sz="1200" b="1" dirty="0" smtClean="0"/>
          </a:p>
          <a:p>
            <a:pPr>
              <a:lnSpc>
                <a:spcPct val="150000"/>
              </a:lnSpc>
            </a:pPr>
            <a:r>
              <a:rPr lang="ko-KR" altLang="en-US" sz="1200" b="1" dirty="0" smtClean="0"/>
              <a:t>사후 </a:t>
            </a:r>
            <a:r>
              <a:rPr lang="ko-KR" altLang="en-US" sz="1200" b="1" dirty="0"/>
              <a:t>정산합니다</a:t>
            </a:r>
            <a:r>
              <a:rPr lang="en-US" altLang="ko-KR" sz="1200" b="1" dirty="0"/>
              <a:t>. </a:t>
            </a:r>
            <a:endParaRPr lang="ko-KR" altLang="en-US" sz="1200" b="1" dirty="0"/>
          </a:p>
        </p:txBody>
      </p:sp>
      <p:sp>
        <p:nvSpPr>
          <p:cNvPr id="101396" name="TextBox 11"/>
          <p:cNvSpPr txBox="1">
            <a:spLocks noChangeArrowheads="1"/>
          </p:cNvSpPr>
          <p:nvPr/>
        </p:nvSpPr>
        <p:spPr bwMode="auto">
          <a:xfrm>
            <a:off x="606425" y="4537075"/>
            <a:ext cx="1320800" cy="954088"/>
          </a:xfrm>
          <a:prstGeom prst="rect">
            <a:avLst/>
          </a:prstGeom>
          <a:solidFill>
            <a:schemeClr val="tx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a:r>
              <a:rPr lang="en-US" altLang="ko-KR" sz="1400" b="1">
                <a:solidFill>
                  <a:schemeClr val="bg1"/>
                </a:solidFill>
              </a:rPr>
              <a:t>‘00</a:t>
            </a:r>
            <a:r>
              <a:rPr lang="ko-KR" altLang="en-US" sz="1400" b="1">
                <a:solidFill>
                  <a:schemeClr val="bg1"/>
                </a:solidFill>
              </a:rPr>
              <a:t>건설</a:t>
            </a:r>
            <a:r>
              <a:rPr lang="en-US" altLang="ko-KR" sz="1400" b="1">
                <a:solidFill>
                  <a:schemeClr val="bg1"/>
                </a:solidFill>
              </a:rPr>
              <a:t>’</a:t>
            </a:r>
            <a:r>
              <a:rPr lang="ko-KR" altLang="en-US" sz="1400" b="1">
                <a:solidFill>
                  <a:schemeClr val="bg1"/>
                </a:solidFill>
              </a:rPr>
              <a:t>에서 노임을 지급하는 경우</a:t>
            </a:r>
            <a:endParaRPr lang="en-US" altLang="ko-KR" sz="1400" b="1">
              <a:solidFill>
                <a:schemeClr val="bg1"/>
              </a:solidFill>
            </a:endParaRPr>
          </a:p>
          <a:p>
            <a:pPr algn="ctr"/>
            <a:r>
              <a:rPr lang="en-US" altLang="ko-KR" sz="1400" b="1">
                <a:solidFill>
                  <a:schemeClr val="bg1"/>
                </a:solidFill>
              </a:rPr>
              <a:t>(</a:t>
            </a:r>
            <a:r>
              <a:rPr lang="ko-KR" altLang="en-US" sz="1400" b="1">
                <a:solidFill>
                  <a:schemeClr val="bg1"/>
                </a:solidFill>
              </a:rPr>
              <a:t>직영인부</a:t>
            </a:r>
            <a:r>
              <a:rPr lang="en-US" altLang="ko-KR" sz="1400" b="1">
                <a:solidFill>
                  <a:schemeClr val="bg1"/>
                </a:solidFill>
              </a:rPr>
              <a:t>)</a:t>
            </a:r>
            <a:endParaRPr lang="ko-KR" altLang="en-US" sz="1400" b="1">
              <a:solidFill>
                <a:schemeClr val="bg1"/>
              </a:solidFill>
            </a:endParaRPr>
          </a:p>
        </p:txBody>
      </p:sp>
      <p:sp>
        <p:nvSpPr>
          <p:cNvPr id="101397" name="TextBox 21"/>
          <p:cNvSpPr txBox="1">
            <a:spLocks noChangeArrowheads="1"/>
          </p:cNvSpPr>
          <p:nvPr/>
        </p:nvSpPr>
        <p:spPr bwMode="auto">
          <a:xfrm>
            <a:off x="552451" y="2133600"/>
            <a:ext cx="1320800" cy="954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a:solidFill>
                  <a:schemeClr val="tx1"/>
                </a:solidFill>
                <a:latin typeface="굴림" panose="020B0600000101010101" pitchFamily="50" charset="-127"/>
                <a:ea typeface="굴림" panose="020B0600000101010101" pitchFamily="50" charset="-127"/>
              </a:defRPr>
            </a:lvl1pPr>
            <a:lvl2pPr marL="742950" indent="-285750">
              <a:defRPr kumimoji="1">
                <a:solidFill>
                  <a:schemeClr val="tx1"/>
                </a:solidFill>
                <a:latin typeface="굴림" panose="020B0600000101010101" pitchFamily="50" charset="-127"/>
                <a:ea typeface="굴림" panose="020B0600000101010101" pitchFamily="50" charset="-127"/>
              </a:defRPr>
            </a:lvl2pPr>
            <a:lvl3pPr marL="1143000" indent="-228600">
              <a:defRPr kumimoji="1">
                <a:solidFill>
                  <a:schemeClr val="tx1"/>
                </a:solidFill>
                <a:latin typeface="굴림" panose="020B0600000101010101" pitchFamily="50" charset="-127"/>
                <a:ea typeface="굴림" panose="020B0600000101010101" pitchFamily="50" charset="-127"/>
              </a:defRPr>
            </a:lvl3pPr>
            <a:lvl4pPr marL="1600200" indent="-228600">
              <a:defRPr kumimoji="1">
                <a:solidFill>
                  <a:schemeClr val="tx1"/>
                </a:solidFill>
                <a:latin typeface="굴림" panose="020B0600000101010101" pitchFamily="50" charset="-127"/>
                <a:ea typeface="굴림" panose="020B0600000101010101" pitchFamily="50" charset="-127"/>
              </a:defRPr>
            </a:lvl4pPr>
            <a:lvl5pPr marL="2057400" indent="-228600">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algn="ctr"/>
            <a:r>
              <a:rPr lang="en-US" altLang="ko-KR" sz="1400" b="1">
                <a:solidFill>
                  <a:schemeClr val="bg1"/>
                </a:solidFill>
              </a:rPr>
              <a:t>‘</a:t>
            </a:r>
            <a:r>
              <a:rPr lang="ko-KR" altLang="en-US" sz="1400" b="1">
                <a:solidFill>
                  <a:schemeClr val="bg1"/>
                </a:solidFill>
              </a:rPr>
              <a:t>용역업체</a:t>
            </a:r>
            <a:r>
              <a:rPr lang="en-US" altLang="ko-KR" sz="1400" b="1">
                <a:solidFill>
                  <a:schemeClr val="bg1"/>
                </a:solidFill>
              </a:rPr>
              <a:t>’</a:t>
            </a:r>
            <a:r>
              <a:rPr lang="ko-KR" altLang="en-US" sz="1400" b="1">
                <a:solidFill>
                  <a:schemeClr val="bg1"/>
                </a:solidFill>
              </a:rPr>
              <a:t>에서 노임을 지급하는 경우</a:t>
            </a:r>
            <a:endParaRPr lang="en-US" altLang="ko-KR" sz="1400" b="1">
              <a:solidFill>
                <a:schemeClr val="bg1"/>
              </a:solidFill>
            </a:endParaRPr>
          </a:p>
          <a:p>
            <a:pPr algn="ctr"/>
            <a:r>
              <a:rPr lang="en-US" altLang="ko-KR" sz="1400" b="1">
                <a:solidFill>
                  <a:schemeClr val="bg1"/>
                </a:solidFill>
              </a:rPr>
              <a:t>(</a:t>
            </a:r>
            <a:r>
              <a:rPr lang="ko-KR" altLang="en-US" sz="1400" b="1">
                <a:solidFill>
                  <a:schemeClr val="bg1"/>
                </a:solidFill>
              </a:rPr>
              <a:t>용역인부</a:t>
            </a:r>
            <a:r>
              <a:rPr lang="en-US" altLang="ko-KR" sz="1400" b="1">
                <a:solidFill>
                  <a:schemeClr val="bg1"/>
                </a:solidFill>
              </a:rPr>
              <a:t>)</a:t>
            </a:r>
            <a:endParaRPr lang="ko-KR" altLang="en-US" sz="1400" b="1">
              <a:solidFill>
                <a:schemeClr val="bg1"/>
              </a:solidFill>
            </a:endParaRPr>
          </a:p>
        </p:txBody>
      </p:sp>
      <p:cxnSp>
        <p:nvCxnSpPr>
          <p:cNvPr id="21" name="직선 화살표 연결선 20"/>
          <p:cNvCxnSpPr/>
          <p:nvPr/>
        </p:nvCxnSpPr>
        <p:spPr>
          <a:xfrm>
            <a:off x="1800226" y="2754315"/>
            <a:ext cx="500063" cy="187325"/>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직선 화살표 연결선 26"/>
          <p:cNvCxnSpPr/>
          <p:nvPr/>
        </p:nvCxnSpPr>
        <p:spPr>
          <a:xfrm flipV="1">
            <a:off x="1855789" y="4489450"/>
            <a:ext cx="427037" cy="382588"/>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직선 화살표 연결선 28"/>
          <p:cNvCxnSpPr/>
          <p:nvPr/>
        </p:nvCxnSpPr>
        <p:spPr>
          <a:xfrm>
            <a:off x="4319588" y="2847975"/>
            <a:ext cx="411162" cy="0"/>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직선 화살표 연결선 32"/>
          <p:cNvCxnSpPr/>
          <p:nvPr/>
        </p:nvCxnSpPr>
        <p:spPr>
          <a:xfrm>
            <a:off x="6780214" y="2847975"/>
            <a:ext cx="325437" cy="0"/>
          </a:xfrm>
          <a:prstGeom prst="straightConnector1">
            <a:avLst/>
          </a:prstGeom>
          <a:ln w="5715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2195736" y="5202240"/>
            <a:ext cx="2198687" cy="938719"/>
          </a:xfrm>
          <a:prstGeom prst="rect">
            <a:avLst/>
          </a:prstGeom>
          <a:noFill/>
        </p:spPr>
        <p:txBody>
          <a:bodyPr wrap="square">
            <a:spAutoFit/>
          </a:bodyPr>
          <a:lstStyle/>
          <a:p>
            <a:pPr>
              <a:defRPr/>
            </a:pPr>
            <a:r>
              <a:rPr lang="en-US" altLang="ko-KR" sz="1100" b="1" u="sng" dirty="0"/>
              <a:t>* </a:t>
            </a:r>
            <a:r>
              <a:rPr lang="ko-KR" altLang="en-US" sz="1100" b="1" u="sng" dirty="0"/>
              <a:t>문자발송 이유</a:t>
            </a:r>
            <a:endParaRPr lang="en-US" altLang="ko-KR" sz="1100" b="1" u="sng" dirty="0"/>
          </a:p>
          <a:p>
            <a:pPr marL="92075" indent="-92075">
              <a:defRPr/>
            </a:pPr>
            <a:r>
              <a:rPr lang="en-US" altLang="ko-KR" sz="1100" b="1" dirty="0"/>
              <a:t>: </a:t>
            </a:r>
            <a:r>
              <a:rPr lang="ko-KR" altLang="en-US" sz="1100" b="1" dirty="0"/>
              <a:t>근로계약 체결 시점에 대해 문자로써 안내함에 따라 출근이전에 다친 재해에 대한 산재처리 주체의 책임 논쟁 해소</a:t>
            </a:r>
          </a:p>
        </p:txBody>
      </p:sp>
      <p:sp>
        <p:nvSpPr>
          <p:cNvPr id="38" name="TextBox 37"/>
          <p:cNvSpPr txBox="1"/>
          <p:nvPr/>
        </p:nvSpPr>
        <p:spPr>
          <a:xfrm>
            <a:off x="4826001" y="3687764"/>
            <a:ext cx="2011139" cy="1107996"/>
          </a:xfrm>
          <a:prstGeom prst="rect">
            <a:avLst/>
          </a:prstGeom>
          <a:noFill/>
        </p:spPr>
        <p:txBody>
          <a:bodyPr wrap="square">
            <a:spAutoFit/>
          </a:bodyPr>
          <a:lstStyle/>
          <a:p>
            <a:pPr>
              <a:defRPr/>
            </a:pPr>
            <a:r>
              <a:rPr lang="en-US" altLang="ko-KR" sz="1100" b="1" u="sng" dirty="0"/>
              <a:t>* </a:t>
            </a:r>
            <a:r>
              <a:rPr lang="ko-KR" altLang="en-US" sz="1100" b="1" u="sng" dirty="0"/>
              <a:t>문자발송 이유</a:t>
            </a:r>
            <a:endParaRPr lang="en-US" altLang="ko-KR" sz="1100" b="1" u="sng" dirty="0"/>
          </a:p>
          <a:p>
            <a:pPr marL="92075" indent="-92075">
              <a:defRPr/>
            </a:pPr>
            <a:r>
              <a:rPr lang="en-US" altLang="ko-KR" sz="1100" b="1" dirty="0"/>
              <a:t>: </a:t>
            </a:r>
            <a:r>
              <a:rPr lang="ko-KR" altLang="en-US" sz="1100" b="1" dirty="0"/>
              <a:t>용역업체를 통해 근무하는 직원이라 하더라도 </a:t>
            </a:r>
            <a:r>
              <a:rPr lang="en-US" altLang="ko-KR" sz="1100" b="1" dirty="0"/>
              <a:t>‘00</a:t>
            </a:r>
            <a:r>
              <a:rPr lang="ko-KR" altLang="en-US" sz="1100" b="1" dirty="0"/>
              <a:t>건설 소속 직원</a:t>
            </a:r>
            <a:r>
              <a:rPr lang="en-US" altLang="ko-KR" sz="1100" b="1" dirty="0"/>
              <a:t>＇</a:t>
            </a:r>
            <a:r>
              <a:rPr lang="ko-KR" altLang="en-US" sz="1100" b="1" dirty="0"/>
              <a:t>이므로 고용보험 </a:t>
            </a:r>
            <a:r>
              <a:rPr lang="ko-KR" altLang="en-US" sz="1100" b="1" dirty="0" err="1"/>
              <a:t>가입등의</a:t>
            </a:r>
            <a:r>
              <a:rPr lang="ko-KR" altLang="en-US" sz="1100" b="1" dirty="0"/>
              <a:t> 사업주로서의 책임이 있어야 함</a:t>
            </a:r>
            <a:r>
              <a:rPr lang="en-US" altLang="ko-KR" sz="1100" b="1" dirty="0" smtClean="0"/>
              <a:t>.</a:t>
            </a:r>
            <a:endParaRPr lang="en-US" altLang="ko-KR" sz="1100" b="1" dirty="0"/>
          </a:p>
        </p:txBody>
      </p:sp>
      <p:sp>
        <p:nvSpPr>
          <p:cNvPr id="39" name="TextBox 38"/>
          <p:cNvSpPr txBox="1"/>
          <p:nvPr/>
        </p:nvSpPr>
        <p:spPr>
          <a:xfrm>
            <a:off x="7015163" y="3716338"/>
            <a:ext cx="1852612" cy="1615827"/>
          </a:xfrm>
          <a:prstGeom prst="rect">
            <a:avLst/>
          </a:prstGeom>
          <a:noFill/>
        </p:spPr>
        <p:txBody>
          <a:bodyPr>
            <a:spAutoFit/>
          </a:bodyPr>
          <a:lstStyle/>
          <a:p>
            <a:pPr>
              <a:defRPr/>
            </a:pPr>
            <a:r>
              <a:rPr lang="en-US" altLang="ko-KR" sz="1100" b="1" u="sng" dirty="0"/>
              <a:t>* </a:t>
            </a:r>
            <a:r>
              <a:rPr lang="ko-KR" altLang="en-US" sz="1100" b="1" u="sng" dirty="0"/>
              <a:t>문자발송 이유</a:t>
            </a:r>
            <a:endParaRPr lang="en-US" altLang="ko-KR" sz="1100" b="1" u="sng" dirty="0"/>
          </a:p>
          <a:p>
            <a:pPr marL="92075" indent="-92075">
              <a:defRPr/>
            </a:pPr>
            <a:r>
              <a:rPr lang="en-US" altLang="ko-KR" sz="1100" b="1" dirty="0"/>
              <a:t>: </a:t>
            </a:r>
            <a:r>
              <a:rPr lang="ko-KR" altLang="en-US" sz="1100" b="1" dirty="0"/>
              <a:t>노임은 </a:t>
            </a:r>
            <a:r>
              <a:rPr lang="en-US" altLang="ko-KR" sz="1100" b="1" dirty="0"/>
              <a:t>00</a:t>
            </a:r>
            <a:r>
              <a:rPr lang="ko-KR" altLang="en-US" sz="1100" b="1" dirty="0"/>
              <a:t>건설이 일용인부에게 직접 지급하는 것이 원칙이나</a:t>
            </a:r>
            <a:r>
              <a:rPr lang="en-US" altLang="ko-KR" sz="1100" b="1" dirty="0"/>
              <a:t>, </a:t>
            </a:r>
            <a:r>
              <a:rPr lang="ko-KR" altLang="en-US" sz="1100" b="1" dirty="0"/>
              <a:t>용역업체에서 </a:t>
            </a:r>
            <a:r>
              <a:rPr lang="ko-KR" altLang="en-US" sz="1100" b="1" dirty="0" err="1"/>
              <a:t>선지급</a:t>
            </a:r>
            <a:r>
              <a:rPr lang="ko-KR" altLang="en-US" sz="1100" b="1" dirty="0"/>
              <a:t> 되기 때문에</a:t>
            </a:r>
            <a:r>
              <a:rPr lang="en-US" altLang="ko-KR" sz="1100" b="1" dirty="0"/>
              <a:t> </a:t>
            </a:r>
            <a:r>
              <a:rPr lang="ko-KR" altLang="en-US" sz="1100" b="1" dirty="0"/>
              <a:t>용역업체에서 일용인부의 노임을 미지급하게 되는 사례가 있어 이를 알리기 위해서 필요함</a:t>
            </a:r>
          </a:p>
        </p:txBody>
      </p:sp>
      <p:cxnSp>
        <p:nvCxnSpPr>
          <p:cNvPr id="34" name="직선 연결선 33"/>
          <p:cNvCxnSpPr/>
          <p:nvPr/>
        </p:nvCxnSpPr>
        <p:spPr>
          <a:xfrm>
            <a:off x="0" y="835025"/>
            <a:ext cx="9144000" cy="1588"/>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5" name="직사각형 24"/>
          <p:cNvSpPr/>
          <p:nvPr/>
        </p:nvSpPr>
        <p:spPr>
          <a:xfrm>
            <a:off x="107503" y="175977"/>
            <a:ext cx="8633271" cy="461665"/>
          </a:xfrm>
          <a:prstGeom prst="rect">
            <a:avLst/>
          </a:prstGeom>
        </p:spPr>
        <p:txBody>
          <a:bodyPr wrap="square">
            <a:spAutoFit/>
          </a:bodyPr>
          <a:lstStyle/>
          <a:p>
            <a:r>
              <a:rPr lang="ko-KR" altLang="en-US" sz="2400" dirty="0">
                <a:latin typeface="HY헤드라인M" pitchFamily="18" charset="-127"/>
                <a:ea typeface="HY헤드라인M" pitchFamily="18" charset="-127"/>
              </a:rPr>
              <a:t>용역회사에서 일용인부 임금 </a:t>
            </a:r>
            <a:r>
              <a:rPr lang="ko-KR" altLang="en-US" sz="2400" dirty="0" err="1">
                <a:latin typeface="HY헤드라인M" pitchFamily="18" charset="-127"/>
                <a:ea typeface="HY헤드라인M" pitchFamily="18" charset="-127"/>
              </a:rPr>
              <a:t>선지급후</a:t>
            </a:r>
            <a:r>
              <a:rPr lang="ko-KR" altLang="en-US" sz="2400" dirty="0">
                <a:latin typeface="HY헤드라인M" pitchFamily="18" charset="-127"/>
                <a:ea typeface="HY헤드라인M" pitchFamily="18" charset="-127"/>
              </a:rPr>
              <a:t> </a:t>
            </a:r>
            <a:r>
              <a:rPr lang="ko-KR" altLang="en-US" sz="2400" dirty="0" smtClean="0">
                <a:latin typeface="HY헤드라인M" pitchFamily="18" charset="-127"/>
                <a:ea typeface="HY헤드라인M" pitchFamily="18" charset="-127"/>
              </a:rPr>
              <a:t>정산방식</a:t>
            </a:r>
            <a:endParaRPr lang="ko-KR" altLang="en-US" b="1" dirty="0">
              <a:solidFill>
                <a:srgbClr val="FF0000"/>
              </a:solidFill>
            </a:endParaRPr>
          </a:p>
        </p:txBody>
      </p:sp>
    </p:spTree>
    <p:extLst>
      <p:ext uri="{BB962C8B-B14F-4D97-AF65-F5344CB8AC3E}">
        <p14:creationId xmlns:p14="http://schemas.microsoft.com/office/powerpoint/2010/main" xmlns="" val="3010125960"/>
      </p:ext>
    </p:extLst>
  </p:cSld>
  <p:clrMapOvr>
    <a:masterClrMapping/>
  </p:clrMapOvr>
  <p:transition spd="slow">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슬라이드 번호 개체 틀 1"/>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fld id="{B7A9FFBB-9349-4610-956C-4E08A7CDF00C}" type="slidenum">
              <a:rPr kumimoji="0" lang="ko-KR" altLang="en-US" sz="1400" smtClean="0">
                <a:solidFill>
                  <a:srgbClr val="898989"/>
                </a:solidFill>
                <a:latin typeface="굴림" panose="020B0600000101010101" pitchFamily="50" charset="-127"/>
              </a:rPr>
              <a:pPr/>
              <a:t>88</a:t>
            </a:fld>
            <a:endParaRPr kumimoji="0" lang="ko-KR" altLang="en-US" sz="1400" smtClean="0">
              <a:solidFill>
                <a:srgbClr val="898989"/>
              </a:solidFill>
              <a:latin typeface="굴림" panose="020B0600000101010101" pitchFamily="50" charset="-127"/>
            </a:endParaRPr>
          </a:p>
        </p:txBody>
      </p:sp>
      <p:sp>
        <p:nvSpPr>
          <p:cNvPr id="97283" name="직사각형 2"/>
          <p:cNvSpPr>
            <a:spLocks noChangeArrowheads="1"/>
          </p:cNvSpPr>
          <p:nvPr/>
        </p:nvSpPr>
        <p:spPr bwMode="auto">
          <a:xfrm>
            <a:off x="395288" y="1052513"/>
            <a:ext cx="8424862" cy="44627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1600">
                <a:solidFill>
                  <a:schemeClr val="tx1"/>
                </a:solidFill>
                <a:latin typeface="HY헤드라인M" panose="02030600000101010101" pitchFamily="18" charset="-127"/>
                <a:ea typeface="굴림" panose="020B0600000101010101" pitchFamily="50" charset="-127"/>
              </a:defRPr>
            </a:lvl1pPr>
            <a:lvl2pPr marL="742950" indent="-285750">
              <a:defRPr kumimoji="1" sz="1600">
                <a:solidFill>
                  <a:schemeClr val="tx1"/>
                </a:solidFill>
                <a:latin typeface="HY헤드라인M" panose="02030600000101010101" pitchFamily="18" charset="-127"/>
                <a:ea typeface="굴림" panose="020B0600000101010101" pitchFamily="50" charset="-127"/>
              </a:defRPr>
            </a:lvl2pPr>
            <a:lvl3pPr marL="1143000" indent="-228600">
              <a:defRPr kumimoji="1" sz="1600">
                <a:solidFill>
                  <a:schemeClr val="tx1"/>
                </a:solidFill>
                <a:latin typeface="HY헤드라인M" panose="02030600000101010101" pitchFamily="18" charset="-127"/>
                <a:ea typeface="굴림" panose="020B0600000101010101" pitchFamily="50" charset="-127"/>
              </a:defRPr>
            </a:lvl3pPr>
            <a:lvl4pPr marL="1600200" indent="-228600">
              <a:defRPr kumimoji="1" sz="1600">
                <a:solidFill>
                  <a:schemeClr val="tx1"/>
                </a:solidFill>
                <a:latin typeface="HY헤드라인M" panose="02030600000101010101" pitchFamily="18" charset="-127"/>
                <a:ea typeface="굴림" panose="020B0600000101010101" pitchFamily="50" charset="-127"/>
              </a:defRPr>
            </a:lvl4pPr>
            <a:lvl5pPr marL="2057400" indent="-228600">
              <a:defRPr kumimoji="1" sz="1600">
                <a:solidFill>
                  <a:schemeClr val="tx1"/>
                </a:solidFill>
                <a:latin typeface="HY헤드라인M" panose="02030600000101010101" pitchFamily="18" charset="-127"/>
                <a:ea typeface="굴림" panose="020B0600000101010101" pitchFamily="50" charset="-127"/>
              </a:defRPr>
            </a:lvl5pPr>
            <a:lvl6pPr marL="25146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6pPr>
            <a:lvl7pPr marL="29718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7pPr>
            <a:lvl8pPr marL="34290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8pPr>
            <a:lvl9pPr marL="3886200" indent="-228600" eaLnBrk="0" fontAlgn="base" hangingPunct="0">
              <a:spcBef>
                <a:spcPct val="0"/>
              </a:spcBef>
              <a:spcAft>
                <a:spcPct val="0"/>
              </a:spcAft>
              <a:defRPr kumimoji="1" sz="1600">
                <a:solidFill>
                  <a:schemeClr val="tx1"/>
                </a:solidFill>
                <a:latin typeface="HY헤드라인M" panose="02030600000101010101" pitchFamily="18" charset="-127"/>
                <a:ea typeface="굴림" panose="020B0600000101010101" pitchFamily="50" charset="-127"/>
              </a:defRPr>
            </a:lvl9pPr>
          </a:lstStyle>
          <a:p>
            <a:pPr algn="ctr" eaLnBrk="1" latinLnBrk="1" hangingPunct="1">
              <a:defRPr/>
            </a:pPr>
            <a:r>
              <a:rPr lang="ko-KR" altLang="en-US" sz="3600" dirty="0" err="1" smtClean="0">
                <a:solidFill>
                  <a:srgbClr val="008000"/>
                </a:solidFill>
                <a:ea typeface="HY헤드라인M" panose="02030600000101010101" pitchFamily="18" charset="-127"/>
              </a:rPr>
              <a:t>열린</a:t>
            </a:r>
            <a:r>
              <a:rPr lang="ko-KR" altLang="en-US" sz="3600" dirty="0" err="1" smtClean="0">
                <a:solidFill>
                  <a:srgbClr val="7030A0"/>
                </a:solidFill>
                <a:ea typeface="HY헤드라인M" panose="02030600000101010101" pitchFamily="18" charset="-127"/>
              </a:rPr>
              <a:t>노무법인</a:t>
            </a:r>
            <a:endParaRPr lang="en-US" altLang="ko-KR" sz="3600" dirty="0" smtClean="0">
              <a:solidFill>
                <a:srgbClr val="7030A0"/>
              </a:solidFill>
              <a:ea typeface="HY헤드라인M" panose="02030600000101010101" pitchFamily="18" charset="-127"/>
            </a:endParaRPr>
          </a:p>
          <a:p>
            <a:pPr algn="ctr" eaLnBrk="1" latinLnBrk="1" hangingPunct="1">
              <a:defRPr/>
            </a:pPr>
            <a:r>
              <a:rPr lang="ko-KR" altLang="en-US" sz="3600" dirty="0" smtClean="0">
                <a:ea typeface="HY헤드라인M" panose="02030600000101010101" pitchFamily="18" charset="-127"/>
              </a:rPr>
              <a:t> </a:t>
            </a:r>
            <a:endParaRPr lang="en-US" altLang="ko-KR" sz="3600" dirty="0" smtClean="0">
              <a:ea typeface="HY헤드라인M" panose="02030600000101010101" pitchFamily="18" charset="-127"/>
            </a:endParaRPr>
          </a:p>
          <a:p>
            <a:pPr algn="ctr" eaLnBrk="1" latinLnBrk="1" hangingPunct="1">
              <a:defRPr/>
            </a:pPr>
            <a:r>
              <a:rPr lang="ko-KR" altLang="en-US" dirty="0" smtClean="0">
                <a:ea typeface="HY헤드라인M" panose="02030600000101010101" pitchFamily="18" charset="-127"/>
              </a:rPr>
              <a:t> </a:t>
            </a:r>
            <a:r>
              <a:rPr lang="ko-KR" altLang="en-US" sz="1800" dirty="0" smtClean="0">
                <a:ea typeface="HY헤드라인M" panose="02030600000101010101" pitchFamily="18" charset="-127"/>
              </a:rPr>
              <a:t>대표 공인노무사 전혜선 </a:t>
            </a:r>
            <a:r>
              <a:rPr lang="en-US" altLang="ko-KR" sz="1800" dirty="0" smtClean="0">
                <a:ea typeface="HY헤드라인M" panose="02030600000101010101" pitchFamily="18" charset="-127"/>
              </a:rPr>
              <a:t>010-4309-5735 </a:t>
            </a:r>
            <a:r>
              <a:rPr lang="en-US" altLang="ko-KR" sz="1800" dirty="0" smtClean="0">
                <a:solidFill>
                  <a:schemeClr val="accent1">
                    <a:lumMod val="50000"/>
                  </a:schemeClr>
                </a:solidFill>
                <a:ea typeface="HY헤드라인M" panose="02030600000101010101" pitchFamily="18" charset="-127"/>
              </a:rPr>
              <a:t>[</a:t>
            </a:r>
            <a:r>
              <a:rPr lang="en-US" altLang="ko-KR" sz="2000" dirty="0" smtClean="0">
                <a:solidFill>
                  <a:schemeClr val="accent1">
                    <a:lumMod val="50000"/>
                  </a:schemeClr>
                </a:solidFill>
                <a:ea typeface="HY헤드라인M" panose="02030600000101010101" pitchFamily="18" charset="-127"/>
              </a:rPr>
              <a:t>y-labor@hanmail.net]</a:t>
            </a:r>
          </a:p>
          <a:p>
            <a:pPr algn="ctr" eaLnBrk="1" latinLnBrk="1" hangingPunct="1">
              <a:defRPr/>
            </a:pPr>
            <a:endParaRPr lang="en-US" altLang="ko-KR" dirty="0" smtClean="0">
              <a:ea typeface="HY헤드라인M" panose="02030600000101010101" pitchFamily="18" charset="-127"/>
            </a:endParaRPr>
          </a:p>
          <a:p>
            <a:pPr eaLnBrk="1" latinLnBrk="1" hangingPunct="1">
              <a:defRPr/>
            </a:pPr>
            <a:r>
              <a:rPr lang="en-US" altLang="ko-KR" dirty="0" smtClean="0">
                <a:solidFill>
                  <a:srgbClr val="FF0000"/>
                </a:solidFill>
                <a:ea typeface="HY헤드라인M" panose="02030600000101010101" pitchFamily="18" charset="-127"/>
              </a:rPr>
              <a:t>     </a:t>
            </a:r>
            <a:r>
              <a:rPr lang="ko-KR" altLang="en-US" dirty="0" smtClean="0">
                <a:solidFill>
                  <a:srgbClr val="FF0000"/>
                </a:solidFill>
                <a:ea typeface="HY헤드라인M" panose="02030600000101010101" pitchFamily="18" charset="-127"/>
              </a:rPr>
              <a:t>산재</a:t>
            </a:r>
            <a:r>
              <a:rPr lang="en-US" altLang="ko-KR" dirty="0" smtClean="0">
                <a:solidFill>
                  <a:srgbClr val="FF0000"/>
                </a:solidFill>
                <a:ea typeface="HY헤드라인M" panose="02030600000101010101" pitchFamily="18" charset="-127"/>
              </a:rPr>
              <a:t>.</a:t>
            </a:r>
            <a:r>
              <a:rPr lang="ko-KR" altLang="en-US" dirty="0" smtClean="0">
                <a:solidFill>
                  <a:srgbClr val="FF0000"/>
                </a:solidFill>
                <a:ea typeface="HY헤드라인M" panose="02030600000101010101" pitchFamily="18" charset="-127"/>
              </a:rPr>
              <a:t>안전</a:t>
            </a:r>
            <a:r>
              <a:rPr lang="en-US" altLang="ko-KR" dirty="0" smtClean="0">
                <a:solidFill>
                  <a:srgbClr val="FF0000"/>
                </a:solidFill>
                <a:ea typeface="HY헤드라인M" panose="02030600000101010101" pitchFamily="18" charset="-127"/>
              </a:rPr>
              <a:t>.</a:t>
            </a:r>
            <a:r>
              <a:rPr lang="ko-KR" altLang="en-US" dirty="0" smtClean="0">
                <a:solidFill>
                  <a:srgbClr val="FF0000"/>
                </a:solidFill>
                <a:ea typeface="HY헤드라인M" panose="02030600000101010101" pitchFamily="18" charset="-127"/>
              </a:rPr>
              <a:t>건설노조 담당 </a:t>
            </a:r>
            <a:r>
              <a:rPr lang="en-US" altLang="ko-KR" dirty="0" smtClean="0">
                <a:ea typeface="HY헤드라인M" panose="02030600000101010101" pitchFamily="18" charset="-127"/>
              </a:rPr>
              <a:t>: </a:t>
            </a:r>
            <a:r>
              <a:rPr lang="ko-KR" altLang="en-US" dirty="0" err="1" smtClean="0">
                <a:ea typeface="HY헤드라인M" panose="02030600000101010101" pitchFamily="18" charset="-127"/>
              </a:rPr>
              <a:t>정희철노무사</a:t>
            </a:r>
            <a:r>
              <a:rPr lang="ko-KR" altLang="en-US" dirty="0" smtClean="0">
                <a:ea typeface="HY헤드라인M" panose="02030600000101010101" pitchFamily="18" charset="-127"/>
              </a:rPr>
              <a:t> </a:t>
            </a:r>
            <a:r>
              <a:rPr lang="en-US" altLang="ko-KR" dirty="0" smtClean="0">
                <a:ea typeface="HY헤드라인M" panose="02030600000101010101" pitchFamily="18" charset="-127"/>
              </a:rPr>
              <a:t>010-5471-8415 </a:t>
            </a:r>
            <a:r>
              <a:rPr lang="en-US" altLang="ko-KR" dirty="0" smtClean="0">
                <a:solidFill>
                  <a:schemeClr val="accent1">
                    <a:lumMod val="50000"/>
                  </a:schemeClr>
                </a:solidFill>
                <a:ea typeface="HY헤드라인M" panose="02030600000101010101" pitchFamily="18" charset="-127"/>
              </a:rPr>
              <a:t>[ok@ylabor.com]</a:t>
            </a:r>
          </a:p>
          <a:p>
            <a:pPr algn="ctr" eaLnBrk="1" latinLnBrk="1" hangingPunct="1">
              <a:defRPr/>
            </a:pPr>
            <a:endParaRPr lang="en-US" altLang="ko-KR" dirty="0" smtClean="0">
              <a:ea typeface="HY헤드라인M" panose="02030600000101010101" pitchFamily="18" charset="-127"/>
            </a:endParaRPr>
          </a:p>
          <a:p>
            <a:pPr algn="ctr">
              <a:defRPr/>
            </a:pPr>
            <a:r>
              <a:rPr lang="ko-KR" altLang="en-US" dirty="0" smtClean="0">
                <a:solidFill>
                  <a:srgbClr val="FF0000"/>
                </a:solidFill>
                <a:ea typeface="HY헤드라인M" panose="02030600000101010101" pitchFamily="18" charset="-127"/>
              </a:rPr>
              <a:t>임금체불</a:t>
            </a:r>
            <a:r>
              <a:rPr lang="en-US" altLang="ko-KR" dirty="0" smtClean="0">
                <a:solidFill>
                  <a:srgbClr val="FF0000"/>
                </a:solidFill>
                <a:ea typeface="HY헤드라인M" panose="02030600000101010101" pitchFamily="18" charset="-127"/>
              </a:rPr>
              <a:t>, </a:t>
            </a:r>
            <a:r>
              <a:rPr lang="ko-KR" altLang="en-US" dirty="0" err="1" smtClean="0">
                <a:solidFill>
                  <a:srgbClr val="FF0000"/>
                </a:solidFill>
                <a:ea typeface="HY헤드라인M" panose="02030600000101010101" pitchFamily="18" charset="-127"/>
              </a:rPr>
              <a:t>체당금</a:t>
            </a:r>
            <a:r>
              <a:rPr lang="ko-KR" altLang="en-US" dirty="0" smtClean="0">
                <a:solidFill>
                  <a:srgbClr val="FF0000"/>
                </a:solidFill>
                <a:ea typeface="HY헤드라인M" panose="02030600000101010101" pitchFamily="18" charset="-127"/>
              </a:rPr>
              <a:t> </a:t>
            </a:r>
            <a:r>
              <a:rPr lang="en-US" altLang="ko-KR" dirty="0" smtClean="0">
                <a:ea typeface="HY헤드라인M" panose="02030600000101010101" pitchFamily="18" charset="-127"/>
              </a:rPr>
              <a:t>: </a:t>
            </a:r>
            <a:r>
              <a:rPr lang="ko-KR" altLang="en-US" dirty="0" err="1" smtClean="0">
                <a:ea typeface="HY헤드라인M" panose="02030600000101010101" pitchFamily="18" charset="-127"/>
              </a:rPr>
              <a:t>이준희노무사</a:t>
            </a:r>
            <a:r>
              <a:rPr lang="ko-KR" altLang="en-US" dirty="0" smtClean="0">
                <a:ea typeface="HY헤드라인M" panose="02030600000101010101" pitchFamily="18" charset="-127"/>
              </a:rPr>
              <a:t> </a:t>
            </a:r>
            <a:r>
              <a:rPr lang="en-US" altLang="ko-KR" dirty="0" smtClean="0">
                <a:ea typeface="HY헤드라인M" panose="02030600000101010101" pitchFamily="18" charset="-127"/>
              </a:rPr>
              <a:t>010-9839-8425 </a:t>
            </a:r>
            <a:r>
              <a:rPr lang="en-US" altLang="ko-KR" dirty="0" smtClean="0">
                <a:solidFill>
                  <a:schemeClr val="accent1">
                    <a:lumMod val="50000"/>
                  </a:schemeClr>
                </a:solidFill>
                <a:ea typeface="HY헤드라인M" panose="02030600000101010101" pitchFamily="18" charset="-127"/>
              </a:rPr>
              <a:t>[ljh@ylabor.com ]</a:t>
            </a:r>
          </a:p>
          <a:p>
            <a:pPr algn="ctr" eaLnBrk="1" latinLnBrk="1" hangingPunct="1">
              <a:defRPr/>
            </a:pPr>
            <a:endParaRPr lang="en-US" altLang="ko-KR" dirty="0" smtClean="0">
              <a:ea typeface="HY헤드라인M" panose="02030600000101010101" pitchFamily="18" charset="-127"/>
            </a:endParaRPr>
          </a:p>
          <a:p>
            <a:pPr algn="ctr" eaLnBrk="1" latinLnBrk="1" hangingPunct="1">
              <a:defRPr/>
            </a:pPr>
            <a:r>
              <a:rPr lang="ko-KR" altLang="en-US" dirty="0" smtClean="0">
                <a:solidFill>
                  <a:srgbClr val="FF0000"/>
                </a:solidFill>
                <a:ea typeface="HY헤드라인M" panose="02030600000101010101" pitchFamily="18" charset="-127"/>
              </a:rPr>
              <a:t>부당해고</a:t>
            </a:r>
            <a:r>
              <a:rPr lang="en-US" altLang="ko-KR" dirty="0" smtClean="0">
                <a:solidFill>
                  <a:srgbClr val="FF0000"/>
                </a:solidFill>
                <a:ea typeface="HY헤드라인M" panose="02030600000101010101" pitchFamily="18" charset="-127"/>
              </a:rPr>
              <a:t>, </a:t>
            </a:r>
            <a:r>
              <a:rPr lang="ko-KR" altLang="en-US" dirty="0" smtClean="0">
                <a:solidFill>
                  <a:srgbClr val="FF0000"/>
                </a:solidFill>
                <a:ea typeface="HY헤드라인M" panose="02030600000101010101" pitchFamily="18" charset="-127"/>
              </a:rPr>
              <a:t>근로계약서 등</a:t>
            </a:r>
            <a:r>
              <a:rPr lang="ko-KR" altLang="en-US" dirty="0" smtClean="0">
                <a:ea typeface="HY헤드라인M" panose="02030600000101010101" pitchFamily="18" charset="-127"/>
              </a:rPr>
              <a:t> </a:t>
            </a:r>
            <a:r>
              <a:rPr lang="en-US" altLang="ko-KR" dirty="0" smtClean="0">
                <a:ea typeface="HY헤드라인M" panose="02030600000101010101" pitchFamily="18" charset="-127"/>
              </a:rPr>
              <a:t>: </a:t>
            </a:r>
            <a:r>
              <a:rPr lang="ko-KR" altLang="en-US" dirty="0" err="1" smtClean="0">
                <a:ea typeface="HY헤드라인M" panose="02030600000101010101" pitchFamily="18" charset="-127"/>
              </a:rPr>
              <a:t>고형재노무사</a:t>
            </a:r>
            <a:r>
              <a:rPr lang="ko-KR" altLang="en-US" dirty="0" smtClean="0">
                <a:ea typeface="HY헤드라인M" panose="02030600000101010101" pitchFamily="18" charset="-127"/>
              </a:rPr>
              <a:t> </a:t>
            </a:r>
            <a:r>
              <a:rPr lang="en-US" altLang="ko-KR" dirty="0" smtClean="0">
                <a:ea typeface="HY헤드라인M" panose="02030600000101010101" pitchFamily="18" charset="-127"/>
              </a:rPr>
              <a:t>010-8580-9956 </a:t>
            </a:r>
            <a:r>
              <a:rPr lang="en-US" altLang="ko-KR" dirty="0" smtClean="0">
                <a:solidFill>
                  <a:schemeClr val="accent1">
                    <a:lumMod val="50000"/>
                  </a:schemeClr>
                </a:solidFill>
                <a:ea typeface="HY헤드라인M" panose="02030600000101010101" pitchFamily="18" charset="-127"/>
              </a:rPr>
              <a:t>[passion@ylabor.com]</a:t>
            </a:r>
          </a:p>
          <a:p>
            <a:pPr algn="ctr" eaLnBrk="1" latinLnBrk="1" hangingPunct="1">
              <a:defRPr/>
            </a:pPr>
            <a:endParaRPr lang="en-US" altLang="ko-KR" dirty="0" smtClean="0">
              <a:ea typeface="HY헤드라인M" panose="02030600000101010101" pitchFamily="18" charset="-127"/>
            </a:endParaRPr>
          </a:p>
          <a:p>
            <a:pPr algn="ctr" eaLnBrk="1" latinLnBrk="1" hangingPunct="1">
              <a:defRPr/>
            </a:pPr>
            <a:r>
              <a:rPr lang="en-US" altLang="ko-KR" dirty="0" smtClean="0">
                <a:solidFill>
                  <a:srgbClr val="0000FF"/>
                </a:solidFill>
                <a:ea typeface="HY헤드라인M" panose="02030600000101010101" pitchFamily="18" charset="-127"/>
              </a:rPr>
              <a:t>[</a:t>
            </a:r>
            <a:r>
              <a:rPr lang="ko-KR" altLang="en-US" dirty="0" smtClean="0">
                <a:solidFill>
                  <a:srgbClr val="0000FF"/>
                </a:solidFill>
                <a:ea typeface="HY헤드라인M" panose="02030600000101010101" pitchFamily="18" charset="-127"/>
              </a:rPr>
              <a:t>기타문의 </a:t>
            </a:r>
            <a:r>
              <a:rPr lang="en-US" altLang="ko-KR" dirty="0" smtClean="0">
                <a:solidFill>
                  <a:srgbClr val="0000FF"/>
                </a:solidFill>
                <a:ea typeface="HY헤드라인M" panose="02030600000101010101" pitchFamily="18" charset="-127"/>
              </a:rPr>
              <a:t>: 02-521-5454, www.ylabor.com]</a:t>
            </a:r>
          </a:p>
          <a:p>
            <a:pPr algn="ctr" eaLnBrk="1" latinLnBrk="1" hangingPunct="1">
              <a:defRPr/>
            </a:pPr>
            <a:endParaRPr lang="en-US" altLang="ko-KR" dirty="0" smtClean="0">
              <a:ea typeface="HY헤드라인M" panose="02030600000101010101" pitchFamily="18" charset="-127"/>
            </a:endParaRPr>
          </a:p>
          <a:p>
            <a:pPr algn="ctr" eaLnBrk="1" latinLnBrk="1" hangingPunct="1">
              <a:defRPr/>
            </a:pPr>
            <a:endParaRPr lang="en-US" altLang="ko-KR" dirty="0" smtClean="0">
              <a:ea typeface="HY헤드라인M" panose="02030600000101010101" pitchFamily="18" charset="-127"/>
            </a:endParaRPr>
          </a:p>
          <a:p>
            <a:pPr algn="ctr" eaLnBrk="1" latinLnBrk="1" hangingPunct="1">
              <a:defRPr/>
            </a:pPr>
            <a:r>
              <a:rPr lang="ko-KR" altLang="en-US" dirty="0" smtClean="0">
                <a:ea typeface="HY헤드라인M" panose="02030600000101010101" pitchFamily="18" charset="-127"/>
              </a:rPr>
              <a:t>공인노무사 </a:t>
            </a:r>
            <a:r>
              <a:rPr lang="en-US" altLang="ko-KR" dirty="0" smtClean="0">
                <a:ea typeface="HY헤드라인M" panose="02030600000101010101" pitchFamily="18" charset="-127"/>
              </a:rPr>
              <a:t>:</a:t>
            </a:r>
            <a:r>
              <a:rPr lang="ko-KR" altLang="en-US" dirty="0" smtClean="0">
                <a:ea typeface="HY헤드라인M" panose="02030600000101010101" pitchFamily="18" charset="-127"/>
              </a:rPr>
              <a:t>  전혜선</a:t>
            </a:r>
            <a:r>
              <a:rPr lang="en-US" altLang="ko-KR" dirty="0" smtClean="0">
                <a:ea typeface="HY헤드라인M" panose="02030600000101010101" pitchFamily="18" charset="-127"/>
              </a:rPr>
              <a:t>, </a:t>
            </a:r>
            <a:r>
              <a:rPr lang="ko-KR" altLang="en-US" dirty="0" smtClean="0">
                <a:ea typeface="HY헤드라인M" panose="02030600000101010101" pitchFamily="18" charset="-127"/>
              </a:rPr>
              <a:t>권오정</a:t>
            </a:r>
            <a:r>
              <a:rPr lang="en-US" altLang="ko-KR" dirty="0" smtClean="0">
                <a:ea typeface="HY헤드라인M" panose="02030600000101010101" pitchFamily="18" charset="-127"/>
              </a:rPr>
              <a:t>, </a:t>
            </a:r>
            <a:r>
              <a:rPr lang="ko-KR" altLang="en-US" dirty="0" smtClean="0">
                <a:ea typeface="HY헤드라인M" panose="02030600000101010101" pitchFamily="18" charset="-127"/>
              </a:rPr>
              <a:t>이수현</a:t>
            </a:r>
            <a:r>
              <a:rPr lang="en-US" altLang="ko-KR" dirty="0" smtClean="0">
                <a:ea typeface="HY헤드라인M" panose="02030600000101010101" pitchFamily="18" charset="-127"/>
              </a:rPr>
              <a:t>, </a:t>
            </a:r>
            <a:r>
              <a:rPr lang="ko-KR" altLang="en-US" dirty="0" smtClean="0">
                <a:ea typeface="HY헤드라인M" panose="02030600000101010101" pitchFamily="18" charset="-127"/>
              </a:rPr>
              <a:t>박진주</a:t>
            </a:r>
            <a:r>
              <a:rPr lang="en-US" altLang="ko-KR" dirty="0" smtClean="0">
                <a:ea typeface="HY헤드라인M" panose="02030600000101010101" pitchFamily="18" charset="-127"/>
              </a:rPr>
              <a:t>, </a:t>
            </a:r>
            <a:r>
              <a:rPr lang="ko-KR" altLang="en-US" dirty="0" smtClean="0">
                <a:ea typeface="HY헤드라인M" panose="02030600000101010101" pitchFamily="18" charset="-127"/>
              </a:rPr>
              <a:t>정희철</a:t>
            </a:r>
            <a:r>
              <a:rPr lang="en-US" altLang="ko-KR" dirty="0" smtClean="0">
                <a:ea typeface="HY헤드라인M" panose="02030600000101010101" pitchFamily="18" charset="-127"/>
              </a:rPr>
              <a:t>, </a:t>
            </a:r>
            <a:r>
              <a:rPr lang="ko-KR" altLang="en-US" dirty="0" smtClean="0">
                <a:ea typeface="HY헤드라인M" panose="02030600000101010101" pitchFamily="18" charset="-127"/>
              </a:rPr>
              <a:t>유태선</a:t>
            </a:r>
            <a:r>
              <a:rPr lang="en-US" altLang="ko-KR" dirty="0" smtClean="0">
                <a:ea typeface="HY헤드라인M" panose="02030600000101010101" pitchFamily="18" charset="-127"/>
              </a:rPr>
              <a:t>, </a:t>
            </a:r>
            <a:r>
              <a:rPr lang="ko-KR" altLang="en-US" dirty="0" smtClean="0">
                <a:ea typeface="HY헤드라인M" panose="02030600000101010101" pitchFamily="18" charset="-127"/>
              </a:rPr>
              <a:t>고형재</a:t>
            </a:r>
            <a:r>
              <a:rPr lang="en-US" altLang="ko-KR" dirty="0" smtClean="0">
                <a:ea typeface="HY헤드라인M" panose="02030600000101010101" pitchFamily="18" charset="-127"/>
              </a:rPr>
              <a:t>, </a:t>
            </a:r>
            <a:r>
              <a:rPr lang="ko-KR" altLang="en-US" dirty="0" smtClean="0">
                <a:ea typeface="HY헤드라인M" panose="02030600000101010101" pitchFamily="18" charset="-127"/>
              </a:rPr>
              <a:t>이준희</a:t>
            </a:r>
            <a:endParaRPr lang="en-US" altLang="ko-KR" dirty="0" smtClean="0">
              <a:ea typeface="HY헤드라인M" panose="02030600000101010101" pitchFamily="18" charset="-127"/>
            </a:endParaRPr>
          </a:p>
          <a:p>
            <a:pPr algn="ctr" eaLnBrk="1" latinLnBrk="1" hangingPunct="1">
              <a:defRPr/>
            </a:pPr>
            <a:endParaRPr lang="en-US" altLang="ko-KR" dirty="0" smtClean="0">
              <a:ea typeface="HY헤드라인M" panose="02030600000101010101" pitchFamily="18" charset="-127"/>
            </a:endParaRPr>
          </a:p>
        </p:txBody>
      </p:sp>
    </p:spTree>
    <p:extLst>
      <p:ext uri="{BB962C8B-B14F-4D97-AF65-F5344CB8AC3E}">
        <p14:creationId xmlns:p14="http://schemas.microsoft.com/office/powerpoint/2010/main" xmlns="" val="650699543"/>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p:cNvSpPr>
            <a:spLocks noGrp="1"/>
          </p:cNvSpPr>
          <p:nvPr>
            <p:ph type="sldNum" sz="quarter" idx="12"/>
          </p:nvPr>
        </p:nvSpPr>
        <p:spPr/>
        <p:txBody>
          <a:bodyPr/>
          <a:lstStyle/>
          <a:p>
            <a:fld id="{4C82059B-90A4-46F5-A9EC-ED6ACB2B364E}" type="slidenum">
              <a:rPr lang="ko-KR" altLang="en-US" smtClean="0"/>
              <a:pPr/>
              <a:t>9</a:t>
            </a:fld>
            <a:endParaRPr lang="ko-KR" altLang="en-US"/>
          </a:p>
        </p:txBody>
      </p:sp>
      <p:sp>
        <p:nvSpPr>
          <p:cNvPr id="5" name="Text Box 18"/>
          <p:cNvSpPr txBox="1">
            <a:spLocks noChangeArrowheads="1"/>
          </p:cNvSpPr>
          <p:nvPr/>
        </p:nvSpPr>
        <p:spPr bwMode="auto">
          <a:xfrm>
            <a:off x="1142976" y="214290"/>
            <a:ext cx="4857784" cy="400110"/>
          </a:xfrm>
          <a:prstGeom prst="rect">
            <a:avLst/>
          </a:prstGeom>
          <a:noFill/>
          <a:ln w="9525">
            <a:noFill/>
            <a:miter lim="800000"/>
            <a:headEnd/>
            <a:tailEnd/>
          </a:ln>
        </p:spPr>
        <p:txBody>
          <a:bodyPr wrap="square">
            <a:spAutoFit/>
          </a:bodyPr>
          <a:lstStyle/>
          <a:p>
            <a:r>
              <a:rPr lang="ko-KR" altLang="en-US" sz="2000" dirty="0" smtClean="0">
                <a:latin typeface="HY헤드라인M" pitchFamily="18" charset="-127"/>
                <a:ea typeface="HY헤드라인M" pitchFamily="18" charset="-127"/>
              </a:rPr>
              <a:t>근로시간 단축 시행에 따른 정부대책</a:t>
            </a:r>
            <a:endParaRPr lang="ko-KR" altLang="ko-KR" sz="2000" dirty="0">
              <a:latin typeface="HY헤드라인M" pitchFamily="18" charset="-127"/>
              <a:ea typeface="HY헤드라인M" pitchFamily="18" charset="-127"/>
            </a:endParaRPr>
          </a:p>
        </p:txBody>
      </p:sp>
      <p:sp>
        <p:nvSpPr>
          <p:cNvPr id="6" name="Text Box 34"/>
          <p:cNvSpPr txBox="1">
            <a:spLocks noChangeArrowheads="1"/>
          </p:cNvSpPr>
          <p:nvPr/>
        </p:nvSpPr>
        <p:spPr bwMode="auto">
          <a:xfrm>
            <a:off x="1714481" y="857233"/>
            <a:ext cx="6889968" cy="337696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nchor="ctr"/>
          <a:lstStyle/>
          <a:p>
            <a:pPr>
              <a:lnSpc>
                <a:spcPct val="150000"/>
              </a:lnSpc>
            </a:pPr>
            <a:r>
              <a:rPr lang="ko-KR" altLang="en-US" sz="1400" b="1" dirty="0" smtClean="0"/>
              <a:t>○ </a:t>
            </a:r>
            <a:r>
              <a:rPr lang="en-US" altLang="ko-KR" sz="1400" b="1" dirty="0" smtClean="0">
                <a:solidFill>
                  <a:srgbClr val="0000FF"/>
                </a:solidFill>
              </a:rPr>
              <a:t>[</a:t>
            </a:r>
            <a:r>
              <a:rPr lang="ko-KR" altLang="en-US" sz="1400" b="1" dirty="0" err="1" smtClean="0">
                <a:solidFill>
                  <a:srgbClr val="0000FF"/>
                </a:solidFill>
              </a:rPr>
              <a:t>기재부</a:t>
            </a:r>
            <a:r>
              <a:rPr lang="en-US" altLang="ko-KR" sz="1400" b="1" dirty="0" smtClean="0">
                <a:solidFill>
                  <a:srgbClr val="0000FF"/>
                </a:solidFill>
              </a:rPr>
              <a:t>] </a:t>
            </a:r>
            <a:r>
              <a:rPr lang="ko-KR" altLang="en-US" sz="1400" b="1" dirty="0" smtClean="0"/>
              <a:t>근로시간 </a:t>
            </a:r>
            <a:r>
              <a:rPr lang="ko-KR" altLang="en-US" sz="1400" b="1" dirty="0"/>
              <a:t>단축 관련 계약금액 조정 업무지침 시달</a:t>
            </a:r>
            <a:r>
              <a:rPr lang="en-US" altLang="ko-KR" sz="1400" b="1" dirty="0" smtClean="0"/>
              <a:t>(‘18</a:t>
            </a:r>
            <a:r>
              <a:rPr lang="en-US" altLang="ko-KR" sz="1400" b="1" dirty="0"/>
              <a:t>. 6. 4</a:t>
            </a:r>
            <a:r>
              <a:rPr lang="en-US" altLang="ko-KR" sz="1400" b="1" dirty="0" smtClean="0"/>
              <a:t>)</a:t>
            </a:r>
            <a:endParaRPr lang="en-US" altLang="ko-KR" sz="1400" dirty="0" smtClean="0"/>
          </a:p>
          <a:p>
            <a:pPr>
              <a:lnSpc>
                <a:spcPct val="150000"/>
              </a:lnSpc>
            </a:pPr>
            <a:r>
              <a:rPr lang="en-US" altLang="ko-KR" sz="1400" b="1" dirty="0" smtClean="0">
                <a:solidFill>
                  <a:srgbClr val="0000FF"/>
                </a:solidFill>
              </a:rPr>
              <a:t>   (</a:t>
            </a:r>
            <a:r>
              <a:rPr lang="ko-KR" altLang="en-US" sz="1400" b="1" dirty="0" err="1" smtClean="0">
                <a:solidFill>
                  <a:srgbClr val="0000FF"/>
                </a:solidFill>
              </a:rPr>
              <a:t>진행중</a:t>
            </a:r>
            <a:r>
              <a:rPr lang="ko-KR" altLang="en-US" sz="1400" b="1" dirty="0" smtClean="0">
                <a:solidFill>
                  <a:srgbClr val="0000FF"/>
                </a:solidFill>
              </a:rPr>
              <a:t> </a:t>
            </a:r>
            <a:r>
              <a:rPr lang="ko-KR" altLang="en-US" sz="1400" b="1" dirty="0">
                <a:solidFill>
                  <a:srgbClr val="0000FF"/>
                </a:solidFill>
              </a:rPr>
              <a:t>공사</a:t>
            </a:r>
            <a:r>
              <a:rPr lang="en-US" altLang="ko-KR" sz="1400" b="1" dirty="0" smtClean="0">
                <a:solidFill>
                  <a:srgbClr val="0000FF"/>
                </a:solidFill>
              </a:rPr>
              <a:t>) </a:t>
            </a:r>
            <a:r>
              <a:rPr lang="ko-KR" altLang="en-US" sz="1400" b="1" dirty="0" smtClean="0">
                <a:solidFill>
                  <a:srgbClr val="FF0000"/>
                </a:solidFill>
                <a:latin typeface="맑은 고딕" pitchFamily="50" charset="-127"/>
                <a:ea typeface="맑은 고딕" pitchFamily="50" charset="-127"/>
                <a:sym typeface="Wingdings" pitchFamily="2" charset="2"/>
              </a:rPr>
              <a:t>납품 또는 준공지연이 불가피한 경우에는 납품일 또는 </a:t>
            </a:r>
            <a:r>
              <a:rPr lang="ko-KR" altLang="en-US" sz="1400" b="1" dirty="0" err="1" smtClean="0">
                <a:solidFill>
                  <a:srgbClr val="FF0000"/>
                </a:solidFill>
                <a:latin typeface="맑은 고딕" pitchFamily="50" charset="-127"/>
                <a:ea typeface="맑은 고딕" pitchFamily="50" charset="-127"/>
                <a:sym typeface="Wingdings" pitchFamily="2" charset="2"/>
              </a:rPr>
              <a:t>준공일을</a:t>
            </a:r>
            <a:r>
              <a:rPr lang="ko-KR" altLang="en-US" sz="1400" b="1" dirty="0" smtClean="0">
                <a:solidFill>
                  <a:srgbClr val="FF0000"/>
                </a:solidFill>
                <a:latin typeface="맑은 고딕" pitchFamily="50" charset="-127"/>
                <a:ea typeface="맑은 고딕" pitchFamily="50" charset="-127"/>
                <a:sym typeface="Wingdings" pitchFamily="2" charset="2"/>
              </a:rPr>
              <a:t> 연기하고 계약기간 연장에 따른 간접비 반영</a:t>
            </a:r>
            <a:r>
              <a:rPr lang="en-US" altLang="ko-KR" sz="1400" b="1" dirty="0" smtClean="0">
                <a:solidFill>
                  <a:srgbClr val="FF0000"/>
                </a:solidFill>
                <a:latin typeface="맑은 고딕" pitchFamily="50" charset="-127"/>
                <a:ea typeface="맑은 고딕" pitchFamily="50" charset="-127"/>
                <a:sym typeface="Wingdings" pitchFamily="2" charset="2"/>
              </a:rPr>
              <a:t>, </a:t>
            </a:r>
            <a:r>
              <a:rPr lang="ko-KR" altLang="en-US" sz="1400" b="1" dirty="0" smtClean="0">
                <a:solidFill>
                  <a:srgbClr val="FF0000"/>
                </a:solidFill>
                <a:latin typeface="맑은 고딕" pitchFamily="50" charset="-127"/>
                <a:ea typeface="맑은 고딕" pitchFamily="50" charset="-127"/>
                <a:sym typeface="Wingdings" pitchFamily="2" charset="2"/>
              </a:rPr>
              <a:t>계약금액 증액</a:t>
            </a:r>
            <a:endParaRPr lang="en-US" altLang="ko-KR" sz="1400" b="1" dirty="0" smtClean="0">
              <a:solidFill>
                <a:srgbClr val="FF0000"/>
              </a:solidFill>
              <a:latin typeface="맑은 고딕" pitchFamily="50" charset="-127"/>
              <a:ea typeface="맑은 고딕" pitchFamily="50" charset="-127"/>
              <a:sym typeface="Wingdings" pitchFamily="2" charset="2"/>
            </a:endParaRPr>
          </a:p>
          <a:p>
            <a:pPr>
              <a:lnSpc>
                <a:spcPct val="150000"/>
              </a:lnSpc>
            </a:pPr>
            <a:r>
              <a:rPr lang="ko-KR" altLang="en-US" sz="1400" b="1" dirty="0" smtClean="0">
                <a:solidFill>
                  <a:srgbClr val="FF0000"/>
                </a:solidFill>
                <a:latin typeface="맑은 고딕" pitchFamily="50" charset="-127"/>
                <a:ea typeface="맑은 고딕" pitchFamily="50" charset="-127"/>
                <a:sym typeface="Wingdings" pitchFamily="2" charset="2"/>
              </a:rPr>
              <a:t>납품일 또는 준공일 변경이 곤란한 사업에 대하여는 계약기간 연장대신 휴일</a:t>
            </a:r>
            <a:r>
              <a:rPr lang="en-US" altLang="ko-KR" sz="1400" b="1" dirty="0" smtClean="0">
                <a:solidFill>
                  <a:srgbClr val="FF0000"/>
                </a:solidFill>
                <a:latin typeface="맑은 고딕" pitchFamily="50" charset="-127"/>
                <a:ea typeface="맑은 고딕" pitchFamily="50" charset="-127"/>
                <a:sym typeface="Wingdings" pitchFamily="2" charset="2"/>
              </a:rPr>
              <a:t>.</a:t>
            </a:r>
            <a:r>
              <a:rPr lang="ko-KR" altLang="en-US" sz="1400" b="1" dirty="0" smtClean="0">
                <a:solidFill>
                  <a:srgbClr val="FF0000"/>
                </a:solidFill>
                <a:latin typeface="맑은 고딕" pitchFamily="50" charset="-127"/>
                <a:ea typeface="맑은 고딕" pitchFamily="50" charset="-127"/>
                <a:sym typeface="Wingdings" pitchFamily="2" charset="2"/>
              </a:rPr>
              <a:t>야간작업 </a:t>
            </a:r>
            <a:r>
              <a:rPr lang="ko-KR" altLang="en-US" sz="1400" b="1" dirty="0" err="1" smtClean="0">
                <a:solidFill>
                  <a:srgbClr val="FF0000"/>
                </a:solidFill>
                <a:latin typeface="맑은 고딕" pitchFamily="50" charset="-127"/>
                <a:ea typeface="맑은 고딕" pitchFamily="50" charset="-127"/>
                <a:sym typeface="Wingdings" pitchFamily="2" charset="2"/>
              </a:rPr>
              <a:t>지시등</a:t>
            </a:r>
            <a:r>
              <a:rPr lang="ko-KR" altLang="en-US" sz="1400" b="1" dirty="0" smtClean="0">
                <a:solidFill>
                  <a:srgbClr val="FF0000"/>
                </a:solidFill>
                <a:latin typeface="맑은 고딕" pitchFamily="50" charset="-127"/>
                <a:ea typeface="맑은 고딕" pitchFamily="50" charset="-127"/>
                <a:sym typeface="Wingdings" pitchFamily="2" charset="2"/>
              </a:rPr>
              <a:t> 조치를 실시하고 추가금액 지급하도록</a:t>
            </a:r>
            <a:endParaRPr lang="ko-KR" altLang="en-US" sz="1400" dirty="0"/>
          </a:p>
          <a:p>
            <a:pPr fontAlgn="base">
              <a:lnSpc>
                <a:spcPct val="150000"/>
              </a:lnSpc>
              <a:buFontTx/>
              <a:buChar char="-"/>
            </a:pPr>
            <a:r>
              <a:rPr lang="en-US" altLang="ko-KR" sz="1400" b="1" dirty="0" smtClean="0">
                <a:solidFill>
                  <a:srgbClr val="0000FF"/>
                </a:solidFill>
              </a:rPr>
              <a:t>(</a:t>
            </a:r>
            <a:r>
              <a:rPr lang="ko-KR" altLang="en-US" sz="1400" b="1" dirty="0">
                <a:solidFill>
                  <a:srgbClr val="0000FF"/>
                </a:solidFill>
              </a:rPr>
              <a:t>신규발주 공사</a:t>
            </a:r>
            <a:r>
              <a:rPr lang="en-US" altLang="ko-KR" sz="1400" b="1" dirty="0">
                <a:solidFill>
                  <a:srgbClr val="0000FF"/>
                </a:solidFill>
              </a:rPr>
              <a:t>) </a:t>
            </a:r>
            <a:r>
              <a:rPr lang="ko-KR" altLang="en-US" sz="1400" dirty="0"/>
              <a:t>주당 최대 </a:t>
            </a:r>
            <a:r>
              <a:rPr lang="en-US" altLang="ko-KR" sz="1400" dirty="0"/>
              <a:t>52</a:t>
            </a:r>
            <a:r>
              <a:rPr lang="ko-KR" altLang="en-US" sz="1400" dirty="0"/>
              <a:t>시간 반영하여 계약기간 결정</a:t>
            </a:r>
          </a:p>
          <a:p>
            <a:pPr fontAlgn="base">
              <a:lnSpc>
                <a:spcPct val="150000"/>
              </a:lnSpc>
              <a:buFontTx/>
              <a:buChar char="-"/>
            </a:pPr>
            <a:r>
              <a:rPr lang="ko-KR" altLang="en-US" sz="1400" b="1" dirty="0" smtClean="0"/>
              <a:t>○ </a:t>
            </a:r>
            <a:r>
              <a:rPr lang="en-US" altLang="ko-KR" sz="1400" b="1" dirty="0" smtClean="0">
                <a:solidFill>
                  <a:srgbClr val="0000FF"/>
                </a:solidFill>
              </a:rPr>
              <a:t>[</a:t>
            </a:r>
            <a:r>
              <a:rPr lang="ko-KR" altLang="en-US" sz="1400" b="1" dirty="0" err="1" smtClean="0">
                <a:solidFill>
                  <a:srgbClr val="0000FF"/>
                </a:solidFill>
              </a:rPr>
              <a:t>국토부</a:t>
            </a:r>
            <a:r>
              <a:rPr lang="en-US" altLang="ko-KR" sz="1400" b="1" dirty="0" smtClean="0">
                <a:solidFill>
                  <a:srgbClr val="0000FF"/>
                </a:solidFill>
              </a:rPr>
              <a:t>] </a:t>
            </a:r>
            <a:r>
              <a:rPr lang="ko-KR" altLang="en-US" sz="1400" b="1" dirty="0" smtClean="0">
                <a:solidFill>
                  <a:srgbClr val="0000FF"/>
                </a:solidFill>
              </a:rPr>
              <a:t>민간공사 </a:t>
            </a:r>
            <a:r>
              <a:rPr lang="ko-KR" altLang="en-US" sz="1400" b="1" dirty="0">
                <a:solidFill>
                  <a:srgbClr val="0000FF"/>
                </a:solidFill>
              </a:rPr>
              <a:t>도급계약서 개정</a:t>
            </a:r>
            <a:r>
              <a:rPr lang="en-US" altLang="ko-KR" sz="1400" b="1" dirty="0">
                <a:solidFill>
                  <a:srgbClr val="0000FF"/>
                </a:solidFill>
              </a:rPr>
              <a:t>(</a:t>
            </a:r>
            <a:r>
              <a:rPr lang="ko-KR" altLang="en-US" sz="1400" b="1" dirty="0">
                <a:solidFill>
                  <a:srgbClr val="0000FF"/>
                </a:solidFill>
              </a:rPr>
              <a:t>안</a:t>
            </a:r>
            <a:r>
              <a:rPr lang="en-US" altLang="ko-KR" sz="1400" b="1" dirty="0">
                <a:solidFill>
                  <a:srgbClr val="0000FF"/>
                </a:solidFill>
              </a:rPr>
              <a:t>) </a:t>
            </a:r>
            <a:r>
              <a:rPr lang="ko-KR" altLang="en-US" sz="1400" b="1" dirty="0">
                <a:solidFill>
                  <a:srgbClr val="0000FF"/>
                </a:solidFill>
              </a:rPr>
              <a:t>행정예고</a:t>
            </a:r>
            <a:r>
              <a:rPr lang="en-US" altLang="ko-KR" sz="1400" b="1" dirty="0" smtClean="0">
                <a:solidFill>
                  <a:srgbClr val="0000FF"/>
                </a:solidFill>
              </a:rPr>
              <a:t>(‘18</a:t>
            </a:r>
            <a:r>
              <a:rPr lang="en-US" altLang="ko-KR" sz="1400" b="1" dirty="0">
                <a:solidFill>
                  <a:srgbClr val="0000FF"/>
                </a:solidFill>
              </a:rPr>
              <a:t>. 5.25</a:t>
            </a:r>
            <a:r>
              <a:rPr lang="ko-KR" altLang="en-US" sz="1400" b="1" dirty="0">
                <a:solidFill>
                  <a:srgbClr val="0000FF"/>
                </a:solidFill>
              </a:rPr>
              <a:t>∼</a:t>
            </a:r>
            <a:r>
              <a:rPr lang="en-US" altLang="ko-KR" sz="1400" b="1" dirty="0">
                <a:solidFill>
                  <a:srgbClr val="0000FF"/>
                </a:solidFill>
              </a:rPr>
              <a:t>6.14</a:t>
            </a:r>
            <a:r>
              <a:rPr lang="en-US" altLang="ko-KR" sz="1400" b="1" dirty="0" smtClean="0">
                <a:solidFill>
                  <a:srgbClr val="0000FF"/>
                </a:solidFill>
              </a:rPr>
              <a:t>)</a:t>
            </a:r>
            <a:endParaRPr lang="en-US" altLang="ko-KR" sz="1400" b="1" dirty="0">
              <a:solidFill>
                <a:srgbClr val="0000FF"/>
              </a:solidFill>
            </a:endParaRPr>
          </a:p>
          <a:p>
            <a:pPr fontAlgn="base">
              <a:lnSpc>
                <a:spcPct val="150000"/>
              </a:lnSpc>
            </a:pPr>
            <a:r>
              <a:rPr lang="en-US" altLang="ko-KR" sz="1400" dirty="0"/>
              <a:t>- </a:t>
            </a:r>
            <a:r>
              <a:rPr lang="en-US" altLang="ko-KR" sz="1400" dirty="0" smtClean="0"/>
              <a:t> (</a:t>
            </a:r>
            <a:r>
              <a:rPr lang="ko-KR" altLang="en-US" sz="1400" dirty="0"/>
              <a:t>공기연장</a:t>
            </a:r>
            <a:r>
              <a:rPr lang="en-US" altLang="ko-KR" sz="1400" dirty="0"/>
              <a:t>) </a:t>
            </a:r>
            <a:r>
              <a:rPr lang="ko-KR" altLang="en-US" sz="1400" dirty="0"/>
              <a:t>근로시간 단축 등 법령 제</a:t>
            </a:r>
            <a:r>
              <a:rPr lang="en-US" altLang="ko-KR" sz="1400" dirty="0"/>
              <a:t>·</a:t>
            </a:r>
            <a:r>
              <a:rPr lang="ko-KR" altLang="en-US" sz="1400" dirty="0" err="1"/>
              <a:t>개정시</a:t>
            </a:r>
            <a:r>
              <a:rPr lang="ko-KR" altLang="en-US" sz="1400" dirty="0"/>
              <a:t> 공기연장 요구 가능</a:t>
            </a:r>
          </a:p>
          <a:p>
            <a:pPr fontAlgn="base">
              <a:lnSpc>
                <a:spcPct val="150000"/>
              </a:lnSpc>
            </a:pPr>
            <a:r>
              <a:rPr lang="en-US" altLang="ko-KR" sz="1400" dirty="0" smtClean="0"/>
              <a:t>-  </a:t>
            </a:r>
            <a:r>
              <a:rPr lang="en-US" altLang="ko-KR" sz="1400" dirty="0"/>
              <a:t>(</a:t>
            </a:r>
            <a:r>
              <a:rPr lang="ko-KR" altLang="en-US" sz="1400" dirty="0"/>
              <a:t>계약금액 조정</a:t>
            </a:r>
            <a:r>
              <a:rPr lang="en-US" altLang="ko-KR" sz="1400" dirty="0"/>
              <a:t>) </a:t>
            </a:r>
            <a:r>
              <a:rPr lang="ko-KR" altLang="en-US" sz="1400" b="1" dirty="0"/>
              <a:t>근로시간 단축</a:t>
            </a:r>
            <a:r>
              <a:rPr lang="en-US" altLang="ko-KR" sz="1400" b="1" dirty="0"/>
              <a:t>, </a:t>
            </a:r>
            <a:r>
              <a:rPr lang="ko-KR" altLang="en-US" sz="1400" b="1" dirty="0"/>
              <a:t>사회보험 확대 등 제</a:t>
            </a:r>
            <a:r>
              <a:rPr lang="en-US" altLang="ko-KR" sz="1400" b="1" dirty="0"/>
              <a:t>·</a:t>
            </a:r>
            <a:r>
              <a:rPr lang="ko-KR" altLang="en-US" sz="1400" b="1" dirty="0" err="1"/>
              <a:t>개정시</a:t>
            </a:r>
            <a:r>
              <a:rPr lang="ko-KR" altLang="en-US" sz="1400" b="1" dirty="0"/>
              <a:t> 금액 조정</a:t>
            </a:r>
          </a:p>
          <a:p>
            <a:pPr fontAlgn="base">
              <a:lnSpc>
                <a:spcPct val="150000"/>
              </a:lnSpc>
            </a:pPr>
            <a:r>
              <a:rPr lang="en-US" altLang="ko-KR" sz="1400" dirty="0" smtClean="0"/>
              <a:t>  ※ </a:t>
            </a:r>
            <a:r>
              <a:rPr lang="ko-KR" altLang="en-US" sz="1400" u="sng" dirty="0"/>
              <a:t>공공공사 표준공기 산정기준</a:t>
            </a:r>
            <a:r>
              <a:rPr lang="ko-KR" altLang="en-US" sz="1400" dirty="0"/>
              <a:t> </a:t>
            </a:r>
            <a:r>
              <a:rPr lang="ko-KR" altLang="en-US" sz="1400" dirty="0" smtClean="0"/>
              <a:t>마련 중</a:t>
            </a:r>
            <a:r>
              <a:rPr lang="en-US" altLang="ko-KR" sz="1400" dirty="0" smtClean="0"/>
              <a:t>(‘18</a:t>
            </a:r>
            <a:r>
              <a:rPr lang="ko-KR" altLang="en-US" sz="1400" dirty="0" smtClean="0"/>
              <a:t>년 </a:t>
            </a:r>
            <a:r>
              <a:rPr lang="ko-KR" altLang="en-US" sz="1400" dirty="0"/>
              <a:t>중 시행 </a:t>
            </a:r>
            <a:r>
              <a:rPr lang="ko-KR" altLang="en-US" sz="1400" dirty="0" smtClean="0"/>
              <a:t>목표</a:t>
            </a:r>
            <a:r>
              <a:rPr lang="en-US" altLang="ko-KR" sz="1400" dirty="0" smtClean="0"/>
              <a:t>)</a:t>
            </a:r>
            <a:endParaRPr lang="en-US" altLang="ko-KR" sz="1400" dirty="0"/>
          </a:p>
        </p:txBody>
      </p:sp>
      <p:sp>
        <p:nvSpPr>
          <p:cNvPr id="7" name="Rectangle 4"/>
          <p:cNvSpPr>
            <a:spLocks noChangeArrowheads="1"/>
          </p:cNvSpPr>
          <p:nvPr/>
        </p:nvSpPr>
        <p:spPr bwMode="auto">
          <a:xfrm>
            <a:off x="357158" y="857232"/>
            <a:ext cx="1176069" cy="3376966"/>
          </a:xfrm>
          <a:prstGeom prst="rect">
            <a:avLst/>
          </a:prstGeom>
          <a:solidFill>
            <a:schemeClr val="accent5">
              <a:lumMod val="40000"/>
              <a:lumOff val="6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nchorCtr="1"/>
          <a:lstStyle/>
          <a:p>
            <a:pPr>
              <a:defRPr/>
            </a:pPr>
            <a:r>
              <a:rPr lang="ko-KR" altLang="en-US" sz="1600" b="1" dirty="0" smtClean="0">
                <a:solidFill>
                  <a:srgbClr val="000000"/>
                </a:solidFill>
                <a:latin typeface="+mn-ea"/>
              </a:rPr>
              <a:t>정부대</a:t>
            </a:r>
            <a:r>
              <a:rPr lang="ko-KR" altLang="en-US" sz="1600" b="1" dirty="0">
                <a:solidFill>
                  <a:srgbClr val="000000"/>
                </a:solidFill>
                <a:latin typeface="+mn-ea"/>
              </a:rPr>
              <a:t>책</a:t>
            </a:r>
            <a:endParaRPr lang="ko-KR" altLang="en-US" sz="1600" b="1" dirty="0">
              <a:solidFill>
                <a:srgbClr val="000000"/>
              </a:solidFill>
              <a:effectLst/>
              <a:latin typeface="+mn-ea"/>
            </a:endParaRPr>
          </a:p>
        </p:txBody>
      </p:sp>
      <p:sp>
        <p:nvSpPr>
          <p:cNvPr id="8" name="Text Box 34"/>
          <p:cNvSpPr txBox="1">
            <a:spLocks noChangeArrowheads="1"/>
          </p:cNvSpPr>
          <p:nvPr/>
        </p:nvSpPr>
        <p:spPr bwMode="auto">
          <a:xfrm>
            <a:off x="1715622" y="4429132"/>
            <a:ext cx="6889968" cy="2024203"/>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nchor="ctr"/>
          <a:lstStyle/>
          <a:p>
            <a:pPr fontAlgn="base">
              <a:lnSpc>
                <a:spcPct val="150000"/>
              </a:lnSpc>
            </a:pPr>
            <a:r>
              <a:rPr lang="ko-KR" altLang="en-US" sz="1400" b="1" dirty="0"/>
              <a:t>○</a:t>
            </a:r>
            <a:r>
              <a:rPr lang="ko-KR" altLang="en-US" sz="1400" b="1" dirty="0" smtClean="0"/>
              <a:t> </a:t>
            </a:r>
            <a:r>
              <a:rPr lang="ko-KR" altLang="en-US" sz="1400" b="1" dirty="0"/>
              <a:t>탄력적 근로시간제 건설현장 활성화 추진</a:t>
            </a:r>
            <a:r>
              <a:rPr lang="en-US" altLang="ko-KR" sz="1400" dirty="0"/>
              <a:t>(</a:t>
            </a:r>
            <a:r>
              <a:rPr lang="ko-KR" altLang="en-US" sz="1400" dirty="0" err="1"/>
              <a:t>고용부</a:t>
            </a:r>
            <a:r>
              <a:rPr lang="en-US" altLang="ko-KR" sz="1400" dirty="0"/>
              <a:t>, </a:t>
            </a:r>
            <a:r>
              <a:rPr lang="ko-KR" altLang="en-US" sz="1400" dirty="0" err="1"/>
              <a:t>국토부</a:t>
            </a:r>
            <a:r>
              <a:rPr lang="en-US" altLang="ko-KR" sz="1400" dirty="0"/>
              <a:t>, </a:t>
            </a:r>
            <a:r>
              <a:rPr lang="ko-KR" altLang="en-US" sz="1400" dirty="0"/>
              <a:t>일자리위원회</a:t>
            </a:r>
            <a:r>
              <a:rPr lang="en-US" altLang="ko-KR" sz="1400" dirty="0"/>
              <a:t>)</a:t>
            </a:r>
            <a:endParaRPr lang="ko-KR" altLang="en-US" sz="1400" dirty="0"/>
          </a:p>
          <a:p>
            <a:pPr fontAlgn="base">
              <a:lnSpc>
                <a:spcPct val="150000"/>
              </a:lnSpc>
            </a:pPr>
            <a:r>
              <a:rPr lang="en-US" altLang="ko-KR" sz="1400" dirty="0"/>
              <a:t>- </a:t>
            </a:r>
            <a:r>
              <a:rPr lang="ko-KR" altLang="en-US" sz="1400" dirty="0"/>
              <a:t>단위기간 확대 </a:t>
            </a:r>
            <a:r>
              <a:rPr lang="en-US" altLang="ko-KR" sz="1400" dirty="0"/>
              <a:t>: (</a:t>
            </a:r>
            <a:r>
              <a:rPr lang="ko-KR" altLang="en-US" sz="1400" dirty="0"/>
              <a:t>현행</a:t>
            </a:r>
            <a:r>
              <a:rPr lang="en-US" altLang="ko-KR" sz="1400" dirty="0"/>
              <a:t>) 2</a:t>
            </a:r>
            <a:r>
              <a:rPr lang="ko-KR" altLang="en-US" sz="1400" dirty="0"/>
              <a:t>주</a:t>
            </a:r>
            <a:r>
              <a:rPr lang="en-US" altLang="ko-KR" sz="1400" dirty="0"/>
              <a:t>, 3</a:t>
            </a:r>
            <a:r>
              <a:rPr lang="ko-KR" altLang="en-US" sz="1400" dirty="0"/>
              <a:t>개월 → </a:t>
            </a:r>
            <a:r>
              <a:rPr lang="en-US" altLang="ko-KR" sz="1400" dirty="0"/>
              <a:t>(</a:t>
            </a:r>
            <a:r>
              <a:rPr lang="ko-KR" altLang="en-US" sz="1400" dirty="0"/>
              <a:t>개선</a:t>
            </a:r>
            <a:r>
              <a:rPr lang="en-US" altLang="ko-KR" sz="1400" dirty="0"/>
              <a:t>) 1</a:t>
            </a:r>
            <a:r>
              <a:rPr lang="ko-KR" altLang="en-US" sz="1400" dirty="0"/>
              <a:t>개월</a:t>
            </a:r>
            <a:r>
              <a:rPr lang="en-US" altLang="ko-KR" sz="1400" dirty="0"/>
              <a:t>, </a:t>
            </a:r>
            <a:r>
              <a:rPr lang="en-US" altLang="ko-KR" sz="1400" dirty="0" smtClean="0"/>
              <a:t> 1</a:t>
            </a:r>
            <a:r>
              <a:rPr lang="ko-KR" altLang="en-US" sz="1400" dirty="0" smtClean="0"/>
              <a:t>년</a:t>
            </a:r>
            <a:r>
              <a:rPr lang="en-US" altLang="ko-KR" sz="1400" dirty="0" smtClean="0"/>
              <a:t>※ </a:t>
            </a:r>
            <a:r>
              <a:rPr lang="ko-KR" altLang="en-US" sz="1400" dirty="0"/>
              <a:t>신보라</a:t>
            </a:r>
            <a:r>
              <a:rPr lang="en-US" altLang="ko-KR" sz="1400" dirty="0"/>
              <a:t>, </a:t>
            </a:r>
            <a:r>
              <a:rPr lang="ko-KR" altLang="en-US" sz="1400" dirty="0"/>
              <a:t>추경호 </a:t>
            </a:r>
            <a:r>
              <a:rPr lang="ko-KR" altLang="en-US" sz="1400" dirty="0" smtClean="0"/>
              <a:t>의원 입법</a:t>
            </a:r>
            <a:endParaRPr lang="en-US" altLang="ko-KR" sz="1400" dirty="0" smtClean="0"/>
          </a:p>
          <a:p>
            <a:pPr fontAlgn="base">
              <a:lnSpc>
                <a:spcPct val="150000"/>
              </a:lnSpc>
            </a:pPr>
            <a:r>
              <a:rPr lang="ko-KR" altLang="en-US" sz="1400" b="1" dirty="0" smtClean="0"/>
              <a:t>○ </a:t>
            </a:r>
            <a:r>
              <a:rPr lang="ko-KR" altLang="en-US" sz="1400" b="1" dirty="0"/>
              <a:t>표준하도급계약서 개정 추진</a:t>
            </a:r>
            <a:r>
              <a:rPr lang="en-US" altLang="ko-KR" sz="1400" dirty="0"/>
              <a:t>(</a:t>
            </a:r>
            <a:r>
              <a:rPr lang="ko-KR" altLang="en-US" sz="1400" dirty="0"/>
              <a:t>공정거래위원회</a:t>
            </a:r>
            <a:r>
              <a:rPr lang="en-US" altLang="ko-KR" sz="1400" dirty="0"/>
              <a:t>)</a:t>
            </a:r>
            <a:endParaRPr lang="ko-KR" altLang="en-US" sz="1400" dirty="0"/>
          </a:p>
          <a:p>
            <a:pPr marL="285750" indent="-285750" fontAlgn="base">
              <a:lnSpc>
                <a:spcPct val="150000"/>
              </a:lnSpc>
              <a:buFontTx/>
              <a:buChar char="-"/>
            </a:pPr>
            <a:r>
              <a:rPr lang="ko-KR" altLang="en-US" sz="1400" dirty="0" smtClean="0"/>
              <a:t>근로시간 단축 법령 개정내용을 </a:t>
            </a:r>
            <a:r>
              <a:rPr lang="ko-KR" altLang="en-US" sz="1400" dirty="0"/>
              <a:t>수급사업자의 </a:t>
            </a:r>
            <a:r>
              <a:rPr lang="ko-KR" altLang="en-US" sz="1400" dirty="0" smtClean="0"/>
              <a:t> </a:t>
            </a:r>
            <a:r>
              <a:rPr lang="ko-KR" altLang="en-US" sz="1400" b="1" dirty="0" smtClean="0">
                <a:solidFill>
                  <a:srgbClr val="FF0000"/>
                </a:solidFill>
              </a:rPr>
              <a:t>공기연장 </a:t>
            </a:r>
            <a:r>
              <a:rPr lang="ko-KR" altLang="en-US" sz="1400" b="1" dirty="0">
                <a:solidFill>
                  <a:srgbClr val="FF0000"/>
                </a:solidFill>
              </a:rPr>
              <a:t>및 하도급대금 조정 </a:t>
            </a:r>
            <a:r>
              <a:rPr lang="ko-KR" altLang="en-US" sz="1400" b="1" dirty="0" smtClean="0">
                <a:solidFill>
                  <a:srgbClr val="FF0000"/>
                </a:solidFill>
              </a:rPr>
              <a:t>신청</a:t>
            </a:r>
            <a:r>
              <a:rPr lang="en-US" altLang="ko-KR" sz="1400" b="1" dirty="0">
                <a:solidFill>
                  <a:srgbClr val="FF0000"/>
                </a:solidFill>
              </a:rPr>
              <a:t> </a:t>
            </a:r>
            <a:r>
              <a:rPr lang="en-US" altLang="ko-KR" sz="1400" b="1" dirty="0" smtClean="0">
                <a:solidFill>
                  <a:srgbClr val="FF0000"/>
                </a:solidFill>
              </a:rPr>
              <a:t> </a:t>
            </a:r>
            <a:r>
              <a:rPr lang="ko-KR" altLang="en-US" sz="1400" dirty="0" smtClean="0"/>
              <a:t>가능토록 </a:t>
            </a:r>
            <a:r>
              <a:rPr lang="ko-KR" altLang="en-US" sz="1400" dirty="0"/>
              <a:t>표준하도급계약서 개정 </a:t>
            </a:r>
            <a:r>
              <a:rPr lang="ko-KR" altLang="en-US" sz="1400" dirty="0" smtClean="0"/>
              <a:t>추진</a:t>
            </a:r>
            <a:r>
              <a:rPr lang="en-US" altLang="ko-KR" sz="1400" dirty="0" smtClean="0"/>
              <a:t>(</a:t>
            </a:r>
            <a:r>
              <a:rPr lang="ko-KR" altLang="en-US" sz="1400" b="1" dirty="0" err="1" smtClean="0">
                <a:solidFill>
                  <a:schemeClr val="tx1">
                    <a:lumMod val="85000"/>
                    <a:lumOff val="15000"/>
                  </a:schemeClr>
                </a:solidFill>
                <a:latin typeface="맑은 고딕" pitchFamily="50" charset="-127"/>
                <a:ea typeface="맑은 고딕" pitchFamily="50" charset="-127"/>
                <a:sym typeface="Wingdings" pitchFamily="2" charset="2"/>
              </a:rPr>
              <a:t>하도급법</a:t>
            </a:r>
            <a:r>
              <a:rPr lang="ko-KR" altLang="en-US" sz="1400" b="1" dirty="0" smtClean="0">
                <a:solidFill>
                  <a:schemeClr val="tx1">
                    <a:lumMod val="85000"/>
                    <a:lumOff val="15000"/>
                  </a:schemeClr>
                </a:solidFill>
                <a:latin typeface="맑은 고딕" pitchFamily="50" charset="-127"/>
                <a:ea typeface="맑은 고딕" pitchFamily="50" charset="-127"/>
                <a:sym typeface="Wingdings" pitchFamily="2" charset="2"/>
              </a:rPr>
              <a:t> 제</a:t>
            </a:r>
            <a:r>
              <a:rPr lang="en-US" altLang="ko-KR" sz="1400" b="1" dirty="0" smtClean="0">
                <a:solidFill>
                  <a:schemeClr val="tx1">
                    <a:lumMod val="85000"/>
                    <a:lumOff val="15000"/>
                  </a:schemeClr>
                </a:solidFill>
                <a:latin typeface="맑은 고딕" pitchFamily="50" charset="-127"/>
                <a:ea typeface="맑은 고딕" pitchFamily="50" charset="-127"/>
                <a:sym typeface="Wingdings" pitchFamily="2" charset="2"/>
              </a:rPr>
              <a:t>16</a:t>
            </a:r>
            <a:r>
              <a:rPr lang="ko-KR" altLang="en-US" sz="1400" b="1" dirty="0" smtClean="0">
                <a:solidFill>
                  <a:schemeClr val="tx1">
                    <a:lumMod val="85000"/>
                    <a:lumOff val="15000"/>
                  </a:schemeClr>
                </a:solidFill>
                <a:latin typeface="맑은 고딕" pitchFamily="50" charset="-127"/>
                <a:ea typeface="맑은 고딕" pitchFamily="50" charset="-127"/>
                <a:sym typeface="Wingdings" pitchFamily="2" charset="2"/>
              </a:rPr>
              <a:t>조의 </a:t>
            </a:r>
            <a:r>
              <a:rPr lang="en-US" altLang="ko-KR" sz="1400" b="1" dirty="0" smtClean="0">
                <a:solidFill>
                  <a:schemeClr val="tx1">
                    <a:lumMod val="85000"/>
                    <a:lumOff val="15000"/>
                  </a:schemeClr>
                </a:solidFill>
                <a:latin typeface="맑은 고딕" pitchFamily="50" charset="-127"/>
                <a:ea typeface="맑은 고딕" pitchFamily="50" charset="-127"/>
                <a:sym typeface="Wingdings" pitchFamily="2" charset="2"/>
              </a:rPr>
              <a:t>2(</a:t>
            </a:r>
            <a:r>
              <a:rPr lang="ko-KR" altLang="en-US" sz="1400" b="1" dirty="0" smtClean="0">
                <a:solidFill>
                  <a:srgbClr val="0000FF"/>
                </a:solidFill>
                <a:latin typeface="맑은 고딕" pitchFamily="50" charset="-127"/>
                <a:ea typeface="맑은 고딕" pitchFamily="50" charset="-127"/>
                <a:sym typeface="Wingdings" pitchFamily="2" charset="2"/>
              </a:rPr>
              <a:t>원재료가격변동에 따른 하도급대금 조정 협의의무</a:t>
            </a:r>
            <a:r>
              <a:rPr lang="en-US" altLang="ko-KR" sz="1400" b="1" dirty="0" smtClean="0">
                <a:solidFill>
                  <a:schemeClr val="tx1">
                    <a:lumMod val="85000"/>
                    <a:lumOff val="15000"/>
                  </a:schemeClr>
                </a:solidFill>
                <a:latin typeface="맑은 고딕" pitchFamily="50" charset="-127"/>
                <a:ea typeface="맑은 고딕" pitchFamily="50" charset="-127"/>
                <a:sym typeface="Wingdings" pitchFamily="2" charset="2"/>
              </a:rPr>
              <a:t>)</a:t>
            </a:r>
            <a:endParaRPr lang="ko-KR" altLang="en-US" sz="1400" dirty="0"/>
          </a:p>
        </p:txBody>
      </p:sp>
      <p:sp>
        <p:nvSpPr>
          <p:cNvPr id="9" name="Rectangle 4"/>
          <p:cNvSpPr>
            <a:spLocks noChangeArrowheads="1"/>
          </p:cNvSpPr>
          <p:nvPr/>
        </p:nvSpPr>
        <p:spPr bwMode="auto">
          <a:xfrm>
            <a:off x="380772" y="4429132"/>
            <a:ext cx="1152455" cy="2024204"/>
          </a:xfrm>
          <a:prstGeom prst="rect">
            <a:avLst/>
          </a:prstGeom>
          <a:solidFill>
            <a:schemeClr val="accent5">
              <a:lumMod val="40000"/>
              <a:lumOff val="60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nchorCtr="1"/>
          <a:lstStyle/>
          <a:p>
            <a:pPr algn="ctr">
              <a:defRPr/>
            </a:pPr>
            <a:r>
              <a:rPr lang="ko-KR" altLang="en-US" sz="1600" b="1" dirty="0" smtClean="0">
                <a:solidFill>
                  <a:srgbClr val="000000"/>
                </a:solidFill>
                <a:latin typeface="+mn-ea"/>
              </a:rPr>
              <a:t>향후 </a:t>
            </a:r>
            <a:endParaRPr lang="en-US" altLang="ko-KR" sz="1600" b="1" dirty="0" smtClean="0">
              <a:solidFill>
                <a:srgbClr val="000000"/>
              </a:solidFill>
              <a:latin typeface="+mn-ea"/>
            </a:endParaRPr>
          </a:p>
          <a:p>
            <a:pPr algn="ctr">
              <a:defRPr/>
            </a:pPr>
            <a:r>
              <a:rPr lang="ko-KR" altLang="en-US" sz="1600" b="1" dirty="0" smtClean="0">
                <a:solidFill>
                  <a:srgbClr val="000000"/>
                </a:solidFill>
                <a:latin typeface="+mn-ea"/>
              </a:rPr>
              <a:t>추진계획</a:t>
            </a:r>
            <a:endParaRPr lang="ko-KR" altLang="en-US" sz="1600" b="1" dirty="0">
              <a:solidFill>
                <a:srgbClr val="000000"/>
              </a:solidFill>
              <a:effectLst/>
              <a:latin typeface="+mn-ea"/>
            </a:endParaRPr>
          </a:p>
        </p:txBody>
      </p:sp>
      <p:sp>
        <p:nvSpPr>
          <p:cNvPr id="10" name="모서리가 둥근 직사각형 9"/>
          <p:cNvSpPr/>
          <p:nvPr/>
        </p:nvSpPr>
        <p:spPr>
          <a:xfrm>
            <a:off x="142876" y="142852"/>
            <a:ext cx="771556" cy="428628"/>
          </a:xfrm>
          <a:prstGeom prst="roundRect">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latin typeface="+mn-ea"/>
              </a:rPr>
              <a:t>2-1</a:t>
            </a:r>
            <a:endParaRPr lang="ko-KR" altLang="en-US" b="1" dirty="0">
              <a:latin typeface="+mn-ea"/>
            </a:endParaRPr>
          </a:p>
        </p:txBody>
      </p:sp>
    </p:spTree>
    <p:extLst>
      <p:ext uri="{BB962C8B-B14F-4D97-AF65-F5344CB8AC3E}">
        <p14:creationId xmlns="" xmlns:p14="http://schemas.microsoft.com/office/powerpoint/2010/main" val="284501597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테마">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23666</TotalTime>
  <Words>12543</Words>
  <Application>Microsoft Office PowerPoint</Application>
  <PresentationFormat>화면 슬라이드 쇼(4:3)</PresentationFormat>
  <Paragraphs>1982</Paragraphs>
  <Slides>88</Slides>
  <Notes>19</Notes>
  <HiddenSlides>0</HiddenSlides>
  <MMClips>0</MMClips>
  <ScaleCrop>false</ScaleCrop>
  <HeadingPairs>
    <vt:vector size="4" baseType="variant">
      <vt:variant>
        <vt:lpstr>테마</vt:lpstr>
      </vt:variant>
      <vt:variant>
        <vt:i4>1</vt:i4>
      </vt:variant>
      <vt:variant>
        <vt:lpstr>슬라이드 제목</vt:lpstr>
      </vt:variant>
      <vt:variant>
        <vt:i4>88</vt:i4>
      </vt:variant>
    </vt:vector>
  </HeadingPairs>
  <TitlesOfParts>
    <vt:vector size="89" baseType="lpstr">
      <vt:lpstr>Office 테마</vt:lpstr>
      <vt:lpstr>근로시간단축 및 개정 노동법에 따른 건설현장 노무관리 주요이슈와 대책</vt:lpstr>
      <vt:lpstr>오늘의 강사를 소개합니다</vt:lpstr>
      <vt:lpstr>슬라이드 3</vt:lpstr>
      <vt:lpstr>슬라이드 4</vt:lpstr>
      <vt:lpstr>슬라이드 5</vt:lpstr>
      <vt:lpstr>슬라이드 6</vt:lpstr>
      <vt:lpstr> 일자리위원회 건설 일자리 개선 10대과제 (2017.12.12) </vt:lpstr>
      <vt:lpstr>슬라이드 8</vt:lpstr>
      <vt:lpstr>슬라이드 9</vt:lpstr>
      <vt:lpstr>슬라이드 10</vt:lpstr>
      <vt:lpstr>슬라이드 11</vt:lpstr>
      <vt:lpstr> 근로시간 단축 (68h  52시간)</vt:lpstr>
      <vt:lpstr>슬라이드 13</vt:lpstr>
      <vt:lpstr>슬라이드 14</vt:lpstr>
      <vt:lpstr>근로시간 단축 지원금</vt:lpstr>
      <vt:lpstr>슬라이드 16</vt:lpstr>
      <vt:lpstr>슬라이드 17</vt:lpstr>
      <vt:lpstr>슬라이드 18</vt:lpstr>
      <vt:lpstr>근로시간 단축 대응방안 – (1 기본유형) 8 x 6  </vt:lpstr>
      <vt:lpstr>근로시간 단축 대응방안 – (2) 2주 단위 탄력적 근로시간제 </vt:lpstr>
      <vt:lpstr>근로시간 단축 대응방안 – (3) 3개월 단위 탄력적 근로시간제 </vt:lpstr>
      <vt:lpstr>근로시간 단축 대응방안 – (3) 3개월 단위 탄력적 근로시간제 </vt:lpstr>
      <vt:lpstr>슬라이드 23</vt:lpstr>
      <vt:lpstr>슬라이드 24</vt:lpstr>
      <vt:lpstr>슬라이드 25</vt:lpstr>
      <vt:lpstr>근로시간 단축 대응방안 – (3) 대체휴일과 보상휴가제 </vt:lpstr>
      <vt:lpstr>슬라이드 27</vt:lpstr>
      <vt:lpstr>슬라이드 28</vt:lpstr>
      <vt:lpstr>슬라이드 29</vt:lpstr>
      <vt:lpstr>근로시간, 단 10분이라도 줄여라  </vt:lpstr>
      <vt:lpstr>슬라이드 31</vt:lpstr>
      <vt:lpstr>슬라이드 32</vt:lpstr>
      <vt:lpstr>슬라이드 33</vt:lpstr>
      <vt:lpstr>슬라이드 34</vt:lpstr>
      <vt:lpstr>슬라이드 35</vt:lpstr>
      <vt:lpstr>슬라이드 36</vt:lpstr>
      <vt:lpstr>슬라이드 37</vt:lpstr>
      <vt:lpstr>슬라이드 38</vt:lpstr>
      <vt:lpstr>재해율 산정방법의 개선 (산안법 개정 예고)</vt:lpstr>
      <vt:lpstr> 건설기계27종 특수형태근로종사사로 확대 산재보험 적용 (예고) </vt:lpstr>
      <vt:lpstr> 보험관계 성립.소멸절차 개편 </vt:lpstr>
      <vt:lpstr>2018.7.12 건설노조 총파업</vt:lpstr>
      <vt:lpstr> 철콘 지역별 단체협약 주요 내용 비교</vt:lpstr>
      <vt:lpstr>슬라이드 44</vt:lpstr>
      <vt:lpstr>슬라이드 45</vt:lpstr>
      <vt:lpstr>슬라이드 46</vt:lpstr>
      <vt:lpstr>슬라이드 47</vt:lpstr>
      <vt:lpstr>슬라이드 48</vt:lpstr>
      <vt:lpstr>슬라이드 49</vt:lpstr>
      <vt:lpstr>슬라이드 50</vt:lpstr>
      <vt:lpstr>슬라이드 51</vt:lpstr>
      <vt:lpstr>슬라이드 52</vt:lpstr>
      <vt:lpstr>슬라이드 53</vt:lpstr>
      <vt:lpstr>슬라이드 54</vt:lpstr>
      <vt:lpstr>슬라이드 55</vt:lpstr>
      <vt:lpstr>슬라이드 56</vt:lpstr>
      <vt:lpstr>슬라이드 57</vt:lpstr>
      <vt:lpstr>슬라이드 58</vt:lpstr>
      <vt:lpstr>슬라이드 59</vt:lpstr>
      <vt:lpstr>슬라이드 60</vt:lpstr>
      <vt:lpstr>슬라이드 61</vt:lpstr>
      <vt:lpstr>슬라이드 62</vt:lpstr>
      <vt:lpstr>슬라이드 63</vt:lpstr>
      <vt:lpstr>슬라이드 64</vt:lpstr>
      <vt:lpstr>슬라이드 65</vt:lpstr>
      <vt:lpstr>슬라이드 66</vt:lpstr>
      <vt:lpstr>슬라이드 67</vt:lpstr>
      <vt:lpstr>슬라이드 68</vt:lpstr>
      <vt:lpstr>근로계약서 예시 (일용 8h 월-토)</vt:lpstr>
      <vt:lpstr>근로계약서 예시 (일용 8h 월-토)</vt:lpstr>
      <vt:lpstr>근로계약서 예시 (시간급)</vt:lpstr>
      <vt:lpstr>슬라이드 72</vt:lpstr>
      <vt:lpstr>슬라이드 73</vt:lpstr>
      <vt:lpstr>슬라이드 74</vt:lpstr>
      <vt:lpstr>슬라이드 75</vt:lpstr>
      <vt:lpstr>슬라이드 76</vt:lpstr>
      <vt:lpstr>슬라이드 77</vt:lpstr>
      <vt:lpstr>슬라이드 78</vt:lpstr>
      <vt:lpstr>슬라이드 79</vt:lpstr>
      <vt:lpstr>슬라이드 80</vt:lpstr>
      <vt:lpstr>슬라이드 81</vt:lpstr>
      <vt:lpstr>슬라이드 82</vt:lpstr>
      <vt:lpstr>슬라이드 83</vt:lpstr>
      <vt:lpstr>슬라이드 84</vt:lpstr>
      <vt:lpstr>슬라이드 85</vt:lpstr>
      <vt:lpstr>슬라이드 86</vt:lpstr>
      <vt:lpstr>슬라이드 87</vt:lpstr>
      <vt:lpstr>슬라이드 88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msk</dc:creator>
  <cp:lastModifiedBy>USER</cp:lastModifiedBy>
  <cp:revision>1967</cp:revision>
  <cp:lastPrinted>2014-09-16T02:16:06Z</cp:lastPrinted>
  <dcterms:created xsi:type="dcterms:W3CDTF">2010-09-25T05:23:44Z</dcterms:created>
  <dcterms:modified xsi:type="dcterms:W3CDTF">2018-07-13T03:18:38Z</dcterms:modified>
</cp:coreProperties>
</file>